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9"/>
  </p:notesMasterIdLst>
  <p:handoutMasterIdLst>
    <p:handoutMasterId r:id="rId20"/>
  </p:handoutMasterIdLst>
  <p:sldIdLst>
    <p:sldId id="257" r:id="rId2"/>
    <p:sldId id="261" r:id="rId3"/>
    <p:sldId id="268" r:id="rId4"/>
    <p:sldId id="267" r:id="rId5"/>
    <p:sldId id="270" r:id="rId6"/>
    <p:sldId id="272" r:id="rId7"/>
    <p:sldId id="284" r:id="rId8"/>
    <p:sldId id="276" r:id="rId9"/>
    <p:sldId id="285" r:id="rId10"/>
    <p:sldId id="281" r:id="rId11"/>
    <p:sldId id="273" r:id="rId12"/>
    <p:sldId id="290" r:id="rId13"/>
    <p:sldId id="286" r:id="rId14"/>
    <p:sldId id="287" r:id="rId15"/>
    <p:sldId id="289" r:id="rId16"/>
    <p:sldId id="279" r:id="rId17"/>
    <p:sldId id="292" r:id="rId18"/>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94660"/>
  </p:normalViewPr>
  <p:slideViewPr>
    <p:cSldViewPr snapToGrid="0">
      <p:cViewPr varScale="1">
        <p:scale>
          <a:sx n="93" d="100"/>
          <a:sy n="93" d="100"/>
        </p:scale>
        <p:origin x="211" y="82"/>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FC74BDE-6627-49B6-90F1-0334E723F64C}" type="datetime1">
              <a:rPr lang="fr-FR" smtClean="0"/>
              <a:t>21/11/2021</a:t>
            </a:fld>
            <a:endParaRPr lang="en-US"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‹N°›</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28DAF60-E56A-4648-8936-22D801672B6C}" type="datetime1">
              <a:rPr lang="fr-FR" smtClean="0"/>
              <a:t>21/11/2021</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
              <a:t>Modifiez les styles du texte du masque</a:t>
            </a:r>
            <a:endParaRPr lang="en-US"/>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‹N°›</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Qu’est-ce qu’un argument? Un bon argument? O utilise pas des vrais arguments dans la vraie vie.  On va voir ce que l’on utilise. </a:t>
            </a:r>
          </a:p>
        </p:txBody>
      </p:sp>
      <p:sp>
        <p:nvSpPr>
          <p:cNvPr id="4" name="Espace réservé de la date 3"/>
          <p:cNvSpPr>
            <a:spLocks noGrp="1"/>
          </p:cNvSpPr>
          <p:nvPr>
            <p:ph type="dt" idx="1"/>
          </p:nvPr>
        </p:nvSpPr>
        <p:spPr/>
        <p:txBody>
          <a:bodyPr/>
          <a:lstStyle/>
          <a:p>
            <a:pPr rtl="0"/>
            <a:fld id="{F28DAF60-E56A-4648-8936-22D801672B6C}" type="datetime1">
              <a:rPr lang="fr-FR" smtClean="0"/>
              <a:t>23/11/2021</a:t>
            </a:fld>
            <a:endParaRPr lang="en-US"/>
          </a:p>
        </p:txBody>
      </p:sp>
      <p:sp>
        <p:nvSpPr>
          <p:cNvPr id="5" name="Espace réservé du numéro de diapositive 4"/>
          <p:cNvSpPr>
            <a:spLocks noGrp="1"/>
          </p:cNvSpPr>
          <p:nvPr>
            <p:ph type="sldNum" sz="quarter" idx="5"/>
          </p:nvPr>
        </p:nvSpPr>
        <p:spPr/>
        <p:txBody>
          <a:bodyPr/>
          <a:lstStyle/>
          <a:p>
            <a:pPr rtl="0"/>
            <a:fld id="{01B41D33-19C8-4450-B3C5-BE83E9C8F0BC}" type="slidenum">
              <a:rPr lang="en-US" smtClean="0"/>
              <a:t>4</a:t>
            </a:fld>
            <a:endParaRPr lang="en-US"/>
          </a:p>
        </p:txBody>
      </p:sp>
    </p:spTree>
    <p:extLst>
      <p:ext uri="{BB962C8B-B14F-4D97-AF65-F5344CB8AC3E}">
        <p14:creationId xmlns:p14="http://schemas.microsoft.com/office/powerpoint/2010/main" val="3781224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Cours de communication Pourquoi on a choisi </a:t>
            </a:r>
            <a:r>
              <a:rPr lang="fr-BE" dirty="0" err="1"/>
              <a:t>ette</a:t>
            </a:r>
            <a:r>
              <a:rPr lang="fr-BE" dirty="0"/>
              <a:t> photo et qu’est-ce qu’elle veut dire? </a:t>
            </a:r>
          </a:p>
          <a:p>
            <a:r>
              <a:rPr lang="fr-BE" dirty="0"/>
              <a:t>Photographier les salles. </a:t>
            </a:r>
          </a:p>
        </p:txBody>
      </p:sp>
      <p:sp>
        <p:nvSpPr>
          <p:cNvPr id="4" name="Espace réservé de la date 3"/>
          <p:cNvSpPr>
            <a:spLocks noGrp="1"/>
          </p:cNvSpPr>
          <p:nvPr>
            <p:ph type="dt" idx="1"/>
          </p:nvPr>
        </p:nvSpPr>
        <p:spPr/>
        <p:txBody>
          <a:bodyPr/>
          <a:lstStyle/>
          <a:p>
            <a:pPr rtl="0"/>
            <a:fld id="{F28DAF60-E56A-4648-8936-22D801672B6C}" type="datetime1">
              <a:rPr lang="fr-FR" smtClean="0"/>
              <a:t>23/11/2021</a:t>
            </a:fld>
            <a:endParaRPr lang="en-US"/>
          </a:p>
        </p:txBody>
      </p:sp>
      <p:sp>
        <p:nvSpPr>
          <p:cNvPr id="5" name="Espace réservé du numéro de diapositive 4"/>
          <p:cNvSpPr>
            <a:spLocks noGrp="1"/>
          </p:cNvSpPr>
          <p:nvPr>
            <p:ph type="sldNum" sz="quarter" idx="5"/>
          </p:nvPr>
        </p:nvSpPr>
        <p:spPr/>
        <p:txBody>
          <a:bodyPr/>
          <a:lstStyle/>
          <a:p>
            <a:pPr rtl="0"/>
            <a:fld id="{01B41D33-19C8-4450-B3C5-BE83E9C8F0BC}" type="slidenum">
              <a:rPr lang="en-US" smtClean="0"/>
              <a:t>15</a:t>
            </a:fld>
            <a:endParaRPr lang="en-US"/>
          </a:p>
        </p:txBody>
      </p:sp>
    </p:spTree>
    <p:extLst>
      <p:ext uri="{BB962C8B-B14F-4D97-AF65-F5344CB8AC3E}">
        <p14:creationId xmlns:p14="http://schemas.microsoft.com/office/powerpoint/2010/main" val="2585248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fr-FR"/>
              <a:t>Modifiez le style du titre</a:t>
            </a:r>
            <a:endParaRPr lang="en-US" dirty="0"/>
          </a:p>
        </p:txBody>
      </p:sp>
      <p:sp>
        <p:nvSpPr>
          <p:cNvPr id="3" name="Sous-titre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a:t>Modifiez le style des sous-titres du masque</a:t>
            </a:r>
            <a:endParaRPr lang="en-US" dirty="0"/>
          </a:p>
        </p:txBody>
      </p:sp>
      <p:sp>
        <p:nvSpPr>
          <p:cNvPr id="8" name="Espace réservé de la date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E641DF6C-ECED-4BD8-8025-73323DD5D35C}" type="datetime1">
              <a:rPr lang="fr-FR" smtClean="0"/>
              <a:t>21/11/2021</a:t>
            </a:fld>
            <a:endParaRPr lang="en-US" dirty="0"/>
          </a:p>
        </p:txBody>
      </p:sp>
      <p:sp>
        <p:nvSpPr>
          <p:cNvPr id="9" name="Espace réservé du pied de page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n-US" dirty="0"/>
          </a:p>
        </p:txBody>
      </p:sp>
      <p:sp>
        <p:nvSpPr>
          <p:cNvPr id="10" name="Espace réservé du numéro de diapositive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9" name="Titre 1"/>
          <p:cNvSpPr>
            <a:spLocks noGrp="1"/>
          </p:cNvSpPr>
          <p:nvPr>
            <p:ph type="title"/>
          </p:nvPr>
        </p:nvSpPr>
        <p:spPr>
          <a:xfrm>
            <a:off x="581192" y="702156"/>
            <a:ext cx="11029616" cy="1013800"/>
          </a:xfrm>
        </p:spPr>
        <p:txBody>
          <a:bodyPr rtlCol="0"/>
          <a:lstStyle/>
          <a:p>
            <a:pPr rtl="0"/>
            <a:r>
              <a:rPr lang="fr-FR"/>
              <a:t>Modifiez le style du titre</a:t>
            </a:r>
            <a:endParaRPr lang="en-US" dirty="0"/>
          </a:p>
        </p:txBody>
      </p:sp>
      <p:sp>
        <p:nvSpPr>
          <p:cNvPr id="3" name="Espace réservé du texte vertical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4" name="Espace réservé de la date 3"/>
          <p:cNvSpPr>
            <a:spLocks noGrp="1"/>
          </p:cNvSpPr>
          <p:nvPr>
            <p:ph type="dt" sz="half" idx="10"/>
          </p:nvPr>
        </p:nvSpPr>
        <p:spPr/>
        <p:txBody>
          <a:bodyPr rtlCol="0"/>
          <a:lstStyle/>
          <a:p>
            <a:pPr rtl="0"/>
            <a:fld id="{1E5B03D9-FC89-4784-BD60-336471BA7724}" type="datetime1">
              <a:rPr lang="fr-FR" smtClean="0"/>
              <a:t>21/11/2021</a:t>
            </a:fld>
            <a:endParaRPr lang="en-US" dirty="0"/>
          </a:p>
        </p:txBody>
      </p:sp>
      <p:sp>
        <p:nvSpPr>
          <p:cNvPr id="5" name="Espace réservé du pied de page 4"/>
          <p:cNvSpPr>
            <a:spLocks noGrp="1"/>
          </p:cNvSpPr>
          <p:nvPr>
            <p:ph type="ftr" sz="quarter" idx="11"/>
          </p:nvPr>
        </p:nvSpPr>
        <p:spPr/>
        <p:txBody>
          <a:bodyPr rtlCol="0"/>
          <a:lstStyle/>
          <a:p>
            <a:pPr rtl="0"/>
            <a:endParaRPr lang="en-US" dirty="0"/>
          </a:p>
        </p:txBody>
      </p:sp>
      <p:sp>
        <p:nvSpPr>
          <p:cNvPr id="6" name="Espace réservé du numéro de diapositive 5"/>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re vertical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fr-FR"/>
              <a:t>Modifiez le style du titre</a:t>
            </a:r>
            <a:endParaRPr lang="en-US" dirty="0"/>
          </a:p>
        </p:txBody>
      </p:sp>
      <p:sp>
        <p:nvSpPr>
          <p:cNvPr id="3" name="Espace réservé du texte vertical 2"/>
          <p:cNvSpPr>
            <a:spLocks noGrp="1"/>
          </p:cNvSpPr>
          <p:nvPr>
            <p:ph type="body" orient="vert" idx="1"/>
          </p:nvPr>
        </p:nvSpPr>
        <p:spPr>
          <a:xfrm>
            <a:off x="774923" y="863600"/>
            <a:ext cx="7161625" cy="4807326"/>
          </a:xfrm>
        </p:spPr>
        <p:txBody>
          <a:bodyPr vert="eaVert" rtlCol="0" anchor="t"/>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Espace réservé de la date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D0216CB3-B929-446C-876F-83C9B86D9FDE}" type="datetime1">
              <a:rPr lang="fr-FR" smtClean="0"/>
              <a:t>21/11/2021</a:t>
            </a:fld>
            <a:endParaRPr lang="en-US" dirty="0"/>
          </a:p>
        </p:txBody>
      </p:sp>
      <p:sp>
        <p:nvSpPr>
          <p:cNvPr id="12" name="Espace réservé du pied de page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endParaRPr lang="en-US" dirty="0"/>
          </a:p>
        </p:txBody>
      </p:sp>
      <p:sp>
        <p:nvSpPr>
          <p:cNvPr id="13" name="Espace réservé du numéro de diapositive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81192" y="702156"/>
            <a:ext cx="11029616" cy="1188720"/>
          </a:xfrm>
        </p:spPr>
        <p:txBody>
          <a:bodyPr rtlCol="0"/>
          <a:lstStyle/>
          <a:p>
            <a:pPr rtl="0"/>
            <a:r>
              <a:rPr lang="fr-FR"/>
              <a:t>Modifiez le style du titre</a:t>
            </a:r>
            <a:endParaRPr lang="en-US" dirty="0"/>
          </a:p>
        </p:txBody>
      </p:sp>
      <p:sp>
        <p:nvSpPr>
          <p:cNvPr id="3" name="Espace réservé du contenu 2"/>
          <p:cNvSpPr>
            <a:spLocks noGrp="1"/>
          </p:cNvSpPr>
          <p:nvPr>
            <p:ph idx="1"/>
          </p:nvPr>
        </p:nvSpPr>
        <p:spPr>
          <a:xfrm>
            <a:off x="581192" y="2340864"/>
            <a:ext cx="11029615" cy="3634486"/>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8" name="Espace réservé de la date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22897033-9A55-4DAC-991D-1FF1921C78B7}" type="datetime1">
              <a:rPr lang="fr-FR" smtClean="0"/>
              <a:t>21/11/2021</a:t>
            </a:fld>
            <a:endParaRPr lang="en-US" dirty="0"/>
          </a:p>
        </p:txBody>
      </p:sp>
      <p:sp>
        <p:nvSpPr>
          <p:cNvPr id="9" name="Espace réservé du pied de page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en-US" dirty="0"/>
          </a:p>
        </p:txBody>
      </p:sp>
      <p:sp>
        <p:nvSpPr>
          <p:cNvPr id="10" name="Espace réservé du numéro de diapositive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fr-FR"/>
              <a:t>Modifiez le style du titre</a:t>
            </a:r>
            <a:endParaRPr lang="en-US" dirty="0"/>
          </a:p>
        </p:txBody>
      </p:sp>
      <p:sp>
        <p:nvSpPr>
          <p:cNvPr id="3" name="Espace réservé du texte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a:t>Cliquez pour modifier les styles du texte du masque</a:t>
            </a:r>
          </a:p>
        </p:txBody>
      </p:sp>
      <p:sp>
        <p:nvSpPr>
          <p:cNvPr id="7" name="Espace réservé de la date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A1255F31-5DB3-4925-BA87-822F5B17A2F1}" type="datetime1">
              <a:rPr lang="fr-FR" smtClean="0"/>
              <a:t>21/11/2021</a:t>
            </a:fld>
            <a:endParaRPr lang="en-US" dirty="0"/>
          </a:p>
        </p:txBody>
      </p:sp>
      <p:sp>
        <p:nvSpPr>
          <p:cNvPr id="9" name="Espace réservé du pied de page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en-US" dirty="0"/>
          </a:p>
        </p:txBody>
      </p:sp>
      <p:sp>
        <p:nvSpPr>
          <p:cNvPr id="10" name="Espace réservé du numéro de diapositive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581193" y="729658"/>
            <a:ext cx="11029616" cy="988332"/>
          </a:xfrm>
        </p:spPr>
        <p:txBody>
          <a:bodyPr rtlCol="0"/>
          <a:lstStyle/>
          <a:p>
            <a:pPr rtl="0"/>
            <a:r>
              <a:rPr lang="fr-FR"/>
              <a:t>Modifiez le style du titre</a:t>
            </a:r>
            <a:endParaRPr lang="en-US" dirty="0"/>
          </a:p>
        </p:txBody>
      </p:sp>
      <p:sp>
        <p:nvSpPr>
          <p:cNvPr id="3" name="Espace réservé du contenu 2"/>
          <p:cNvSpPr>
            <a:spLocks noGrp="1"/>
          </p:cNvSpPr>
          <p:nvPr>
            <p:ph sz="half" idx="1"/>
          </p:nvPr>
        </p:nvSpPr>
        <p:spPr>
          <a:xfrm>
            <a:off x="581193" y="2228003"/>
            <a:ext cx="5194767" cy="3633047"/>
          </a:xfrm>
        </p:spPr>
        <p:txBody>
          <a:bodyPr rtlCol="0">
            <a:norm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4" name="Espace réservé du contenu 3"/>
          <p:cNvSpPr>
            <a:spLocks noGrp="1"/>
          </p:cNvSpPr>
          <p:nvPr>
            <p:ph sz="half" idx="2"/>
          </p:nvPr>
        </p:nvSpPr>
        <p:spPr>
          <a:xfrm>
            <a:off x="6416039" y="2228003"/>
            <a:ext cx="5194769" cy="3633047"/>
          </a:xfrm>
        </p:spPr>
        <p:txBody>
          <a:bodyPr rtlCol="0">
            <a:norm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5" name="Espace réservé de la date 4"/>
          <p:cNvSpPr>
            <a:spLocks noGrp="1"/>
          </p:cNvSpPr>
          <p:nvPr>
            <p:ph type="dt" sz="half" idx="10"/>
          </p:nvPr>
        </p:nvSpPr>
        <p:spPr/>
        <p:txBody>
          <a:bodyPr rtlCol="0"/>
          <a:lstStyle/>
          <a:p>
            <a:pPr rtl="0"/>
            <a:fld id="{7E4EF44C-5F50-4A80-A957-57B3338337C0}" type="datetime1">
              <a:rPr lang="fr-FR" smtClean="0"/>
              <a:t>21/11/2021</a:t>
            </a:fld>
            <a:endParaRPr lang="en-US" dirty="0"/>
          </a:p>
        </p:txBody>
      </p:sp>
      <p:sp>
        <p:nvSpPr>
          <p:cNvPr id="6" name="Espace réservé du pied de page 5"/>
          <p:cNvSpPr>
            <a:spLocks noGrp="1"/>
          </p:cNvSpPr>
          <p:nvPr>
            <p:ph type="ftr" sz="quarter" idx="11"/>
          </p:nvPr>
        </p:nvSpPr>
        <p:spPr/>
        <p:txBody>
          <a:bodyPr rtlCol="0"/>
          <a:lstStyle/>
          <a:p>
            <a:pPr rtl="0"/>
            <a:endParaRPr lang="en-US" dirty="0"/>
          </a:p>
        </p:txBody>
      </p:sp>
      <p:sp>
        <p:nvSpPr>
          <p:cNvPr id="7" name="Espace réservé du numéro de diapositive 6"/>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12" name="Titre 1"/>
          <p:cNvSpPr>
            <a:spLocks noGrp="1"/>
          </p:cNvSpPr>
          <p:nvPr>
            <p:ph type="title"/>
          </p:nvPr>
        </p:nvSpPr>
        <p:spPr>
          <a:xfrm>
            <a:off x="581193" y="729658"/>
            <a:ext cx="11029616" cy="988332"/>
          </a:xfrm>
        </p:spPr>
        <p:txBody>
          <a:bodyPr rtlCol="0"/>
          <a:lstStyle/>
          <a:p>
            <a:pPr rtl="0"/>
            <a:r>
              <a:rPr lang="fr-FR"/>
              <a:t>Modifiez le style du titre</a:t>
            </a:r>
            <a:endParaRPr lang="en-US" dirty="0"/>
          </a:p>
        </p:txBody>
      </p:sp>
      <p:sp>
        <p:nvSpPr>
          <p:cNvPr id="3" name="Espace réservé du texte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4" name="Espace réservé du contenu 3"/>
          <p:cNvSpPr>
            <a:spLocks noGrp="1"/>
          </p:cNvSpPr>
          <p:nvPr>
            <p:ph sz="half" idx="2"/>
          </p:nvPr>
        </p:nvSpPr>
        <p:spPr>
          <a:xfrm>
            <a:off x="581194" y="2926052"/>
            <a:ext cx="5194766" cy="2934999"/>
          </a:xfrm>
        </p:spPr>
        <p:txBody>
          <a:bodyPr rtlCol="0" anchor="t">
            <a:norm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5" name="Espace réservé du texte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fr-FR"/>
              <a:t>Cliquez pour modifier les styles du texte du masque</a:t>
            </a:r>
          </a:p>
        </p:txBody>
      </p:sp>
      <p:sp>
        <p:nvSpPr>
          <p:cNvPr id="6" name="Espace réservé du contenu 5"/>
          <p:cNvSpPr>
            <a:spLocks noGrp="1"/>
          </p:cNvSpPr>
          <p:nvPr>
            <p:ph sz="quarter" idx="4"/>
          </p:nvPr>
        </p:nvSpPr>
        <p:spPr>
          <a:xfrm>
            <a:off x="6416037" y="2926052"/>
            <a:ext cx="5194771" cy="2934999"/>
          </a:xfrm>
        </p:spPr>
        <p:txBody>
          <a:bodyPr rtlCol="0" anchor="t">
            <a:norm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7" name="Espace réservé de la date 6"/>
          <p:cNvSpPr>
            <a:spLocks noGrp="1"/>
          </p:cNvSpPr>
          <p:nvPr>
            <p:ph type="dt" sz="half" idx="10"/>
          </p:nvPr>
        </p:nvSpPr>
        <p:spPr/>
        <p:txBody>
          <a:bodyPr rtlCol="0"/>
          <a:lstStyle/>
          <a:p>
            <a:pPr rtl="0"/>
            <a:fld id="{B2D0F46D-59FD-4484-924E-E79DD516B5ED}" type="datetime1">
              <a:rPr lang="fr-FR" smtClean="0"/>
              <a:t>21/11/2021</a:t>
            </a:fld>
            <a:endParaRPr lang="en-US" dirty="0"/>
          </a:p>
        </p:txBody>
      </p:sp>
      <p:sp>
        <p:nvSpPr>
          <p:cNvPr id="8" name="Espace réservé du pied de page 7"/>
          <p:cNvSpPr>
            <a:spLocks noGrp="1"/>
          </p:cNvSpPr>
          <p:nvPr>
            <p:ph type="ftr" sz="quarter" idx="11"/>
          </p:nvPr>
        </p:nvSpPr>
        <p:spPr/>
        <p:txBody>
          <a:bodyPr rtlCol="0"/>
          <a:lstStyle/>
          <a:p>
            <a:pPr rtl="0"/>
            <a:endParaRPr lang="en-US" dirty="0"/>
          </a:p>
        </p:txBody>
      </p:sp>
      <p:sp>
        <p:nvSpPr>
          <p:cNvPr id="9" name="Espace réservé du numéro de diapositive 8"/>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8" name="Titre 1"/>
          <p:cNvSpPr>
            <a:spLocks noGrp="1"/>
          </p:cNvSpPr>
          <p:nvPr>
            <p:ph type="title"/>
          </p:nvPr>
        </p:nvSpPr>
        <p:spPr>
          <a:xfrm>
            <a:off x="575894" y="729658"/>
            <a:ext cx="11029616" cy="988332"/>
          </a:xfrm>
        </p:spPr>
        <p:txBody>
          <a:bodyPr rtlCol="0"/>
          <a:lstStyle/>
          <a:p>
            <a:pPr rtl="0"/>
            <a:r>
              <a:rPr lang="fr-FR"/>
              <a:t>Modifiez le style du titre</a:t>
            </a:r>
            <a:endParaRPr lang="en-US" dirty="0"/>
          </a:p>
        </p:txBody>
      </p:sp>
      <p:sp>
        <p:nvSpPr>
          <p:cNvPr id="3" name="Espace réservé de la date 2"/>
          <p:cNvSpPr>
            <a:spLocks noGrp="1"/>
          </p:cNvSpPr>
          <p:nvPr>
            <p:ph type="dt" sz="half" idx="10"/>
          </p:nvPr>
        </p:nvSpPr>
        <p:spPr/>
        <p:txBody>
          <a:bodyPr rtlCol="0"/>
          <a:lstStyle/>
          <a:p>
            <a:pPr rtl="0"/>
            <a:fld id="{0FAEC910-4AAA-42A1-A49C-7DDC64BC53C6}" type="datetime1">
              <a:rPr lang="fr-FR" smtClean="0"/>
              <a:t>21/11/2021</a:t>
            </a:fld>
            <a:endParaRPr lang="en-US" dirty="0"/>
          </a:p>
        </p:txBody>
      </p:sp>
      <p:sp>
        <p:nvSpPr>
          <p:cNvPr id="4" name="Espace réservé du pied de page 3"/>
          <p:cNvSpPr>
            <a:spLocks noGrp="1"/>
          </p:cNvSpPr>
          <p:nvPr>
            <p:ph type="ftr" sz="quarter" idx="11"/>
          </p:nvPr>
        </p:nvSpPr>
        <p:spPr/>
        <p:txBody>
          <a:bodyPr rtlCol="0"/>
          <a:lstStyle/>
          <a:p>
            <a:pPr rtl="0"/>
            <a:endParaRPr lang="en-US" dirty="0"/>
          </a:p>
        </p:txBody>
      </p:sp>
      <p:sp>
        <p:nvSpPr>
          <p:cNvPr id="5" name="Espace réservé du numéro de diapositive 4"/>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ACEC98BE-FCE2-445F-8146-3A7F8CC3881D}" type="datetime1">
              <a:rPr lang="fr-FR" smtClean="0"/>
              <a:t>21/11/2021</a:t>
            </a:fld>
            <a:endParaRPr lang="en-US" dirty="0"/>
          </a:p>
        </p:txBody>
      </p:sp>
      <p:sp>
        <p:nvSpPr>
          <p:cNvPr id="3" name="Espace réservé du pied de page 2"/>
          <p:cNvSpPr>
            <a:spLocks noGrp="1"/>
          </p:cNvSpPr>
          <p:nvPr>
            <p:ph type="ftr" sz="quarter" idx="11"/>
          </p:nvPr>
        </p:nvSpPr>
        <p:spPr/>
        <p:txBody>
          <a:bodyPr rtlCol="0"/>
          <a:lstStyle/>
          <a:p>
            <a:pPr rtl="0"/>
            <a:endParaRPr lang="en-US" dirty="0"/>
          </a:p>
        </p:txBody>
      </p:sp>
      <p:sp>
        <p:nvSpPr>
          <p:cNvPr id="4" name="Espace réservé du numéro de diapositive 3"/>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767857" y="933450"/>
            <a:ext cx="3031852" cy="1722419"/>
          </a:xfrm>
        </p:spPr>
        <p:txBody>
          <a:bodyPr rtlCol="0" anchor="b">
            <a:normAutofit/>
          </a:bodyPr>
          <a:lstStyle>
            <a:lvl1pPr algn="l">
              <a:defRPr sz="2400" b="0">
                <a:solidFill>
                  <a:srgbClr val="FFFFFF"/>
                </a:solidFill>
              </a:defRPr>
            </a:lvl1pPr>
          </a:lstStyle>
          <a:p>
            <a:pPr rtl="0"/>
            <a:r>
              <a:rPr lang="fr-FR"/>
              <a:t>Modifiez le style du titre</a:t>
            </a:r>
            <a:endParaRPr lang="en-US" dirty="0"/>
          </a:p>
        </p:txBody>
      </p:sp>
      <p:sp>
        <p:nvSpPr>
          <p:cNvPr id="3" name="Espace réservé du contenu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4" name="Espace réservé du texte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a:t>Cliquez pour modifier les styles du texte du masque</a:t>
            </a:r>
          </a:p>
        </p:txBody>
      </p:sp>
      <p:sp>
        <p:nvSpPr>
          <p:cNvPr id="8" name="Espace réservé de la date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6D0953DD-A6BD-427D-B7A8-BDE378B2E678}" type="datetime1">
              <a:rPr lang="fr-FR" smtClean="0"/>
              <a:t>21/11/2021</a:t>
            </a:fld>
            <a:endParaRPr lang="en-US" dirty="0"/>
          </a:p>
        </p:txBody>
      </p:sp>
      <p:sp>
        <p:nvSpPr>
          <p:cNvPr id="10" name="Espace réservé du pied de page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Espace réservé du numéro de diapositive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a:t>‹N°›</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fr-FR"/>
              <a:t>Modifiez le style du titre</a:t>
            </a:r>
            <a:endParaRPr lang="en-US" dirty="0"/>
          </a:p>
        </p:txBody>
      </p:sp>
      <p:sp>
        <p:nvSpPr>
          <p:cNvPr id="3" name="Espace réservé d’image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r-FR"/>
              <a:t>Cliquez sur l'icône pour ajouter une image</a:t>
            </a:r>
            <a:endParaRPr lang="en-US" dirty="0"/>
          </a:p>
        </p:txBody>
      </p:sp>
      <p:sp>
        <p:nvSpPr>
          <p:cNvPr id="4" name="Espace réservé du texte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a:t>Cliquez pour modifier les styles du texte du masque</a:t>
            </a:r>
          </a:p>
        </p:txBody>
      </p:sp>
      <p:sp>
        <p:nvSpPr>
          <p:cNvPr id="5" name="Espace réservé de la date 4"/>
          <p:cNvSpPr>
            <a:spLocks noGrp="1"/>
          </p:cNvSpPr>
          <p:nvPr>
            <p:ph type="dt" sz="half" idx="10"/>
          </p:nvPr>
        </p:nvSpPr>
        <p:spPr/>
        <p:txBody>
          <a:bodyPr rtlCol="0"/>
          <a:lstStyle/>
          <a:p>
            <a:pPr rtl="0"/>
            <a:fld id="{47E77B56-6788-4F40-A65E-12AFEB3AC095}" type="datetime1">
              <a:rPr lang="fr-FR" smtClean="0"/>
              <a:t>21/11/2021</a:t>
            </a:fld>
            <a:endParaRPr lang="en-US" dirty="0"/>
          </a:p>
        </p:txBody>
      </p:sp>
      <p:sp>
        <p:nvSpPr>
          <p:cNvPr id="6" name="Espace réservé du pied de page 5"/>
          <p:cNvSpPr>
            <a:spLocks noGrp="1"/>
          </p:cNvSpPr>
          <p:nvPr>
            <p:ph type="ftr" sz="quarter" idx="11"/>
          </p:nvPr>
        </p:nvSpPr>
        <p:spPr/>
        <p:txBody>
          <a:bodyPr rtlCol="0"/>
          <a:lstStyle/>
          <a:p>
            <a:pPr algn="l" rtl="0"/>
            <a:endParaRPr lang="en-US" dirty="0"/>
          </a:p>
        </p:txBody>
      </p:sp>
      <p:sp>
        <p:nvSpPr>
          <p:cNvPr id="7" name="Espace réservé du numéro de diapositive 6"/>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au titre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fr"/>
              <a:t>Modifiez le style du titre</a:t>
            </a:r>
            <a:endParaRPr lang="en-US" dirty="0"/>
          </a:p>
        </p:txBody>
      </p:sp>
      <p:sp>
        <p:nvSpPr>
          <p:cNvPr id="3" name="Espace réservé du texte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fr"/>
              <a:t>Modifiez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4" name="Espace réservé de la date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E69A0D1A-B1A6-4A33-B3AE-513EF3B4A7E7}" type="datetime1">
              <a:rPr lang="fr-FR" smtClean="0"/>
              <a:t>21/11/2021</a:t>
            </a:fld>
            <a:endParaRPr lang="en-US" dirty="0"/>
          </a:p>
        </p:txBody>
      </p:sp>
      <p:sp>
        <p:nvSpPr>
          <p:cNvPr id="5" name="Espace réservé du pied de page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endParaRPr lang="en-US" dirty="0"/>
          </a:p>
        </p:txBody>
      </p:sp>
      <p:sp>
        <p:nvSpPr>
          <p:cNvPr id="6" name="Espace réservé du numéro de diapositive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US" smtClean="0"/>
              <a:t>‹N°›</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blogs.lentreprise.com/le-management-dans-tous-ses-etat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re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rtlCol="0">
            <a:normAutofit/>
          </a:bodyPr>
          <a:lstStyle/>
          <a:p>
            <a:pPr rtl="0"/>
            <a:r>
              <a:rPr lang="fr" dirty="0"/>
              <a:t>Les biais cognitifs</a:t>
            </a:r>
          </a:p>
        </p:txBody>
      </p:sp>
      <p:sp>
        <p:nvSpPr>
          <p:cNvPr id="3" name="Sous-titre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rtlCol="0">
            <a:normAutofit/>
          </a:bodyPr>
          <a:lstStyle/>
          <a:p>
            <a:pPr rtl="0"/>
            <a:r>
              <a:rPr lang="fr" dirty="0"/>
              <a:t>Séminaire de médiation 27/11 – Bac 3 DROIT </a:t>
            </a:r>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Image 5" descr="Zoom sur un logo&#10;&#10;Description générée automatiquement">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DB41DC-5E2C-4F68-833E-E0AE1546255A}"/>
              </a:ext>
            </a:extLst>
          </p:cNvPr>
          <p:cNvSpPr>
            <a:spLocks noGrp="1"/>
          </p:cNvSpPr>
          <p:nvPr>
            <p:ph type="title"/>
          </p:nvPr>
        </p:nvSpPr>
        <p:spPr/>
        <p:txBody>
          <a:bodyPr/>
          <a:lstStyle/>
          <a:p>
            <a:r>
              <a:rPr lang="fr-BE" dirty="0"/>
              <a:t>Amusons-nous… </a:t>
            </a:r>
          </a:p>
        </p:txBody>
      </p:sp>
      <p:sp>
        <p:nvSpPr>
          <p:cNvPr id="3" name="Espace réservé du contenu 2">
            <a:extLst>
              <a:ext uri="{FF2B5EF4-FFF2-40B4-BE49-F238E27FC236}">
                <a16:creationId xmlns:a16="http://schemas.microsoft.com/office/drawing/2014/main" id="{739C2AB7-DAA5-4FCC-B167-1B04BE2FEB3C}"/>
              </a:ext>
            </a:extLst>
          </p:cNvPr>
          <p:cNvSpPr>
            <a:spLocks noGrp="1"/>
          </p:cNvSpPr>
          <p:nvPr>
            <p:ph idx="1"/>
          </p:nvPr>
        </p:nvSpPr>
        <p:spPr/>
        <p:txBody>
          <a:bodyPr/>
          <a:lstStyle/>
          <a:p>
            <a:pPr marL="0" indent="0">
              <a:buNone/>
            </a:pPr>
            <a:r>
              <a:rPr lang="fr-BE" dirty="0"/>
              <a:t>Un médiateur rassemble deux personnes autour de la table pour trouver une issue à un problème de « dette ». </a:t>
            </a:r>
          </a:p>
          <a:p>
            <a:pPr marL="0" indent="0">
              <a:buNone/>
            </a:pPr>
            <a:r>
              <a:rPr lang="fr-BE" b="1" dirty="0"/>
              <a:t>Pierre</a:t>
            </a:r>
            <a:r>
              <a:rPr lang="fr-BE" dirty="0"/>
              <a:t> a vécu en couple avec </a:t>
            </a:r>
            <a:r>
              <a:rPr lang="fr-BE" b="1" dirty="0"/>
              <a:t>Marie</a:t>
            </a:r>
            <a:r>
              <a:rPr lang="fr-BE" dirty="0"/>
              <a:t> durant 5 ans. Ils ont acheté une maison ensemble. Marie a financé l’achat de la chaudière et des matériaux sur ses deniers. Pierre, en revanche, a travaillé de ses mains dans la maison et a réalisé nombre de travaux d’amélioration du bien. </a:t>
            </a:r>
          </a:p>
          <a:p>
            <a:pPr marL="0" indent="0">
              <a:buNone/>
            </a:pPr>
            <a:r>
              <a:rPr lang="fr-BE" dirty="0"/>
              <a:t>Le couple s’est séparé. Marie demande le remboursement complet des sommes qu’elle a « avancées ». Pierre avance qu’il a « travaillé manuellement dans la maison ». </a:t>
            </a:r>
          </a:p>
          <a:p>
            <a:pPr marL="0" indent="0">
              <a:buNone/>
            </a:pPr>
            <a:r>
              <a:rPr lang="fr-BE" dirty="0"/>
              <a:t>-Le médiateur laisse les protagonistes exprimer leurs besoins et leurs ressentis.  </a:t>
            </a:r>
          </a:p>
          <a:p>
            <a:pPr marL="0" indent="0">
              <a:buNone/>
            </a:pPr>
            <a:r>
              <a:rPr lang="fr-BE" dirty="0"/>
              <a:t>-L’animateur distribue des biais cognitifs au fur et à mesure de la discussion. </a:t>
            </a:r>
          </a:p>
          <a:p>
            <a:pPr marL="0" indent="0">
              <a:buNone/>
            </a:pPr>
            <a:r>
              <a:rPr lang="fr-BE" dirty="0"/>
              <a:t>Allez-vous les reconnaitre… </a:t>
            </a:r>
            <a:r>
              <a:rPr lang="fr-BE" dirty="0">
                <a:sym typeface="Wingdings" panose="05000000000000000000" pitchFamily="2" charset="2"/>
              </a:rPr>
              <a:t> </a:t>
            </a:r>
            <a:endParaRPr lang="fr-BE" dirty="0"/>
          </a:p>
        </p:txBody>
      </p:sp>
      <p:sp>
        <p:nvSpPr>
          <p:cNvPr id="4" name="Espace réservé de la date 3">
            <a:extLst>
              <a:ext uri="{FF2B5EF4-FFF2-40B4-BE49-F238E27FC236}">
                <a16:creationId xmlns:a16="http://schemas.microsoft.com/office/drawing/2014/main" id="{9A8F2934-89D8-40B4-837E-E472C184F0F5}"/>
              </a:ext>
            </a:extLst>
          </p:cNvPr>
          <p:cNvSpPr>
            <a:spLocks noGrp="1"/>
          </p:cNvSpPr>
          <p:nvPr>
            <p:ph type="dt" sz="half" idx="10"/>
          </p:nvPr>
        </p:nvSpPr>
        <p:spPr/>
        <p:txBody>
          <a:bodyPr/>
          <a:lstStyle/>
          <a:p>
            <a:pPr rtl="0"/>
            <a:fld id="{22897033-9A55-4DAC-991D-1FF1921C78B7}" type="datetime1">
              <a:rPr lang="fr-FR" smtClean="0"/>
              <a:t>22/11/2021</a:t>
            </a:fld>
            <a:endParaRPr lang="en-US" dirty="0"/>
          </a:p>
        </p:txBody>
      </p:sp>
    </p:spTree>
    <p:extLst>
      <p:ext uri="{BB962C8B-B14F-4D97-AF65-F5344CB8AC3E}">
        <p14:creationId xmlns:p14="http://schemas.microsoft.com/office/powerpoint/2010/main" val="3451521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6436E11D-D6A3-4845-BD5B-01CB8EF1436C}"/>
              </a:ext>
            </a:extLst>
          </p:cNvPr>
          <p:cNvSpPr>
            <a:spLocks noGrp="1"/>
          </p:cNvSpPr>
          <p:nvPr>
            <p:ph type="title"/>
          </p:nvPr>
        </p:nvSpPr>
        <p:spPr/>
        <p:txBody>
          <a:bodyPr/>
          <a:lstStyle/>
          <a:p>
            <a:r>
              <a:rPr lang="fr-BE" dirty="0"/>
              <a:t>Trop plein d’informations… </a:t>
            </a:r>
          </a:p>
        </p:txBody>
      </p:sp>
      <p:sp>
        <p:nvSpPr>
          <p:cNvPr id="8" name="Espace réservé du texte 7">
            <a:extLst>
              <a:ext uri="{FF2B5EF4-FFF2-40B4-BE49-F238E27FC236}">
                <a16:creationId xmlns:a16="http://schemas.microsoft.com/office/drawing/2014/main" id="{DD044D4E-E731-4F27-B145-474043CEBF6D}"/>
              </a:ext>
            </a:extLst>
          </p:cNvPr>
          <p:cNvSpPr>
            <a:spLocks noGrp="1"/>
          </p:cNvSpPr>
          <p:nvPr>
            <p:ph type="body" idx="1"/>
          </p:nvPr>
        </p:nvSpPr>
        <p:spPr/>
        <p:txBody>
          <a:bodyPr/>
          <a:lstStyle/>
          <a:p>
            <a:r>
              <a:rPr lang="fr-BE" b="1" dirty="0">
                <a:solidFill>
                  <a:srgbClr val="FF0000"/>
                </a:solidFill>
              </a:rPr>
              <a:t>Le biais de confirmation </a:t>
            </a:r>
          </a:p>
        </p:txBody>
      </p:sp>
      <p:sp>
        <p:nvSpPr>
          <p:cNvPr id="9" name="Espace réservé du contenu 8">
            <a:extLst>
              <a:ext uri="{FF2B5EF4-FFF2-40B4-BE49-F238E27FC236}">
                <a16:creationId xmlns:a16="http://schemas.microsoft.com/office/drawing/2014/main" id="{26A329B0-A9BE-467A-993B-DB347F47A5B0}"/>
              </a:ext>
            </a:extLst>
          </p:cNvPr>
          <p:cNvSpPr>
            <a:spLocks noGrp="1"/>
          </p:cNvSpPr>
          <p:nvPr>
            <p:ph sz="half" idx="2"/>
          </p:nvPr>
        </p:nvSpPr>
        <p:spPr/>
        <p:txBody>
          <a:bodyPr>
            <a:noAutofit/>
          </a:bodyPr>
          <a:lstStyle/>
          <a:p>
            <a:pPr marL="0" indent="0" algn="just">
              <a:buNone/>
            </a:pPr>
            <a:r>
              <a:rPr lang="fr-BE" b="0" i="0" dirty="0">
                <a:solidFill>
                  <a:schemeClr val="tx1"/>
                </a:solidFill>
                <a:effectLst/>
                <a:latin typeface="TiemposText"/>
              </a:rPr>
              <a:t>Exemple :</a:t>
            </a:r>
          </a:p>
          <a:p>
            <a:pPr marL="0" indent="0" algn="just">
              <a:buNone/>
            </a:pPr>
            <a:r>
              <a:rPr lang="fr-BE" dirty="0">
                <a:solidFill>
                  <a:schemeClr val="tx1"/>
                </a:solidFill>
                <a:latin typeface="TiemposText"/>
              </a:rPr>
              <a:t>« C</a:t>
            </a:r>
            <a:r>
              <a:rPr lang="fr-BE" b="0" i="0" dirty="0">
                <a:solidFill>
                  <a:schemeClr val="tx1"/>
                </a:solidFill>
                <a:effectLst/>
                <a:latin typeface="TiemposText"/>
              </a:rPr>
              <a:t>omme vous l’avez dit, je suis une femme honnête, de conviction qui veut juste récupérer ce qu’elle a investi » </a:t>
            </a:r>
          </a:p>
          <a:p>
            <a:pPr marL="0" indent="0" algn="just">
              <a:buNone/>
            </a:pPr>
            <a:endParaRPr lang="fr-BE" b="0" i="0" dirty="0">
              <a:solidFill>
                <a:schemeClr val="tx1"/>
              </a:solidFill>
              <a:effectLst/>
              <a:latin typeface="TiemposText"/>
            </a:endParaRPr>
          </a:p>
          <a:p>
            <a:pPr algn="just"/>
            <a:r>
              <a:rPr lang="fr-BE" b="0" i="0" dirty="0">
                <a:solidFill>
                  <a:schemeClr val="tx1"/>
                </a:solidFill>
                <a:effectLst/>
                <a:latin typeface="TiemposText"/>
              </a:rPr>
              <a:t>Le biais de confirmation consiste à donner plus d’importance aux hypothèses qui vont dans le sens de vos convictions ou opinions, et à donner moins de poids aux informations qui vont à l’encontre de ce que vous croyez. En d’autres termes, c'est “tirer la réalité à soi” en sélectionnant, interprétant et mémorisant les informations qui nous arrangent.</a:t>
            </a:r>
            <a:endParaRPr lang="fr-BE" dirty="0">
              <a:solidFill>
                <a:schemeClr val="tx1"/>
              </a:solidFill>
              <a:latin typeface="TiemposText"/>
            </a:endParaRPr>
          </a:p>
        </p:txBody>
      </p:sp>
      <p:sp>
        <p:nvSpPr>
          <p:cNvPr id="10" name="Espace réservé du texte 9">
            <a:extLst>
              <a:ext uri="{FF2B5EF4-FFF2-40B4-BE49-F238E27FC236}">
                <a16:creationId xmlns:a16="http://schemas.microsoft.com/office/drawing/2014/main" id="{1F8FC2F5-451A-4359-BE2E-7F0B8D6837C9}"/>
              </a:ext>
            </a:extLst>
          </p:cNvPr>
          <p:cNvSpPr>
            <a:spLocks noGrp="1"/>
          </p:cNvSpPr>
          <p:nvPr>
            <p:ph type="body" sz="quarter" idx="3"/>
          </p:nvPr>
        </p:nvSpPr>
        <p:spPr/>
        <p:txBody>
          <a:bodyPr/>
          <a:lstStyle/>
          <a:p>
            <a:r>
              <a:rPr lang="fr-BE" b="1" dirty="0">
                <a:solidFill>
                  <a:srgbClr val="FF0000"/>
                </a:solidFill>
              </a:rPr>
              <a:t>Le biais de négativité </a:t>
            </a:r>
          </a:p>
        </p:txBody>
      </p:sp>
      <p:sp>
        <p:nvSpPr>
          <p:cNvPr id="11" name="Espace réservé du contenu 10">
            <a:extLst>
              <a:ext uri="{FF2B5EF4-FFF2-40B4-BE49-F238E27FC236}">
                <a16:creationId xmlns:a16="http://schemas.microsoft.com/office/drawing/2014/main" id="{AA68069F-289D-477C-B36C-B3165D1E9112}"/>
              </a:ext>
            </a:extLst>
          </p:cNvPr>
          <p:cNvSpPr>
            <a:spLocks noGrp="1"/>
          </p:cNvSpPr>
          <p:nvPr>
            <p:ph sz="quarter" idx="4"/>
          </p:nvPr>
        </p:nvSpPr>
        <p:spPr>
          <a:xfrm>
            <a:off x="6416037" y="2926052"/>
            <a:ext cx="5194771" cy="3283917"/>
          </a:xfrm>
        </p:spPr>
        <p:txBody>
          <a:bodyPr>
            <a:normAutofit fontScale="62500" lnSpcReduction="20000"/>
          </a:bodyPr>
          <a:lstStyle/>
          <a:p>
            <a:pPr marL="0" indent="0" algn="just">
              <a:buNone/>
            </a:pPr>
            <a:endParaRPr lang="fr-BE" sz="3100" i="0" dirty="0">
              <a:solidFill>
                <a:schemeClr val="tx1"/>
              </a:solidFill>
              <a:effectLst/>
              <a:latin typeface="TiemposText"/>
            </a:endParaRPr>
          </a:p>
          <a:p>
            <a:pPr algn="just"/>
            <a:endParaRPr lang="fr-BE" sz="3100" i="0" dirty="0">
              <a:solidFill>
                <a:schemeClr val="tx1"/>
              </a:solidFill>
              <a:effectLst/>
              <a:latin typeface="TiemposText"/>
            </a:endParaRPr>
          </a:p>
          <a:p>
            <a:pPr algn="just"/>
            <a:endParaRPr lang="fr-BE" sz="3100" dirty="0">
              <a:solidFill>
                <a:schemeClr val="tx1"/>
              </a:solidFill>
              <a:latin typeface="TiemposText"/>
            </a:endParaRPr>
          </a:p>
          <a:p>
            <a:pPr algn="just"/>
            <a:r>
              <a:rPr lang="fr-BE" sz="3100" i="0" dirty="0">
                <a:solidFill>
                  <a:schemeClr val="tx1"/>
                </a:solidFill>
                <a:effectLst/>
                <a:latin typeface="TiemposText"/>
              </a:rPr>
              <a:t>Ne retenir que les évènements négatifs (dramatisation) et négliger les positifs, exagérer les erreurs et minimiser les points forts. </a:t>
            </a:r>
            <a:br>
              <a:rPr lang="fr-BE" sz="3100" dirty="0">
                <a:solidFill>
                  <a:schemeClr val="tx1"/>
                </a:solidFill>
                <a:latin typeface="TiemposText"/>
              </a:rPr>
            </a:br>
            <a:r>
              <a:rPr lang="fr-BE" sz="3100" dirty="0">
                <a:solidFill>
                  <a:schemeClr val="tx1"/>
                </a:solidFill>
                <a:latin typeface="TiemposText"/>
              </a:rPr>
              <a:t>En effet, ce sont les informations qui nous apportent un désagrément qui frappent l'attention et qui sont mémorisées le plus facilement.</a:t>
            </a:r>
          </a:p>
          <a:p>
            <a:pPr marL="0" indent="0" algn="just">
              <a:buNone/>
            </a:pPr>
            <a:endParaRPr lang="fr-BE" sz="3600" dirty="0">
              <a:solidFill>
                <a:schemeClr val="tx1"/>
              </a:solidFill>
              <a:latin typeface="TiemposText"/>
            </a:endParaRPr>
          </a:p>
          <a:p>
            <a:pPr marL="0" indent="0">
              <a:buNone/>
            </a:pPr>
            <a:endParaRPr lang="fr-BE" dirty="0"/>
          </a:p>
        </p:txBody>
      </p:sp>
      <p:sp>
        <p:nvSpPr>
          <p:cNvPr id="5" name="Espace réservé de la date 4">
            <a:extLst>
              <a:ext uri="{FF2B5EF4-FFF2-40B4-BE49-F238E27FC236}">
                <a16:creationId xmlns:a16="http://schemas.microsoft.com/office/drawing/2014/main" id="{91C7DB34-8126-4BF4-B890-2B31CCE321DC}"/>
              </a:ext>
            </a:extLst>
          </p:cNvPr>
          <p:cNvSpPr>
            <a:spLocks noGrp="1"/>
          </p:cNvSpPr>
          <p:nvPr>
            <p:ph type="dt" sz="half" idx="10"/>
          </p:nvPr>
        </p:nvSpPr>
        <p:spPr/>
        <p:txBody>
          <a:bodyPr/>
          <a:lstStyle/>
          <a:p>
            <a:pPr rtl="0"/>
            <a:fld id="{7E4EF44C-5F50-4A80-A957-57B3338337C0}" type="datetime1">
              <a:rPr lang="fr-FR" smtClean="0"/>
              <a:t>21/11/2021</a:t>
            </a:fld>
            <a:endParaRPr lang="en-US" dirty="0"/>
          </a:p>
        </p:txBody>
      </p:sp>
    </p:spTree>
    <p:extLst>
      <p:ext uri="{BB962C8B-B14F-4D97-AF65-F5344CB8AC3E}">
        <p14:creationId xmlns:p14="http://schemas.microsoft.com/office/powerpoint/2010/main" val="886218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CFFD58-9DF5-411F-91C2-1A978147DCDF}"/>
              </a:ext>
            </a:extLst>
          </p:cNvPr>
          <p:cNvSpPr>
            <a:spLocks noGrp="1"/>
          </p:cNvSpPr>
          <p:nvPr>
            <p:ph type="title"/>
          </p:nvPr>
        </p:nvSpPr>
        <p:spPr/>
        <p:txBody>
          <a:bodyPr/>
          <a:lstStyle/>
          <a:p>
            <a:endParaRPr lang="fr-BE"/>
          </a:p>
        </p:txBody>
      </p:sp>
      <p:sp>
        <p:nvSpPr>
          <p:cNvPr id="3" name="Espace réservé du texte 2">
            <a:extLst>
              <a:ext uri="{FF2B5EF4-FFF2-40B4-BE49-F238E27FC236}">
                <a16:creationId xmlns:a16="http://schemas.microsoft.com/office/drawing/2014/main" id="{12019067-D2B2-429C-AEA8-8AED51543B8E}"/>
              </a:ext>
            </a:extLst>
          </p:cNvPr>
          <p:cNvSpPr>
            <a:spLocks noGrp="1"/>
          </p:cNvSpPr>
          <p:nvPr>
            <p:ph type="body" idx="1"/>
          </p:nvPr>
        </p:nvSpPr>
        <p:spPr/>
        <p:txBody>
          <a:bodyPr/>
          <a:lstStyle/>
          <a:p>
            <a:r>
              <a:rPr lang="fr-BE" b="1" dirty="0">
                <a:solidFill>
                  <a:srgbClr val="FF0000"/>
                </a:solidFill>
              </a:rPr>
              <a:t>Surgénéralisation</a:t>
            </a:r>
            <a:r>
              <a:rPr lang="fr-BE" dirty="0"/>
              <a:t> </a:t>
            </a:r>
          </a:p>
        </p:txBody>
      </p:sp>
      <p:sp>
        <p:nvSpPr>
          <p:cNvPr id="4" name="Espace réservé du contenu 3">
            <a:extLst>
              <a:ext uri="{FF2B5EF4-FFF2-40B4-BE49-F238E27FC236}">
                <a16:creationId xmlns:a16="http://schemas.microsoft.com/office/drawing/2014/main" id="{084658A5-2BEA-4A09-AE1C-F0DA6551743F}"/>
              </a:ext>
            </a:extLst>
          </p:cNvPr>
          <p:cNvSpPr>
            <a:spLocks noGrp="1"/>
          </p:cNvSpPr>
          <p:nvPr>
            <p:ph sz="half" idx="2"/>
          </p:nvPr>
        </p:nvSpPr>
        <p:spPr/>
        <p:txBody>
          <a:bodyPr/>
          <a:lstStyle/>
          <a:p>
            <a:pPr algn="just"/>
            <a:r>
              <a:rPr lang="fr-BE" b="0" i="0" dirty="0">
                <a:solidFill>
                  <a:schemeClr val="tx1"/>
                </a:solidFill>
                <a:effectLst/>
                <a:latin typeface="TiemposText"/>
              </a:rPr>
              <a:t>Règle générale édictée à partir d’un fait spécifique.</a:t>
            </a:r>
          </a:p>
          <a:p>
            <a:pPr marL="0" indent="0">
              <a:buNone/>
            </a:pPr>
            <a:endParaRPr lang="fr-BE" dirty="0">
              <a:solidFill>
                <a:schemeClr val="tx1"/>
              </a:solidFill>
              <a:latin typeface="TiemposText"/>
            </a:endParaRPr>
          </a:p>
          <a:p>
            <a:pPr marL="0" indent="0">
              <a:buNone/>
            </a:pPr>
            <a:r>
              <a:rPr lang="fr-BE" b="0" dirty="0">
                <a:solidFill>
                  <a:schemeClr val="tx1"/>
                </a:solidFill>
                <a:effectLst/>
                <a:latin typeface="TiemposText"/>
              </a:rPr>
              <a:t>Exemples:</a:t>
            </a:r>
          </a:p>
          <a:p>
            <a:pPr marL="0" indent="0">
              <a:buNone/>
            </a:pPr>
            <a:r>
              <a:rPr lang="fr-BE" b="0" dirty="0">
                <a:solidFill>
                  <a:schemeClr val="tx1"/>
                </a:solidFill>
                <a:effectLst/>
                <a:latin typeface="TiemposText"/>
              </a:rPr>
              <a:t>« Il n’est pas venu </a:t>
            </a:r>
            <a:r>
              <a:rPr lang="fr-BE" dirty="0">
                <a:solidFill>
                  <a:schemeClr val="tx1"/>
                </a:solidFill>
                <a:latin typeface="TiemposText"/>
              </a:rPr>
              <a:t>au spectacle de la fête d’école. Il ne s’occupe pas de sa fille! »</a:t>
            </a:r>
          </a:p>
          <a:p>
            <a:pPr marL="0" indent="0">
              <a:buNone/>
            </a:pPr>
            <a:r>
              <a:rPr lang="fr-BE" dirty="0">
                <a:solidFill>
                  <a:schemeClr val="tx1"/>
                </a:solidFill>
                <a:latin typeface="TiemposText"/>
              </a:rPr>
              <a:t>« Tu manques d’argent pour tout! »</a:t>
            </a:r>
          </a:p>
          <a:p>
            <a:endParaRPr lang="fr-BE" dirty="0"/>
          </a:p>
        </p:txBody>
      </p:sp>
      <p:sp>
        <p:nvSpPr>
          <p:cNvPr id="5" name="Espace réservé du texte 4">
            <a:extLst>
              <a:ext uri="{FF2B5EF4-FFF2-40B4-BE49-F238E27FC236}">
                <a16:creationId xmlns:a16="http://schemas.microsoft.com/office/drawing/2014/main" id="{D896B410-E6AF-4F59-815F-50D781A189EB}"/>
              </a:ext>
            </a:extLst>
          </p:cNvPr>
          <p:cNvSpPr>
            <a:spLocks noGrp="1"/>
          </p:cNvSpPr>
          <p:nvPr>
            <p:ph type="body" sz="quarter" idx="3"/>
          </p:nvPr>
        </p:nvSpPr>
        <p:spPr/>
        <p:txBody>
          <a:bodyPr/>
          <a:lstStyle/>
          <a:p>
            <a:r>
              <a:rPr lang="fr-BE" b="1" dirty="0">
                <a:solidFill>
                  <a:srgbClr val="FF0000"/>
                </a:solidFill>
              </a:rPr>
              <a:t>Loki’s </a:t>
            </a:r>
            <a:r>
              <a:rPr lang="fr-BE" b="1" dirty="0" err="1">
                <a:solidFill>
                  <a:srgbClr val="FF0000"/>
                </a:solidFill>
              </a:rPr>
              <a:t>wager</a:t>
            </a:r>
            <a:endParaRPr lang="fr-BE" b="1" dirty="0">
              <a:solidFill>
                <a:srgbClr val="FF0000"/>
              </a:solidFill>
            </a:endParaRPr>
          </a:p>
        </p:txBody>
      </p:sp>
      <p:sp>
        <p:nvSpPr>
          <p:cNvPr id="6" name="Espace réservé du contenu 5">
            <a:extLst>
              <a:ext uri="{FF2B5EF4-FFF2-40B4-BE49-F238E27FC236}">
                <a16:creationId xmlns:a16="http://schemas.microsoft.com/office/drawing/2014/main" id="{582819A9-9A7F-4F63-BB14-7E6200AED0EA}"/>
              </a:ext>
            </a:extLst>
          </p:cNvPr>
          <p:cNvSpPr>
            <a:spLocks noGrp="1"/>
          </p:cNvSpPr>
          <p:nvPr>
            <p:ph sz="quarter" idx="4"/>
          </p:nvPr>
        </p:nvSpPr>
        <p:spPr/>
        <p:txBody>
          <a:bodyPr/>
          <a:lstStyle/>
          <a:p>
            <a:r>
              <a:rPr lang="fr-BE" dirty="0">
                <a:solidFill>
                  <a:schemeClr val="tx1"/>
                </a:solidFill>
              </a:rPr>
              <a:t>Consiste à décréter que, puisqu'un concept n'est pas clairement défini, il ne peut être discuté. </a:t>
            </a:r>
          </a:p>
          <a:p>
            <a:pPr marL="0" indent="0">
              <a:buNone/>
            </a:pPr>
            <a:endParaRPr lang="fr-BE" dirty="0">
              <a:solidFill>
                <a:schemeClr val="tx1"/>
              </a:solidFill>
            </a:endParaRPr>
          </a:p>
          <a:p>
            <a:pPr marL="0" indent="0">
              <a:buNone/>
            </a:pPr>
            <a:r>
              <a:rPr lang="fr-BE" dirty="0">
                <a:solidFill>
                  <a:schemeClr val="tx1"/>
                </a:solidFill>
              </a:rPr>
              <a:t>Exemple: </a:t>
            </a:r>
          </a:p>
          <a:p>
            <a:pPr marL="0" indent="0">
              <a:buNone/>
            </a:pPr>
            <a:r>
              <a:rPr lang="fr-BE" dirty="0">
                <a:solidFill>
                  <a:schemeClr val="tx1"/>
                </a:solidFill>
              </a:rPr>
              <a:t>« Tu dis que j’ai une dette envers toi alors que tu ne peux même pas définir exactement ce que je te dois! »</a:t>
            </a:r>
          </a:p>
          <a:p>
            <a:endParaRPr lang="fr-BE" dirty="0"/>
          </a:p>
        </p:txBody>
      </p:sp>
      <p:sp>
        <p:nvSpPr>
          <p:cNvPr id="7" name="Espace réservé de la date 6">
            <a:extLst>
              <a:ext uri="{FF2B5EF4-FFF2-40B4-BE49-F238E27FC236}">
                <a16:creationId xmlns:a16="http://schemas.microsoft.com/office/drawing/2014/main" id="{B84C01CC-BD9A-429C-BBEF-4B85A2C62492}"/>
              </a:ext>
            </a:extLst>
          </p:cNvPr>
          <p:cNvSpPr>
            <a:spLocks noGrp="1"/>
          </p:cNvSpPr>
          <p:nvPr>
            <p:ph type="dt" sz="half" idx="10"/>
          </p:nvPr>
        </p:nvSpPr>
        <p:spPr/>
        <p:txBody>
          <a:bodyPr/>
          <a:lstStyle/>
          <a:p>
            <a:pPr rtl="0"/>
            <a:fld id="{B2D0F46D-59FD-4484-924E-E79DD516B5ED}" type="datetime1">
              <a:rPr lang="fr-FR" smtClean="0"/>
              <a:t>22/11/2021</a:t>
            </a:fld>
            <a:endParaRPr lang="en-US" dirty="0"/>
          </a:p>
        </p:txBody>
      </p:sp>
    </p:spTree>
    <p:extLst>
      <p:ext uri="{BB962C8B-B14F-4D97-AF65-F5344CB8AC3E}">
        <p14:creationId xmlns:p14="http://schemas.microsoft.com/office/powerpoint/2010/main" val="3209786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94F910-8D09-42CC-AF86-20B38CC0C98D}"/>
              </a:ext>
            </a:extLst>
          </p:cNvPr>
          <p:cNvSpPr>
            <a:spLocks noGrp="1"/>
          </p:cNvSpPr>
          <p:nvPr>
            <p:ph type="title"/>
          </p:nvPr>
        </p:nvSpPr>
        <p:spPr/>
        <p:txBody>
          <a:bodyPr/>
          <a:lstStyle/>
          <a:p>
            <a:r>
              <a:rPr lang="fr-BE" dirty="0"/>
              <a:t>De quoi devons-nous nous souvenir? </a:t>
            </a:r>
          </a:p>
        </p:txBody>
      </p:sp>
      <p:sp>
        <p:nvSpPr>
          <p:cNvPr id="5" name="Espace réservé du texte 4">
            <a:extLst>
              <a:ext uri="{FF2B5EF4-FFF2-40B4-BE49-F238E27FC236}">
                <a16:creationId xmlns:a16="http://schemas.microsoft.com/office/drawing/2014/main" id="{88A2FC46-46F0-4B55-B025-3C5DFF2C1465}"/>
              </a:ext>
            </a:extLst>
          </p:cNvPr>
          <p:cNvSpPr>
            <a:spLocks noGrp="1"/>
          </p:cNvSpPr>
          <p:nvPr>
            <p:ph type="body" idx="1"/>
          </p:nvPr>
        </p:nvSpPr>
        <p:spPr/>
        <p:txBody>
          <a:bodyPr/>
          <a:lstStyle/>
          <a:p>
            <a:r>
              <a:rPr lang="fr-BE" b="1" dirty="0">
                <a:solidFill>
                  <a:srgbClr val="FF0000"/>
                </a:solidFill>
              </a:rPr>
              <a:t>Étiquetage / préjugés</a:t>
            </a:r>
          </a:p>
        </p:txBody>
      </p:sp>
      <p:sp>
        <p:nvSpPr>
          <p:cNvPr id="6" name="Espace réservé du contenu 5">
            <a:extLst>
              <a:ext uri="{FF2B5EF4-FFF2-40B4-BE49-F238E27FC236}">
                <a16:creationId xmlns:a16="http://schemas.microsoft.com/office/drawing/2014/main" id="{40CA81DA-14A7-4CC8-BF29-E84D23E4F2C6}"/>
              </a:ext>
            </a:extLst>
          </p:cNvPr>
          <p:cNvSpPr>
            <a:spLocks noGrp="1"/>
          </p:cNvSpPr>
          <p:nvPr>
            <p:ph sz="half" idx="2"/>
          </p:nvPr>
        </p:nvSpPr>
        <p:spPr/>
        <p:txBody>
          <a:bodyPr/>
          <a:lstStyle/>
          <a:p>
            <a:pPr algn="just"/>
            <a:r>
              <a:rPr lang="fr-BE" b="1" i="0" dirty="0">
                <a:solidFill>
                  <a:schemeClr val="tx1"/>
                </a:solidFill>
                <a:effectLst/>
                <a:latin typeface="Droid Sans"/>
              </a:rPr>
              <a:t>Jugements définitifs</a:t>
            </a:r>
            <a:r>
              <a:rPr lang="fr-BE" b="0" i="0" dirty="0">
                <a:solidFill>
                  <a:schemeClr val="tx1"/>
                </a:solidFill>
                <a:effectLst/>
                <a:latin typeface="Droid Sans"/>
              </a:rPr>
              <a:t> que l’on pose sur soi-même ou sur les autres. Manière de catégoriser, de stigmatiser.</a:t>
            </a:r>
          </a:p>
          <a:p>
            <a:pPr marL="0" indent="0">
              <a:buNone/>
            </a:pPr>
            <a:endParaRPr lang="fr-BE" dirty="0">
              <a:solidFill>
                <a:schemeClr val="tx1"/>
              </a:solidFill>
              <a:latin typeface="Droid Sans"/>
            </a:endParaRPr>
          </a:p>
          <a:p>
            <a:pPr marL="0" indent="0">
              <a:buNone/>
            </a:pPr>
            <a:r>
              <a:rPr lang="fr-BE" dirty="0">
                <a:solidFill>
                  <a:schemeClr val="tx1"/>
                </a:solidFill>
                <a:latin typeface="Droid Sans"/>
              </a:rPr>
              <a:t>Exemple: </a:t>
            </a:r>
          </a:p>
          <a:p>
            <a:pPr marL="0" indent="0">
              <a:buNone/>
            </a:pPr>
            <a:r>
              <a:rPr lang="fr-BE" dirty="0">
                <a:solidFill>
                  <a:schemeClr val="tx1"/>
                </a:solidFill>
                <a:latin typeface="Droid Sans"/>
              </a:rPr>
              <a:t>« Tes amis ne sont que des pique-assiettes »</a:t>
            </a:r>
          </a:p>
          <a:p>
            <a:pPr marL="0" indent="0">
              <a:buNone/>
            </a:pPr>
            <a:r>
              <a:rPr lang="fr-BE" dirty="0">
                <a:solidFill>
                  <a:schemeClr val="tx1"/>
                </a:solidFill>
                <a:latin typeface="Droid Sans"/>
              </a:rPr>
              <a:t>« Je suis nul »</a:t>
            </a:r>
            <a:endParaRPr lang="fr-BE" dirty="0">
              <a:solidFill>
                <a:schemeClr val="tx1"/>
              </a:solidFill>
            </a:endParaRPr>
          </a:p>
          <a:p>
            <a:pPr marL="0" indent="0">
              <a:buNone/>
            </a:pPr>
            <a:endParaRPr lang="fr-BE" dirty="0"/>
          </a:p>
        </p:txBody>
      </p:sp>
      <p:sp>
        <p:nvSpPr>
          <p:cNvPr id="7" name="Espace réservé du texte 6">
            <a:extLst>
              <a:ext uri="{FF2B5EF4-FFF2-40B4-BE49-F238E27FC236}">
                <a16:creationId xmlns:a16="http://schemas.microsoft.com/office/drawing/2014/main" id="{5F2691C1-D3BE-42BD-9D35-D5717C96B4FC}"/>
              </a:ext>
            </a:extLst>
          </p:cNvPr>
          <p:cNvSpPr>
            <a:spLocks noGrp="1"/>
          </p:cNvSpPr>
          <p:nvPr>
            <p:ph type="body" sz="quarter" idx="3"/>
          </p:nvPr>
        </p:nvSpPr>
        <p:spPr/>
        <p:txBody>
          <a:bodyPr/>
          <a:lstStyle/>
          <a:p>
            <a:r>
              <a:rPr lang="fr-BE" b="1" dirty="0">
                <a:solidFill>
                  <a:srgbClr val="FF0000"/>
                </a:solidFill>
              </a:rPr>
              <a:t>Biais égocentrique </a:t>
            </a:r>
          </a:p>
        </p:txBody>
      </p:sp>
      <p:sp>
        <p:nvSpPr>
          <p:cNvPr id="8" name="Espace réservé du contenu 7">
            <a:extLst>
              <a:ext uri="{FF2B5EF4-FFF2-40B4-BE49-F238E27FC236}">
                <a16:creationId xmlns:a16="http://schemas.microsoft.com/office/drawing/2014/main" id="{7FEF587D-1EBD-471C-A0CA-7FB8DDF82F4C}"/>
              </a:ext>
            </a:extLst>
          </p:cNvPr>
          <p:cNvSpPr>
            <a:spLocks noGrp="1"/>
          </p:cNvSpPr>
          <p:nvPr>
            <p:ph sz="quarter" idx="4"/>
          </p:nvPr>
        </p:nvSpPr>
        <p:spPr/>
        <p:txBody>
          <a:bodyPr/>
          <a:lstStyle/>
          <a:p>
            <a:r>
              <a:rPr lang="fr-BE" dirty="0"/>
              <a:t>Le biais égocentrique (ou biais d'égocentrisme) consiste, pour une personne, à surestimer sa contribution..</a:t>
            </a:r>
          </a:p>
          <a:p>
            <a:pPr marL="0" indent="0">
              <a:buNone/>
            </a:pPr>
            <a:endParaRPr lang="fr-BE" dirty="0"/>
          </a:p>
          <a:p>
            <a:pPr marL="0" indent="0">
              <a:buNone/>
            </a:pPr>
            <a:r>
              <a:rPr lang="fr-BE" dirty="0"/>
              <a:t>Exemple: </a:t>
            </a:r>
          </a:p>
          <a:p>
            <a:pPr marL="0" indent="0">
              <a:buNone/>
            </a:pPr>
            <a:r>
              <a:rPr lang="fr-BE" dirty="0"/>
              <a:t>« C’est moi qui ai tout fait dans cette maison »</a:t>
            </a:r>
          </a:p>
          <a:p>
            <a:endParaRPr lang="fr-BE" dirty="0"/>
          </a:p>
        </p:txBody>
      </p:sp>
      <p:sp>
        <p:nvSpPr>
          <p:cNvPr id="4" name="Espace réservé de la date 3">
            <a:extLst>
              <a:ext uri="{FF2B5EF4-FFF2-40B4-BE49-F238E27FC236}">
                <a16:creationId xmlns:a16="http://schemas.microsoft.com/office/drawing/2014/main" id="{57C254B0-63E3-42A9-A5C7-E7C14F85E763}"/>
              </a:ext>
            </a:extLst>
          </p:cNvPr>
          <p:cNvSpPr>
            <a:spLocks noGrp="1"/>
          </p:cNvSpPr>
          <p:nvPr>
            <p:ph type="dt" sz="half" idx="10"/>
          </p:nvPr>
        </p:nvSpPr>
        <p:spPr/>
        <p:txBody>
          <a:bodyPr/>
          <a:lstStyle/>
          <a:p>
            <a:pPr rtl="0"/>
            <a:fld id="{22897033-9A55-4DAC-991D-1FF1921C78B7}" type="datetime1">
              <a:rPr lang="fr-FR" smtClean="0"/>
              <a:t>22/11/2021</a:t>
            </a:fld>
            <a:endParaRPr lang="en-US" dirty="0"/>
          </a:p>
        </p:txBody>
      </p:sp>
    </p:spTree>
    <p:extLst>
      <p:ext uri="{BB962C8B-B14F-4D97-AF65-F5344CB8AC3E}">
        <p14:creationId xmlns:p14="http://schemas.microsoft.com/office/powerpoint/2010/main" val="711875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A52A0E-CBBD-4B74-96C5-6CE269B22B9D}"/>
              </a:ext>
            </a:extLst>
          </p:cNvPr>
          <p:cNvSpPr>
            <a:spLocks noGrp="1"/>
          </p:cNvSpPr>
          <p:nvPr>
            <p:ph type="title"/>
          </p:nvPr>
        </p:nvSpPr>
        <p:spPr/>
        <p:txBody>
          <a:bodyPr/>
          <a:lstStyle/>
          <a:p>
            <a:r>
              <a:rPr lang="fr-BE" dirty="0"/>
              <a:t>Pas assez de sens… </a:t>
            </a:r>
          </a:p>
        </p:txBody>
      </p:sp>
      <p:sp>
        <p:nvSpPr>
          <p:cNvPr id="3" name="Espace réservé du texte 2">
            <a:extLst>
              <a:ext uri="{FF2B5EF4-FFF2-40B4-BE49-F238E27FC236}">
                <a16:creationId xmlns:a16="http://schemas.microsoft.com/office/drawing/2014/main" id="{D734C0E5-E678-4AC5-B782-395F94A7A997}"/>
              </a:ext>
            </a:extLst>
          </p:cNvPr>
          <p:cNvSpPr>
            <a:spLocks noGrp="1"/>
          </p:cNvSpPr>
          <p:nvPr>
            <p:ph type="body" idx="1"/>
          </p:nvPr>
        </p:nvSpPr>
        <p:spPr/>
        <p:txBody>
          <a:bodyPr/>
          <a:lstStyle/>
          <a:p>
            <a:r>
              <a:rPr lang="fr-BE" b="1" dirty="0">
                <a:solidFill>
                  <a:srgbClr val="FF0000"/>
                </a:solidFill>
              </a:rPr>
              <a:t>La théorie des dominos</a:t>
            </a:r>
          </a:p>
        </p:txBody>
      </p:sp>
      <p:sp>
        <p:nvSpPr>
          <p:cNvPr id="4" name="Espace réservé du contenu 3">
            <a:extLst>
              <a:ext uri="{FF2B5EF4-FFF2-40B4-BE49-F238E27FC236}">
                <a16:creationId xmlns:a16="http://schemas.microsoft.com/office/drawing/2014/main" id="{26172786-4B0D-46AE-BCDB-592B8EE6F4F0}"/>
              </a:ext>
            </a:extLst>
          </p:cNvPr>
          <p:cNvSpPr>
            <a:spLocks noGrp="1"/>
          </p:cNvSpPr>
          <p:nvPr>
            <p:ph sz="half" idx="2"/>
          </p:nvPr>
        </p:nvSpPr>
        <p:spPr/>
        <p:txBody>
          <a:bodyPr>
            <a:normAutofit fontScale="92500" lnSpcReduction="10000"/>
          </a:bodyPr>
          <a:lstStyle/>
          <a:p>
            <a:r>
              <a:rPr lang="fr-BE" dirty="0">
                <a:solidFill>
                  <a:schemeClr val="tx1"/>
                </a:solidFill>
              </a:rPr>
              <a:t>Cette tromperie consiste à prétendre qu'un argument doit être refusé car il mènerait progressivement à une catastrophe. </a:t>
            </a:r>
          </a:p>
          <a:p>
            <a:pPr marL="0" indent="0">
              <a:buNone/>
            </a:pPr>
            <a:endParaRPr lang="fr-BE" dirty="0">
              <a:solidFill>
                <a:schemeClr val="tx1"/>
              </a:solidFill>
            </a:endParaRPr>
          </a:p>
          <a:p>
            <a:pPr marL="0" indent="0">
              <a:buNone/>
            </a:pPr>
            <a:r>
              <a:rPr lang="fr-BE" dirty="0">
                <a:solidFill>
                  <a:schemeClr val="tx1"/>
                </a:solidFill>
              </a:rPr>
              <a:t>Exemples :</a:t>
            </a:r>
          </a:p>
          <a:p>
            <a:pPr marL="0" indent="0">
              <a:buNone/>
            </a:pPr>
            <a:r>
              <a:rPr lang="fr-BE" dirty="0">
                <a:solidFill>
                  <a:schemeClr val="tx1"/>
                </a:solidFill>
              </a:rPr>
              <a:t>« Si je dois te rembourser, je vends tout et je termine sous un pont demain! »</a:t>
            </a:r>
          </a:p>
          <a:p>
            <a:pPr marL="0" indent="0">
              <a:buNone/>
            </a:pPr>
            <a:r>
              <a:rPr lang="fr-BE" dirty="0">
                <a:solidFill>
                  <a:schemeClr val="tx1"/>
                </a:solidFill>
              </a:rPr>
              <a:t>« Si je t’écoute, je dois laisser tomber ta dette, te laisser ce que mes parents ont gagné durant leur vie! »</a:t>
            </a:r>
          </a:p>
          <a:p>
            <a:pPr marL="0" indent="0">
              <a:buNone/>
            </a:pPr>
            <a:endParaRPr lang="fr-BE" dirty="0"/>
          </a:p>
        </p:txBody>
      </p:sp>
      <p:sp>
        <p:nvSpPr>
          <p:cNvPr id="5" name="Espace réservé du texte 4">
            <a:extLst>
              <a:ext uri="{FF2B5EF4-FFF2-40B4-BE49-F238E27FC236}">
                <a16:creationId xmlns:a16="http://schemas.microsoft.com/office/drawing/2014/main" id="{ACAD102D-70C2-4C20-BB33-8F88B896C453}"/>
              </a:ext>
            </a:extLst>
          </p:cNvPr>
          <p:cNvSpPr>
            <a:spLocks noGrp="1"/>
          </p:cNvSpPr>
          <p:nvPr>
            <p:ph type="body" sz="quarter" idx="3"/>
          </p:nvPr>
        </p:nvSpPr>
        <p:spPr/>
        <p:txBody>
          <a:bodyPr/>
          <a:lstStyle/>
          <a:p>
            <a:r>
              <a:rPr lang="fr-BE" b="1" dirty="0">
                <a:solidFill>
                  <a:srgbClr val="FF0000"/>
                </a:solidFill>
              </a:rPr>
              <a:t>Le boniment </a:t>
            </a:r>
          </a:p>
        </p:txBody>
      </p:sp>
      <p:sp>
        <p:nvSpPr>
          <p:cNvPr id="6" name="Espace réservé du contenu 5">
            <a:extLst>
              <a:ext uri="{FF2B5EF4-FFF2-40B4-BE49-F238E27FC236}">
                <a16:creationId xmlns:a16="http://schemas.microsoft.com/office/drawing/2014/main" id="{8CACC461-5C41-4309-BAAE-A2085E07905E}"/>
              </a:ext>
            </a:extLst>
          </p:cNvPr>
          <p:cNvSpPr>
            <a:spLocks noGrp="1"/>
          </p:cNvSpPr>
          <p:nvPr>
            <p:ph sz="quarter" idx="4"/>
          </p:nvPr>
        </p:nvSpPr>
        <p:spPr/>
        <p:txBody>
          <a:bodyPr/>
          <a:lstStyle/>
          <a:p>
            <a:r>
              <a:rPr lang="fr-BE" b="0" i="0" dirty="0">
                <a:solidFill>
                  <a:srgbClr val="333333"/>
                </a:solidFill>
                <a:effectLst/>
                <a:latin typeface="TiemposText"/>
              </a:rPr>
              <a:t>C'est le roi du bluff et de la mauvaise foi et il vous met en porte-à-faux face.</a:t>
            </a:r>
          </a:p>
          <a:p>
            <a:endParaRPr lang="fr-BE" dirty="0">
              <a:solidFill>
                <a:srgbClr val="333333"/>
              </a:solidFill>
              <a:latin typeface="TiemposText"/>
            </a:endParaRPr>
          </a:p>
          <a:p>
            <a:pPr marL="0" indent="0">
              <a:buNone/>
            </a:pPr>
            <a:r>
              <a:rPr lang="fr-BE" dirty="0">
                <a:solidFill>
                  <a:srgbClr val="333333"/>
                </a:solidFill>
                <a:latin typeface="TiemposText"/>
              </a:rPr>
              <a:t>Exemples:</a:t>
            </a:r>
          </a:p>
          <a:p>
            <a:pPr marL="0" indent="0">
              <a:buNone/>
            </a:pPr>
            <a:r>
              <a:rPr lang="fr-BE" b="0" i="0" dirty="0">
                <a:solidFill>
                  <a:srgbClr val="333333"/>
                </a:solidFill>
                <a:effectLst/>
                <a:latin typeface="TiemposText"/>
              </a:rPr>
              <a:t>« Mais non, je n'ai jamais prétendu ça » Ou « Mais où est-ce que tu vas chercher tout ça? »</a:t>
            </a:r>
            <a:endParaRPr lang="fr-BE" dirty="0"/>
          </a:p>
        </p:txBody>
      </p:sp>
      <p:sp>
        <p:nvSpPr>
          <p:cNvPr id="7" name="Espace réservé de la date 6">
            <a:extLst>
              <a:ext uri="{FF2B5EF4-FFF2-40B4-BE49-F238E27FC236}">
                <a16:creationId xmlns:a16="http://schemas.microsoft.com/office/drawing/2014/main" id="{00571D2C-4C58-4D2C-BF5B-76373A98EF55}"/>
              </a:ext>
            </a:extLst>
          </p:cNvPr>
          <p:cNvSpPr>
            <a:spLocks noGrp="1"/>
          </p:cNvSpPr>
          <p:nvPr>
            <p:ph type="dt" sz="half" idx="10"/>
          </p:nvPr>
        </p:nvSpPr>
        <p:spPr/>
        <p:txBody>
          <a:bodyPr/>
          <a:lstStyle/>
          <a:p>
            <a:pPr rtl="0"/>
            <a:fld id="{B2D0F46D-59FD-4484-924E-E79DD516B5ED}" type="datetime1">
              <a:rPr lang="fr-FR" smtClean="0"/>
              <a:t>22/11/2021</a:t>
            </a:fld>
            <a:endParaRPr lang="en-US" dirty="0"/>
          </a:p>
        </p:txBody>
      </p:sp>
    </p:spTree>
    <p:extLst>
      <p:ext uri="{BB962C8B-B14F-4D97-AF65-F5344CB8AC3E}">
        <p14:creationId xmlns:p14="http://schemas.microsoft.com/office/powerpoint/2010/main" val="1751329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68BDDC-D7FF-4B95-9303-6ECFDF4EBF37}"/>
              </a:ext>
            </a:extLst>
          </p:cNvPr>
          <p:cNvSpPr>
            <a:spLocks noGrp="1"/>
          </p:cNvSpPr>
          <p:nvPr>
            <p:ph type="title"/>
          </p:nvPr>
        </p:nvSpPr>
        <p:spPr/>
        <p:txBody>
          <a:bodyPr/>
          <a:lstStyle/>
          <a:p>
            <a:r>
              <a:rPr lang="fr-BE" dirty="0"/>
              <a:t>Nécessité d’agir vite</a:t>
            </a:r>
          </a:p>
        </p:txBody>
      </p:sp>
      <p:sp>
        <p:nvSpPr>
          <p:cNvPr id="3" name="Espace réservé du texte 2">
            <a:extLst>
              <a:ext uri="{FF2B5EF4-FFF2-40B4-BE49-F238E27FC236}">
                <a16:creationId xmlns:a16="http://schemas.microsoft.com/office/drawing/2014/main" id="{432148E6-F67A-48D1-814C-D049D1FF1B52}"/>
              </a:ext>
            </a:extLst>
          </p:cNvPr>
          <p:cNvSpPr>
            <a:spLocks noGrp="1"/>
          </p:cNvSpPr>
          <p:nvPr>
            <p:ph type="body" idx="1"/>
          </p:nvPr>
        </p:nvSpPr>
        <p:spPr/>
        <p:txBody>
          <a:bodyPr/>
          <a:lstStyle/>
          <a:p>
            <a:r>
              <a:rPr lang="fr-BE" b="1" dirty="0">
                <a:solidFill>
                  <a:srgbClr val="FF0000"/>
                </a:solidFill>
              </a:rPr>
              <a:t>Raisonnement dichotomique </a:t>
            </a:r>
          </a:p>
        </p:txBody>
      </p:sp>
      <p:sp>
        <p:nvSpPr>
          <p:cNvPr id="4" name="Espace réservé du contenu 3">
            <a:extLst>
              <a:ext uri="{FF2B5EF4-FFF2-40B4-BE49-F238E27FC236}">
                <a16:creationId xmlns:a16="http://schemas.microsoft.com/office/drawing/2014/main" id="{36D953B1-88CD-48C9-B050-2C4FB6450F74}"/>
              </a:ext>
            </a:extLst>
          </p:cNvPr>
          <p:cNvSpPr>
            <a:spLocks noGrp="1"/>
          </p:cNvSpPr>
          <p:nvPr>
            <p:ph sz="half" idx="2"/>
          </p:nvPr>
        </p:nvSpPr>
        <p:spPr/>
        <p:txBody>
          <a:bodyPr>
            <a:normAutofit lnSpcReduction="10000"/>
          </a:bodyPr>
          <a:lstStyle/>
          <a:p>
            <a:pPr algn="just"/>
            <a:r>
              <a:rPr lang="fr-BE" b="1" i="0" dirty="0">
                <a:solidFill>
                  <a:schemeClr val="tx1"/>
                </a:solidFill>
                <a:effectLst/>
                <a:latin typeface="TiemposText"/>
                <a:ea typeface="DotumChe" panose="020B0503020000020004" pitchFamily="49" charset="-127"/>
              </a:rPr>
              <a:t>Loi du tout ou rien, sans nuance intermédiaire. </a:t>
            </a:r>
            <a:r>
              <a:rPr lang="fr-BE" b="0" i="0" dirty="0">
                <a:solidFill>
                  <a:schemeClr val="tx1"/>
                </a:solidFill>
                <a:effectLst/>
                <a:latin typeface="TiemposText"/>
                <a:ea typeface="DotumChe" panose="020B0503020000020004" pitchFamily="49" charset="-127"/>
              </a:rPr>
              <a:t>Plus on sera dans des situations qui touchent à nos zones de vulnérabilité, plus on raisonne de façon dichotomique.</a:t>
            </a:r>
          </a:p>
          <a:p>
            <a:pPr marL="0" indent="0" algn="just">
              <a:buNone/>
            </a:pPr>
            <a:r>
              <a:rPr lang="fr-BE" b="0" i="0" dirty="0">
                <a:solidFill>
                  <a:schemeClr val="tx1"/>
                </a:solidFill>
                <a:effectLst/>
                <a:latin typeface="TiemposText"/>
                <a:ea typeface="DotumChe" panose="020B0503020000020004" pitchFamily="49" charset="-127"/>
              </a:rPr>
              <a:t>Exemples: </a:t>
            </a:r>
          </a:p>
          <a:p>
            <a:pPr marL="0" indent="0" algn="just">
              <a:buNone/>
            </a:pPr>
            <a:r>
              <a:rPr lang="fr-BE" b="0" i="0" dirty="0">
                <a:solidFill>
                  <a:schemeClr val="tx1"/>
                </a:solidFill>
                <a:effectLst/>
                <a:latin typeface="TiemposText"/>
                <a:ea typeface="DotumChe" panose="020B0503020000020004" pitchFamily="49" charset="-127"/>
              </a:rPr>
              <a:t>« C'est à prendre ou à laisser »</a:t>
            </a:r>
          </a:p>
          <a:p>
            <a:pPr marL="0" indent="0" algn="just">
              <a:buNone/>
            </a:pPr>
            <a:r>
              <a:rPr lang="fr-BE" dirty="0">
                <a:solidFill>
                  <a:schemeClr val="tx1"/>
                </a:solidFill>
                <a:latin typeface="TiemposText"/>
                <a:ea typeface="DotumChe" panose="020B0503020000020004" pitchFamily="49" charset="-127"/>
              </a:rPr>
              <a:t>« </a:t>
            </a:r>
            <a:r>
              <a:rPr lang="fr-BE" b="0" i="0" dirty="0">
                <a:solidFill>
                  <a:schemeClr val="tx1"/>
                </a:solidFill>
                <a:effectLst/>
                <a:latin typeface="TiemposText"/>
                <a:ea typeface="DotumChe" panose="020B0503020000020004" pitchFamily="49" charset="-127"/>
              </a:rPr>
              <a:t>Tu es avec ou contre moi »</a:t>
            </a:r>
          </a:p>
          <a:p>
            <a:pPr marL="0" indent="0" algn="just">
              <a:buNone/>
            </a:pPr>
            <a:r>
              <a:rPr lang="fr-BE" dirty="0">
                <a:solidFill>
                  <a:schemeClr val="tx1"/>
                </a:solidFill>
                <a:latin typeface="TiemposText"/>
                <a:ea typeface="DotumChe" panose="020B0503020000020004" pitchFamily="49" charset="-127"/>
              </a:rPr>
              <a:t>« </a:t>
            </a:r>
            <a:r>
              <a:rPr lang="fr-BE" b="0" i="0" dirty="0">
                <a:solidFill>
                  <a:schemeClr val="tx1"/>
                </a:solidFill>
                <a:effectLst/>
                <a:latin typeface="TiemposText"/>
                <a:ea typeface="DotumChe" panose="020B0503020000020004" pitchFamily="49" charset="-127"/>
              </a:rPr>
              <a:t>Tu acceptes le marché, ou tu vas dans le mur. »</a:t>
            </a:r>
            <a:endParaRPr lang="fr-BE" dirty="0">
              <a:solidFill>
                <a:schemeClr val="tx1"/>
              </a:solidFill>
              <a:latin typeface="TiemposText"/>
              <a:ea typeface="DotumChe" panose="020B0503020000020004" pitchFamily="49" charset="-127"/>
            </a:endParaRPr>
          </a:p>
          <a:p>
            <a:endParaRPr lang="fr-BE" dirty="0"/>
          </a:p>
        </p:txBody>
      </p:sp>
      <p:sp>
        <p:nvSpPr>
          <p:cNvPr id="5" name="Espace réservé du texte 4">
            <a:extLst>
              <a:ext uri="{FF2B5EF4-FFF2-40B4-BE49-F238E27FC236}">
                <a16:creationId xmlns:a16="http://schemas.microsoft.com/office/drawing/2014/main" id="{81BD921A-2E32-40FC-9F94-177E71DA0292}"/>
              </a:ext>
            </a:extLst>
          </p:cNvPr>
          <p:cNvSpPr>
            <a:spLocks noGrp="1"/>
          </p:cNvSpPr>
          <p:nvPr>
            <p:ph type="body" sz="quarter" idx="3"/>
          </p:nvPr>
        </p:nvSpPr>
        <p:spPr/>
        <p:txBody>
          <a:bodyPr/>
          <a:lstStyle/>
          <a:p>
            <a:r>
              <a:rPr lang="fr-BE" b="1" dirty="0">
                <a:solidFill>
                  <a:srgbClr val="FF0000"/>
                </a:solidFill>
              </a:rPr>
              <a:t>Menace à mots couverts / humiliation </a:t>
            </a:r>
          </a:p>
          <a:p>
            <a:r>
              <a:rPr lang="fr-BE" b="1" dirty="0">
                <a:solidFill>
                  <a:srgbClr val="FF0000"/>
                </a:solidFill>
              </a:rPr>
              <a:t>(ad persona / ad hominem) </a:t>
            </a:r>
          </a:p>
        </p:txBody>
      </p:sp>
      <p:sp>
        <p:nvSpPr>
          <p:cNvPr id="6" name="Espace réservé du contenu 5">
            <a:extLst>
              <a:ext uri="{FF2B5EF4-FFF2-40B4-BE49-F238E27FC236}">
                <a16:creationId xmlns:a16="http://schemas.microsoft.com/office/drawing/2014/main" id="{514B0B4F-B757-419F-AD19-AC2FF9BEDEB1}"/>
              </a:ext>
            </a:extLst>
          </p:cNvPr>
          <p:cNvSpPr>
            <a:spLocks noGrp="1"/>
          </p:cNvSpPr>
          <p:nvPr>
            <p:ph sz="quarter" idx="4"/>
          </p:nvPr>
        </p:nvSpPr>
        <p:spPr/>
        <p:txBody>
          <a:bodyPr/>
          <a:lstStyle/>
          <a:p>
            <a:endParaRPr lang="fr-BE" b="0" i="0" dirty="0">
              <a:solidFill>
                <a:srgbClr val="333333"/>
              </a:solidFill>
              <a:effectLst/>
              <a:latin typeface="TiemposText"/>
            </a:endParaRPr>
          </a:p>
          <a:p>
            <a:pPr marL="0" indent="0">
              <a:buNone/>
            </a:pPr>
            <a:endParaRPr lang="fr-BE" dirty="0">
              <a:solidFill>
                <a:srgbClr val="333333"/>
              </a:solidFill>
              <a:latin typeface="TiemposText"/>
            </a:endParaRPr>
          </a:p>
          <a:p>
            <a:pPr marL="0" indent="0">
              <a:buNone/>
            </a:pPr>
            <a:r>
              <a:rPr lang="fr-BE" dirty="0">
                <a:solidFill>
                  <a:srgbClr val="333333"/>
                </a:solidFill>
                <a:latin typeface="TiemposText"/>
              </a:rPr>
              <a:t>Exemples: </a:t>
            </a:r>
          </a:p>
          <a:p>
            <a:pPr marL="0" indent="0">
              <a:buNone/>
            </a:pPr>
            <a:r>
              <a:rPr lang="fr-BE" b="0" i="0" dirty="0">
                <a:solidFill>
                  <a:srgbClr val="333333"/>
                </a:solidFill>
                <a:effectLst/>
                <a:latin typeface="TiemposText"/>
              </a:rPr>
              <a:t>« Tu t’obstines à tes risques et périls »</a:t>
            </a:r>
          </a:p>
          <a:p>
            <a:pPr marL="0" indent="0">
              <a:buNone/>
            </a:pPr>
            <a:r>
              <a:rPr lang="fr-BE" dirty="0">
                <a:solidFill>
                  <a:srgbClr val="333333"/>
                </a:solidFill>
                <a:latin typeface="TiemposText"/>
              </a:rPr>
              <a:t>« </a:t>
            </a:r>
            <a:r>
              <a:rPr lang="fr-BE" b="0" i="0" dirty="0">
                <a:solidFill>
                  <a:srgbClr val="333333"/>
                </a:solidFill>
                <a:effectLst/>
                <a:latin typeface="TiemposText"/>
              </a:rPr>
              <a:t>J'en connais qui ne s'en sont jamais remis »</a:t>
            </a:r>
          </a:p>
          <a:p>
            <a:pPr marL="0" indent="0">
              <a:buNone/>
            </a:pPr>
            <a:r>
              <a:rPr lang="fr-BE" dirty="0">
                <a:solidFill>
                  <a:srgbClr val="333333"/>
                </a:solidFill>
                <a:latin typeface="TiemposText"/>
              </a:rPr>
              <a:t>« </a:t>
            </a:r>
            <a:r>
              <a:rPr lang="fr-BE" b="0" i="0" dirty="0">
                <a:solidFill>
                  <a:srgbClr val="333333"/>
                </a:solidFill>
                <a:effectLst/>
                <a:latin typeface="TiemposText"/>
              </a:rPr>
              <a:t>J’ai le bras long ! »</a:t>
            </a:r>
          </a:p>
          <a:p>
            <a:pPr marL="0" indent="0">
              <a:buNone/>
            </a:pPr>
            <a:r>
              <a:rPr lang="fr-BE" dirty="0">
                <a:solidFill>
                  <a:srgbClr val="333333"/>
                </a:solidFill>
                <a:latin typeface="TiemposText"/>
              </a:rPr>
              <a:t>« Franchement, je suis déçu, j’attendais mieux de toi! »</a:t>
            </a:r>
            <a:endParaRPr lang="fr-BE" dirty="0"/>
          </a:p>
          <a:p>
            <a:endParaRPr lang="fr-BE" dirty="0"/>
          </a:p>
        </p:txBody>
      </p:sp>
      <p:sp>
        <p:nvSpPr>
          <p:cNvPr id="7" name="Espace réservé de la date 6">
            <a:extLst>
              <a:ext uri="{FF2B5EF4-FFF2-40B4-BE49-F238E27FC236}">
                <a16:creationId xmlns:a16="http://schemas.microsoft.com/office/drawing/2014/main" id="{D95C76AF-F8DF-497D-9A17-ECE9E1E72EBC}"/>
              </a:ext>
            </a:extLst>
          </p:cNvPr>
          <p:cNvSpPr>
            <a:spLocks noGrp="1"/>
          </p:cNvSpPr>
          <p:nvPr>
            <p:ph type="dt" sz="half" idx="10"/>
          </p:nvPr>
        </p:nvSpPr>
        <p:spPr/>
        <p:txBody>
          <a:bodyPr/>
          <a:lstStyle/>
          <a:p>
            <a:pPr rtl="0"/>
            <a:fld id="{B2D0F46D-59FD-4484-924E-E79DD516B5ED}" type="datetime1">
              <a:rPr lang="fr-FR" smtClean="0"/>
              <a:t>22/11/2021</a:t>
            </a:fld>
            <a:endParaRPr lang="en-US" dirty="0"/>
          </a:p>
        </p:txBody>
      </p:sp>
    </p:spTree>
    <p:extLst>
      <p:ext uri="{BB962C8B-B14F-4D97-AF65-F5344CB8AC3E}">
        <p14:creationId xmlns:p14="http://schemas.microsoft.com/office/powerpoint/2010/main" val="4293280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0F04C1C0-40CC-4BE6-BBF7-723386C7D956}"/>
              </a:ext>
            </a:extLst>
          </p:cNvPr>
          <p:cNvSpPr>
            <a:spLocks noGrp="1"/>
          </p:cNvSpPr>
          <p:nvPr>
            <p:ph type="body" idx="1"/>
          </p:nvPr>
        </p:nvSpPr>
        <p:spPr/>
        <p:txBody>
          <a:bodyPr/>
          <a:lstStyle/>
          <a:p>
            <a:r>
              <a:rPr lang="fr-BE" b="1" dirty="0">
                <a:solidFill>
                  <a:srgbClr val="FF0000"/>
                </a:solidFill>
              </a:rPr>
              <a:t>Raisonnement émotionnel </a:t>
            </a:r>
          </a:p>
        </p:txBody>
      </p:sp>
      <p:sp>
        <p:nvSpPr>
          <p:cNvPr id="4" name="Espace réservé du contenu 3">
            <a:extLst>
              <a:ext uri="{FF2B5EF4-FFF2-40B4-BE49-F238E27FC236}">
                <a16:creationId xmlns:a16="http://schemas.microsoft.com/office/drawing/2014/main" id="{4017028E-3F3A-4C97-916E-37B6B93CE8BA}"/>
              </a:ext>
            </a:extLst>
          </p:cNvPr>
          <p:cNvSpPr>
            <a:spLocks noGrp="1"/>
          </p:cNvSpPr>
          <p:nvPr>
            <p:ph sz="half" idx="2"/>
          </p:nvPr>
        </p:nvSpPr>
        <p:spPr/>
        <p:txBody>
          <a:bodyPr/>
          <a:lstStyle/>
          <a:p>
            <a:pPr algn="just"/>
            <a:r>
              <a:rPr lang="fr-BE" b="1" i="0" dirty="0">
                <a:solidFill>
                  <a:schemeClr val="tx1"/>
                </a:solidFill>
                <a:effectLst/>
              </a:rPr>
              <a:t>Considérer ses sentiments comme des preuves</a:t>
            </a:r>
            <a:r>
              <a:rPr lang="fr-BE" b="0" i="0" dirty="0">
                <a:solidFill>
                  <a:schemeClr val="tx1"/>
                </a:solidFill>
                <a:effectLst/>
              </a:rPr>
              <a:t>.</a:t>
            </a:r>
          </a:p>
          <a:p>
            <a:pPr marL="0" indent="0">
              <a:buNone/>
            </a:pPr>
            <a:endParaRPr lang="fr-BE" dirty="0">
              <a:solidFill>
                <a:schemeClr val="tx1"/>
              </a:solidFill>
            </a:endParaRPr>
          </a:p>
          <a:p>
            <a:pPr marL="0" indent="0">
              <a:buNone/>
            </a:pPr>
            <a:r>
              <a:rPr lang="fr-BE" dirty="0">
                <a:solidFill>
                  <a:schemeClr val="tx1"/>
                </a:solidFill>
              </a:rPr>
              <a:t>Exemple: </a:t>
            </a:r>
          </a:p>
          <a:p>
            <a:pPr marL="0" indent="0">
              <a:buNone/>
            </a:pPr>
            <a:r>
              <a:rPr lang="fr-BE" dirty="0">
                <a:solidFill>
                  <a:schemeClr val="tx1"/>
                </a:solidFill>
              </a:rPr>
              <a:t>« </a:t>
            </a:r>
            <a:r>
              <a:rPr lang="fr-BE" b="0" i="0" dirty="0">
                <a:solidFill>
                  <a:schemeClr val="tx1"/>
                </a:solidFill>
                <a:effectLst/>
              </a:rPr>
              <a:t>Tu ne peux pas refuser ça aux enfants ! »</a:t>
            </a:r>
          </a:p>
          <a:p>
            <a:pPr marL="0" indent="0">
              <a:buNone/>
            </a:pPr>
            <a:r>
              <a:rPr lang="fr-BE" dirty="0">
                <a:solidFill>
                  <a:schemeClr val="tx1"/>
                </a:solidFill>
              </a:rPr>
              <a:t>« </a:t>
            </a:r>
            <a:r>
              <a:rPr lang="fr-BE" b="0" i="0" dirty="0">
                <a:solidFill>
                  <a:schemeClr val="tx1"/>
                </a:solidFill>
                <a:effectLst/>
              </a:rPr>
              <a:t>C’est mon opinion »</a:t>
            </a:r>
            <a:endParaRPr lang="fr-BE" dirty="0">
              <a:solidFill>
                <a:schemeClr val="tx1"/>
              </a:solidFill>
            </a:endParaRPr>
          </a:p>
        </p:txBody>
      </p:sp>
      <p:sp>
        <p:nvSpPr>
          <p:cNvPr id="5" name="Espace réservé du texte 4">
            <a:extLst>
              <a:ext uri="{FF2B5EF4-FFF2-40B4-BE49-F238E27FC236}">
                <a16:creationId xmlns:a16="http://schemas.microsoft.com/office/drawing/2014/main" id="{00EB3785-DF46-44A7-BEF9-2D5CB228758C}"/>
              </a:ext>
            </a:extLst>
          </p:cNvPr>
          <p:cNvSpPr>
            <a:spLocks noGrp="1"/>
          </p:cNvSpPr>
          <p:nvPr>
            <p:ph type="body" sz="quarter" idx="3"/>
          </p:nvPr>
        </p:nvSpPr>
        <p:spPr/>
        <p:txBody>
          <a:bodyPr/>
          <a:lstStyle/>
          <a:p>
            <a:r>
              <a:rPr lang="fr-BE" b="1" dirty="0">
                <a:solidFill>
                  <a:srgbClr val="FF0000"/>
                </a:solidFill>
              </a:rPr>
              <a:t>L’argument d’autorité fallacieux</a:t>
            </a:r>
          </a:p>
        </p:txBody>
      </p:sp>
      <p:sp>
        <p:nvSpPr>
          <p:cNvPr id="6" name="Espace réservé du contenu 5">
            <a:extLst>
              <a:ext uri="{FF2B5EF4-FFF2-40B4-BE49-F238E27FC236}">
                <a16:creationId xmlns:a16="http://schemas.microsoft.com/office/drawing/2014/main" id="{745F469D-8C51-4D30-8A62-0B42DC6619FA}"/>
              </a:ext>
            </a:extLst>
          </p:cNvPr>
          <p:cNvSpPr>
            <a:spLocks noGrp="1"/>
          </p:cNvSpPr>
          <p:nvPr>
            <p:ph sz="quarter" idx="4"/>
          </p:nvPr>
        </p:nvSpPr>
        <p:spPr/>
        <p:txBody>
          <a:bodyPr/>
          <a:lstStyle/>
          <a:p>
            <a:pPr algn="just"/>
            <a:r>
              <a:rPr lang="fr-BE" dirty="0">
                <a:solidFill>
                  <a:schemeClr val="tx1"/>
                </a:solidFill>
              </a:rPr>
              <a:t>L’argument d’autorité consiste à invoquer une autorité lors d'une argumentation, en accordant de la valeur à un propos en fonction de son origine plutôt que de son contenu.</a:t>
            </a:r>
          </a:p>
          <a:p>
            <a:pPr algn="just"/>
            <a:endParaRPr lang="fr-BE" dirty="0">
              <a:solidFill>
                <a:schemeClr val="tx1"/>
              </a:solidFill>
            </a:endParaRPr>
          </a:p>
          <a:p>
            <a:pPr marL="0" indent="0" algn="just">
              <a:buNone/>
            </a:pPr>
            <a:r>
              <a:rPr lang="fr-BE" dirty="0">
                <a:solidFill>
                  <a:schemeClr val="tx1"/>
                </a:solidFill>
              </a:rPr>
              <a:t>Exemple: </a:t>
            </a:r>
          </a:p>
          <a:p>
            <a:pPr marL="0" indent="0" algn="just">
              <a:buNone/>
            </a:pPr>
            <a:r>
              <a:rPr lang="fr-BE" dirty="0">
                <a:solidFill>
                  <a:schemeClr val="tx1"/>
                </a:solidFill>
              </a:rPr>
              <a:t>« Mes amies avaient raison. Elles avaient vu juste dans ton jeu. »</a:t>
            </a:r>
          </a:p>
        </p:txBody>
      </p:sp>
      <p:sp>
        <p:nvSpPr>
          <p:cNvPr id="7" name="Espace réservé de la date 6">
            <a:extLst>
              <a:ext uri="{FF2B5EF4-FFF2-40B4-BE49-F238E27FC236}">
                <a16:creationId xmlns:a16="http://schemas.microsoft.com/office/drawing/2014/main" id="{E7ED6711-3A19-4A10-A5E2-9F437E42BEAC}"/>
              </a:ext>
            </a:extLst>
          </p:cNvPr>
          <p:cNvSpPr>
            <a:spLocks noGrp="1"/>
          </p:cNvSpPr>
          <p:nvPr>
            <p:ph type="dt" sz="half" idx="10"/>
          </p:nvPr>
        </p:nvSpPr>
        <p:spPr/>
        <p:txBody>
          <a:bodyPr/>
          <a:lstStyle/>
          <a:p>
            <a:pPr rtl="0"/>
            <a:fld id="{B2D0F46D-59FD-4484-924E-E79DD516B5ED}" type="datetime1">
              <a:rPr lang="fr-FR" smtClean="0"/>
              <a:t>22/11/2021</a:t>
            </a:fld>
            <a:endParaRPr lang="en-US" dirty="0"/>
          </a:p>
        </p:txBody>
      </p:sp>
    </p:spTree>
    <p:extLst>
      <p:ext uri="{BB962C8B-B14F-4D97-AF65-F5344CB8AC3E}">
        <p14:creationId xmlns:p14="http://schemas.microsoft.com/office/powerpoint/2010/main" val="1987672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a:extLst>
              <a:ext uri="{FF2B5EF4-FFF2-40B4-BE49-F238E27FC236}">
                <a16:creationId xmlns:a16="http://schemas.microsoft.com/office/drawing/2014/main" id="{4336F17E-D3F9-4F73-A1CA-DE287BF24AC9}"/>
              </a:ext>
            </a:extLst>
          </p:cNvPr>
          <p:cNvSpPr>
            <a:spLocks noGrp="1"/>
          </p:cNvSpPr>
          <p:nvPr>
            <p:ph idx="1"/>
          </p:nvPr>
        </p:nvSpPr>
        <p:spPr/>
        <p:txBody>
          <a:bodyPr>
            <a:normAutofit/>
          </a:bodyPr>
          <a:lstStyle/>
          <a:p>
            <a:pPr marL="0" indent="0" algn="just">
              <a:buNone/>
            </a:pPr>
            <a:r>
              <a:rPr lang="fr-BE" sz="2000" dirty="0"/>
              <a:t>Notre cerveau est un organe formidable, malheureusement il est loin d’être parfait et les études sur son fonctionnement (sciences cognitives) le démontrent à foison. Confronté à des problèmes, il a mis en place des stratégies pour les résoudre, notamment des raccourcis de pensée qui sont spontanés et inconscients. Souvent très utiles, ces raccourcis peuvent parfois nous faire mal interpréter les choses. Ils sont également des leviers privilégiés pour ceux qui voudraient orienter notre interprétation.</a:t>
            </a:r>
          </a:p>
        </p:txBody>
      </p:sp>
      <p:sp>
        <p:nvSpPr>
          <p:cNvPr id="7" name="Espace réservé de la date 6">
            <a:extLst>
              <a:ext uri="{FF2B5EF4-FFF2-40B4-BE49-F238E27FC236}">
                <a16:creationId xmlns:a16="http://schemas.microsoft.com/office/drawing/2014/main" id="{55D9E775-B715-4D64-B7DE-E8F33A078055}"/>
              </a:ext>
            </a:extLst>
          </p:cNvPr>
          <p:cNvSpPr>
            <a:spLocks noGrp="1"/>
          </p:cNvSpPr>
          <p:nvPr>
            <p:ph type="dt" sz="half" idx="10"/>
          </p:nvPr>
        </p:nvSpPr>
        <p:spPr/>
        <p:txBody>
          <a:bodyPr/>
          <a:lstStyle/>
          <a:p>
            <a:pPr rtl="0"/>
            <a:fld id="{B2D0F46D-59FD-4484-924E-E79DD516B5ED}" type="datetime1">
              <a:rPr lang="fr-FR" smtClean="0"/>
              <a:t>22/11/2021</a:t>
            </a:fld>
            <a:endParaRPr lang="en-US" dirty="0"/>
          </a:p>
        </p:txBody>
      </p:sp>
    </p:spTree>
    <p:extLst>
      <p:ext uri="{BB962C8B-B14F-4D97-AF65-F5344CB8AC3E}">
        <p14:creationId xmlns:p14="http://schemas.microsoft.com/office/powerpoint/2010/main" val="2349000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3741486-06C0-4A4C-940A-8FF19AF4F22E}"/>
              </a:ext>
            </a:extLst>
          </p:cNvPr>
          <p:cNvSpPr>
            <a:spLocks noGrp="1"/>
          </p:cNvSpPr>
          <p:nvPr>
            <p:ph idx="1"/>
          </p:nvPr>
        </p:nvSpPr>
        <p:spPr>
          <a:xfrm>
            <a:off x="581192" y="1545733"/>
            <a:ext cx="11029615" cy="3634486"/>
          </a:xfrm>
        </p:spPr>
        <p:txBody>
          <a:bodyPr>
            <a:normAutofit/>
          </a:bodyPr>
          <a:lstStyle/>
          <a:p>
            <a:pPr marL="0" indent="0">
              <a:buNone/>
            </a:pPr>
            <a:r>
              <a:rPr lang="fr-BE" sz="2400" b="0" i="0" dirty="0">
                <a:solidFill>
                  <a:srgbClr val="333333"/>
                </a:solidFill>
                <a:effectLst/>
                <a:latin typeface="TiemposText"/>
              </a:rPr>
              <a:t>« Le manipulateur agit masqué. Il reste évasif, parle de façon détournée, abreuve ses demandes de commentaires hors sujet. Il use de propos tordus. Il joue sur les non-dits, l'implicite, pour laisser croire. Bref, il appuie sur des ressorts psychologiques efficaces. En général, face à un tel personnage, on se dit : "Mais où veut-il en venir ? " Pour l'arrêter, il faut prendre du recul et mettre ces ressorts à jour. »</a:t>
            </a:r>
          </a:p>
          <a:p>
            <a:pPr marL="0" indent="0">
              <a:buNone/>
            </a:pPr>
            <a:r>
              <a:rPr lang="fr-BE" sz="2400" b="0" i="0" dirty="0">
                <a:solidFill>
                  <a:srgbClr val="333333"/>
                </a:solidFill>
                <a:effectLst/>
                <a:latin typeface="TiemposText"/>
              </a:rPr>
              <a:t>Alex Mucchielli (1), fondateur d'</a:t>
            </a:r>
            <a:r>
              <a:rPr lang="fr-BE" sz="2400" b="0" i="0" dirty="0" err="1">
                <a:solidFill>
                  <a:srgbClr val="333333"/>
                </a:solidFill>
                <a:effectLst/>
                <a:latin typeface="TiemposText"/>
              </a:rPr>
              <a:t>Enov</a:t>
            </a:r>
            <a:r>
              <a:rPr lang="fr-BE" sz="2400" b="0" i="0" dirty="0">
                <a:solidFill>
                  <a:srgbClr val="333333"/>
                </a:solidFill>
                <a:effectLst/>
                <a:latin typeface="TiemposText"/>
              </a:rPr>
              <a:t> Formation et de Jean-Louis Muller (2), auteur du blog </a:t>
            </a:r>
            <a:r>
              <a:rPr lang="fr-BE" sz="2400" b="0" i="1" dirty="0">
                <a:solidFill>
                  <a:srgbClr val="333333"/>
                </a:solidFill>
                <a:effectLst/>
                <a:latin typeface="TiemposText"/>
                <a:hlinkClick r:id="rId2"/>
              </a:rPr>
              <a:t>Le management dans tous ses </a:t>
            </a:r>
            <a:r>
              <a:rPr lang="fr-BE" sz="2400" b="0" i="1" dirty="0" err="1">
                <a:solidFill>
                  <a:srgbClr val="333333"/>
                </a:solidFill>
                <a:effectLst/>
                <a:latin typeface="TiemposText"/>
                <a:hlinkClick r:id="rId2"/>
              </a:rPr>
              <a:t>états</a:t>
            </a:r>
            <a:r>
              <a:rPr lang="fr-BE" sz="2400" b="0" i="0" dirty="0" err="1">
                <a:solidFill>
                  <a:srgbClr val="333333"/>
                </a:solidFill>
                <a:effectLst/>
                <a:latin typeface="TiemposText"/>
              </a:rPr>
              <a:t>sur</a:t>
            </a:r>
            <a:r>
              <a:rPr lang="fr-BE" sz="2400" b="0" i="0" dirty="0">
                <a:solidFill>
                  <a:srgbClr val="333333"/>
                </a:solidFill>
                <a:effectLst/>
                <a:latin typeface="TiemposText"/>
              </a:rPr>
              <a:t> L'Express. </a:t>
            </a:r>
            <a:endParaRPr lang="fr-BE" sz="2400" dirty="0"/>
          </a:p>
        </p:txBody>
      </p:sp>
      <p:sp>
        <p:nvSpPr>
          <p:cNvPr id="4" name="Espace réservé de la date 3">
            <a:extLst>
              <a:ext uri="{FF2B5EF4-FFF2-40B4-BE49-F238E27FC236}">
                <a16:creationId xmlns:a16="http://schemas.microsoft.com/office/drawing/2014/main" id="{2233C08D-B558-45CE-8692-DD33D2D5E877}"/>
              </a:ext>
            </a:extLst>
          </p:cNvPr>
          <p:cNvSpPr>
            <a:spLocks noGrp="1"/>
          </p:cNvSpPr>
          <p:nvPr>
            <p:ph type="dt" sz="half" idx="10"/>
          </p:nvPr>
        </p:nvSpPr>
        <p:spPr/>
        <p:txBody>
          <a:bodyPr/>
          <a:lstStyle/>
          <a:p>
            <a:pPr rtl="0"/>
            <a:fld id="{22897033-9A55-4DAC-991D-1FF1921C78B7}" type="datetime1">
              <a:rPr lang="fr-FR" smtClean="0"/>
              <a:t>21/11/2021</a:t>
            </a:fld>
            <a:endParaRPr lang="en-US" dirty="0"/>
          </a:p>
        </p:txBody>
      </p:sp>
    </p:spTree>
    <p:extLst>
      <p:ext uri="{BB962C8B-B14F-4D97-AF65-F5344CB8AC3E}">
        <p14:creationId xmlns:p14="http://schemas.microsoft.com/office/powerpoint/2010/main" val="3447220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3E8B34-B67E-4343-9AA4-AE4D146804E8}"/>
              </a:ext>
            </a:extLst>
          </p:cNvPr>
          <p:cNvSpPr>
            <a:spLocks noGrp="1"/>
          </p:cNvSpPr>
          <p:nvPr>
            <p:ph type="title"/>
          </p:nvPr>
        </p:nvSpPr>
        <p:spPr/>
        <p:txBody>
          <a:bodyPr/>
          <a:lstStyle/>
          <a:p>
            <a:r>
              <a:rPr lang="fr-BE" dirty="0"/>
              <a:t>L’esprit critique</a:t>
            </a:r>
          </a:p>
        </p:txBody>
      </p:sp>
      <p:sp>
        <p:nvSpPr>
          <p:cNvPr id="3" name="Espace réservé du contenu 2">
            <a:extLst>
              <a:ext uri="{FF2B5EF4-FFF2-40B4-BE49-F238E27FC236}">
                <a16:creationId xmlns:a16="http://schemas.microsoft.com/office/drawing/2014/main" id="{8491FD42-482A-44FA-A4A9-A14D8BFB0ACC}"/>
              </a:ext>
            </a:extLst>
          </p:cNvPr>
          <p:cNvSpPr>
            <a:spLocks noGrp="1"/>
          </p:cNvSpPr>
          <p:nvPr>
            <p:ph idx="1"/>
          </p:nvPr>
        </p:nvSpPr>
        <p:spPr/>
        <p:txBody>
          <a:bodyPr/>
          <a:lstStyle/>
          <a:p>
            <a:pPr marL="0" indent="0" algn="just">
              <a:buNone/>
            </a:pPr>
            <a:r>
              <a:rPr lang="fr-BE" b="0" i="0" dirty="0">
                <a:effectLst/>
                <a:latin typeface="Montserrat" panose="02000505000000020004" pitchFamily="2" charset="0"/>
              </a:rPr>
              <a:t>Chaque jour, que ce soit dans votre vie personnelle ou professionnelle, vous êtes amené à vous positionner sur divers sujets : un sujet d’actualité brûlant, un enjeu de société, un problème épineux au travail… </a:t>
            </a:r>
          </a:p>
          <a:p>
            <a:pPr marL="0" indent="0" algn="just">
              <a:buNone/>
            </a:pPr>
            <a:endParaRPr lang="fr-BE" b="0" i="0" dirty="0">
              <a:effectLst/>
              <a:latin typeface="Montserrat" panose="02000505000000020004" pitchFamily="2" charset="0"/>
            </a:endParaRPr>
          </a:p>
          <a:p>
            <a:pPr marL="0" indent="0" algn="just">
              <a:buNone/>
            </a:pPr>
            <a:r>
              <a:rPr lang="fr-BE" b="0" i="0" dirty="0">
                <a:effectLst/>
                <a:latin typeface="Montserrat" panose="02000505000000020004" pitchFamily="2" charset="0"/>
              </a:rPr>
              <a:t>Or, ces sujets vous ne les connaissez pas forcément sur le bout des doigts, et c’est normal ! </a:t>
            </a:r>
          </a:p>
          <a:p>
            <a:pPr marL="0" indent="0" algn="just">
              <a:buNone/>
            </a:pPr>
            <a:endParaRPr lang="fr-BE" dirty="0">
              <a:latin typeface="Montserrat" panose="02000505000000020004" pitchFamily="2" charset="0"/>
            </a:endParaRPr>
          </a:p>
          <a:p>
            <a:pPr marL="0" indent="0" algn="just">
              <a:buNone/>
            </a:pPr>
            <a:r>
              <a:rPr lang="fr-BE" b="0" i="0" dirty="0">
                <a:effectLst/>
                <a:latin typeface="Montserrat" panose="02000505000000020004" pitchFamily="2" charset="0"/>
              </a:rPr>
              <a:t>Peut-être vous êtes-vous alors posé les questions suivantes : comment me forger une </a:t>
            </a:r>
            <a:r>
              <a:rPr lang="fr-BE" b="1" i="0" dirty="0">
                <a:effectLst/>
                <a:latin typeface="Montserrat" panose="02000505000000020004" pitchFamily="2" charset="0"/>
              </a:rPr>
              <a:t>opinion</a:t>
            </a:r>
            <a:r>
              <a:rPr lang="fr-BE" b="0" i="0" dirty="0">
                <a:effectLst/>
                <a:latin typeface="Montserrat" panose="02000505000000020004" pitchFamily="2" charset="0"/>
              </a:rPr>
              <a:t> ? Comment faire le tri entre toutes les </a:t>
            </a:r>
            <a:r>
              <a:rPr lang="fr-BE" b="1" i="0" dirty="0">
                <a:effectLst/>
                <a:latin typeface="Montserrat" panose="02000505000000020004" pitchFamily="2" charset="0"/>
              </a:rPr>
              <a:t>informations</a:t>
            </a:r>
            <a:r>
              <a:rPr lang="fr-BE" b="0" i="0" dirty="0">
                <a:effectLst/>
                <a:latin typeface="Montserrat" panose="02000505000000020004" pitchFamily="2" charset="0"/>
              </a:rPr>
              <a:t> à disposition ? Comment amener les bons </a:t>
            </a:r>
            <a:r>
              <a:rPr lang="fr-BE" b="1" i="0" dirty="0">
                <a:effectLst/>
                <a:latin typeface="Montserrat" panose="02000505000000020004" pitchFamily="2" charset="0"/>
              </a:rPr>
              <a:t>arguments</a:t>
            </a:r>
            <a:r>
              <a:rPr lang="fr-BE" b="0" i="0" dirty="0">
                <a:effectLst/>
                <a:latin typeface="Montserrat" panose="02000505000000020004" pitchFamily="2" charset="0"/>
              </a:rPr>
              <a:t> ? Nous avons un élément de réponse : apprenez à exercer votre</a:t>
            </a:r>
            <a:r>
              <a:rPr lang="fr-BE" b="1" i="0" dirty="0">
                <a:effectLst/>
                <a:latin typeface="Montserrat" panose="02000505000000020004" pitchFamily="2" charset="0"/>
              </a:rPr>
              <a:t> esprit critique</a:t>
            </a:r>
            <a:r>
              <a:rPr lang="fr-BE" b="0" i="0" dirty="0">
                <a:effectLst/>
                <a:latin typeface="Montserrat" panose="02000505000000020004" pitchFamily="2" charset="0"/>
              </a:rPr>
              <a:t> !</a:t>
            </a:r>
            <a:endParaRPr lang="fr-BE" dirty="0"/>
          </a:p>
        </p:txBody>
      </p:sp>
      <p:sp>
        <p:nvSpPr>
          <p:cNvPr id="4" name="Espace réservé de la date 3">
            <a:extLst>
              <a:ext uri="{FF2B5EF4-FFF2-40B4-BE49-F238E27FC236}">
                <a16:creationId xmlns:a16="http://schemas.microsoft.com/office/drawing/2014/main" id="{08D2CE7E-3D90-47A9-9BDD-E4E064EC9C99}"/>
              </a:ext>
            </a:extLst>
          </p:cNvPr>
          <p:cNvSpPr>
            <a:spLocks noGrp="1"/>
          </p:cNvSpPr>
          <p:nvPr>
            <p:ph type="dt" sz="half" idx="10"/>
          </p:nvPr>
        </p:nvSpPr>
        <p:spPr/>
        <p:txBody>
          <a:bodyPr/>
          <a:lstStyle/>
          <a:p>
            <a:pPr rtl="0"/>
            <a:fld id="{22897033-9A55-4DAC-991D-1FF1921C78B7}" type="datetime1">
              <a:rPr lang="fr-FR" smtClean="0"/>
              <a:t>21/11/2021</a:t>
            </a:fld>
            <a:endParaRPr lang="en-US" dirty="0"/>
          </a:p>
        </p:txBody>
      </p:sp>
    </p:spTree>
    <p:extLst>
      <p:ext uri="{BB962C8B-B14F-4D97-AF65-F5344CB8AC3E}">
        <p14:creationId xmlns:p14="http://schemas.microsoft.com/office/powerpoint/2010/main" val="1086074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i vous êtes prêt à :  - changer d'avis - ne pas utiliser d'arguments fallacieux - respecter les règles de la logique Alors vous pouvez mener la discussion avec votre interlocuteur, de façon constructive.">
            <a:extLst>
              <a:ext uri="{FF2B5EF4-FFF2-40B4-BE49-F238E27FC236}">
                <a16:creationId xmlns:a16="http://schemas.microsoft.com/office/drawing/2014/main" id="{A2B9CCE3-CB58-44C4-9DEE-F41A1C6A093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350595" y="620713"/>
            <a:ext cx="9490809" cy="6169025"/>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4" name="Espace réservé de la date 3" hidden="1">
            <a:extLst>
              <a:ext uri="{FF2B5EF4-FFF2-40B4-BE49-F238E27FC236}">
                <a16:creationId xmlns:a16="http://schemas.microsoft.com/office/drawing/2014/main" id="{D1590C40-4104-4A1E-933F-8A31DC24EF76}"/>
              </a:ext>
            </a:extLst>
          </p:cNvPr>
          <p:cNvSpPr>
            <a:spLocks noGrp="1"/>
          </p:cNvSpPr>
          <p:nvPr>
            <p:ph type="dt" sz="half" idx="10"/>
          </p:nvPr>
        </p:nvSpPr>
        <p:spPr/>
        <p:txBody>
          <a:bodyPr/>
          <a:lstStyle/>
          <a:p>
            <a:pPr rtl="0">
              <a:spcAft>
                <a:spcPts val="600"/>
              </a:spcAft>
            </a:pPr>
            <a:fld id="{22897033-9A55-4DAC-991D-1FF1921C78B7}" type="datetime1">
              <a:rPr lang="fr-FR" smtClean="0"/>
              <a:pPr rtl="0">
                <a:spcAft>
                  <a:spcPts val="600"/>
                </a:spcAft>
              </a:pPr>
              <a:t>21/11/2021</a:t>
            </a:fld>
            <a:endParaRPr lang="en-US"/>
          </a:p>
        </p:txBody>
      </p:sp>
    </p:spTree>
    <p:extLst>
      <p:ext uri="{BB962C8B-B14F-4D97-AF65-F5344CB8AC3E}">
        <p14:creationId xmlns:p14="http://schemas.microsoft.com/office/powerpoint/2010/main" val="3672530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A659F7-6391-4D62-A27D-F3DB82CC2BCD}"/>
              </a:ext>
            </a:extLst>
          </p:cNvPr>
          <p:cNvSpPr>
            <a:spLocks noGrp="1"/>
          </p:cNvSpPr>
          <p:nvPr>
            <p:ph type="title"/>
          </p:nvPr>
        </p:nvSpPr>
        <p:spPr>
          <a:xfrm>
            <a:off x="581193" y="729658"/>
            <a:ext cx="11029616" cy="988332"/>
          </a:xfrm>
        </p:spPr>
        <p:txBody>
          <a:bodyPr anchor="b">
            <a:normAutofit/>
          </a:bodyPr>
          <a:lstStyle/>
          <a:p>
            <a:r>
              <a:rPr lang="fr-BE" dirty="0"/>
              <a:t>Biais cognitifs</a:t>
            </a:r>
          </a:p>
        </p:txBody>
      </p:sp>
      <p:sp>
        <p:nvSpPr>
          <p:cNvPr id="3" name="Espace réservé du contenu 2">
            <a:extLst>
              <a:ext uri="{FF2B5EF4-FFF2-40B4-BE49-F238E27FC236}">
                <a16:creationId xmlns:a16="http://schemas.microsoft.com/office/drawing/2014/main" id="{48087F5F-AB48-4034-917A-E2D93A796CE1}"/>
              </a:ext>
            </a:extLst>
          </p:cNvPr>
          <p:cNvSpPr>
            <a:spLocks noGrp="1"/>
          </p:cNvSpPr>
          <p:nvPr>
            <p:ph sz="half" idx="1"/>
          </p:nvPr>
        </p:nvSpPr>
        <p:spPr>
          <a:xfrm>
            <a:off x="581193" y="2228003"/>
            <a:ext cx="5514807" cy="4561036"/>
          </a:xfrm>
        </p:spPr>
        <p:txBody>
          <a:bodyPr anchor="ctr">
            <a:normAutofit/>
          </a:bodyPr>
          <a:lstStyle/>
          <a:p>
            <a:pPr algn="just">
              <a:lnSpc>
                <a:spcPct val="100000"/>
              </a:lnSpc>
            </a:pPr>
            <a:r>
              <a:rPr lang="fr-BE" b="0" i="0" dirty="0">
                <a:effectLst/>
              </a:rPr>
              <a:t>Pour vous plonger dans le sujet, voici une petite </a:t>
            </a:r>
            <a:r>
              <a:rPr lang="fr-BE" b="1" i="0" dirty="0">
                <a:effectLst/>
              </a:rPr>
              <a:t>énigme</a:t>
            </a:r>
            <a:r>
              <a:rPr lang="fr-BE" b="0" i="0" dirty="0">
                <a:effectLst/>
              </a:rPr>
              <a:t>. Un croissant et un bonbon valent à eux deux 1,10€. Le croissant coûte 1€ de plus que le bonbon. Combien coûte le bonbon ?</a:t>
            </a:r>
          </a:p>
          <a:p>
            <a:pPr algn="just">
              <a:lnSpc>
                <a:spcPct val="100000"/>
              </a:lnSpc>
            </a:pPr>
            <a:endParaRPr lang="fr-BE" b="0" i="0" dirty="0">
              <a:effectLst/>
            </a:endParaRPr>
          </a:p>
          <a:p>
            <a:pPr>
              <a:lnSpc>
                <a:spcPct val="100000"/>
              </a:lnSpc>
            </a:pPr>
            <a:r>
              <a:rPr lang="fr-BE" dirty="0"/>
              <a:t>Réponse  ; 5 centimes</a:t>
            </a:r>
          </a:p>
          <a:p>
            <a:pPr>
              <a:lnSpc>
                <a:spcPct val="100000"/>
              </a:lnSpc>
            </a:pPr>
            <a:endParaRPr lang="fr-BE" dirty="0"/>
          </a:p>
          <a:p>
            <a:pPr>
              <a:lnSpc>
                <a:spcPct val="100000"/>
              </a:lnSpc>
            </a:pPr>
            <a:r>
              <a:rPr lang="fr-BE" b="0" i="0" dirty="0">
                <a:effectLst/>
              </a:rPr>
              <a:t>Votre cerveau a cherché le chemin le plus court pour se forger une conviction, et a utilisé un </a:t>
            </a:r>
            <a:r>
              <a:rPr lang="fr-BE" b="1" i="0" dirty="0">
                <a:effectLst/>
              </a:rPr>
              <a:t>raccourci</a:t>
            </a:r>
            <a:r>
              <a:rPr lang="fr-BE" b="0" i="0" dirty="0">
                <a:effectLst/>
              </a:rPr>
              <a:t> : il a gardé en tête les chiffres 1,10 et 1, a effectué un rapide calcul, pour aboutir à une conclusion erronée. Ces raccourcis se manifestent quand on utilise notre système intuitif, qui permet plus de « rapidité ». </a:t>
            </a:r>
          </a:p>
          <a:p>
            <a:pPr marL="0" indent="0">
              <a:lnSpc>
                <a:spcPct val="100000"/>
              </a:lnSpc>
              <a:buNone/>
            </a:pPr>
            <a:endParaRPr lang="fr-BE" dirty="0"/>
          </a:p>
        </p:txBody>
      </p:sp>
      <p:pic>
        <p:nvPicPr>
          <p:cNvPr id="5122" name="Picture 2" descr="Système 1 - Rapide et intuitif Système 2 - Lent et analytique">
            <a:extLst>
              <a:ext uri="{FF2B5EF4-FFF2-40B4-BE49-F238E27FC236}">
                <a16:creationId xmlns:a16="http://schemas.microsoft.com/office/drawing/2014/main" id="{694287DC-8175-4017-84A4-913B5047531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16039" y="2654926"/>
            <a:ext cx="5194769" cy="277920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4" name="Espace réservé de la date 3">
            <a:extLst>
              <a:ext uri="{FF2B5EF4-FFF2-40B4-BE49-F238E27FC236}">
                <a16:creationId xmlns:a16="http://schemas.microsoft.com/office/drawing/2014/main" id="{6C768B4D-10FE-4447-8F2D-80ADA4DDE90F}"/>
              </a:ext>
            </a:extLst>
          </p:cNvPr>
          <p:cNvSpPr>
            <a:spLocks noGrp="1"/>
          </p:cNvSpPr>
          <p:nvPr>
            <p:ph type="dt" sz="half" idx="10"/>
          </p:nvPr>
        </p:nvSpPr>
        <p:spPr>
          <a:xfrm>
            <a:off x="7605951" y="6423914"/>
            <a:ext cx="2844799" cy="365125"/>
          </a:xfrm>
        </p:spPr>
        <p:txBody>
          <a:bodyPr anchor="ctr">
            <a:normAutofit/>
          </a:bodyPr>
          <a:lstStyle/>
          <a:p>
            <a:pPr rtl="0">
              <a:spcAft>
                <a:spcPts val="600"/>
              </a:spcAft>
            </a:pPr>
            <a:fld id="{22897033-9A55-4DAC-991D-1FF1921C78B7}" type="datetime1">
              <a:rPr lang="fr-FR" smtClean="0"/>
              <a:pPr rtl="0">
                <a:spcAft>
                  <a:spcPts val="600"/>
                </a:spcAft>
              </a:pPr>
              <a:t>21/11/2021</a:t>
            </a:fld>
            <a:endParaRPr lang="en-US"/>
          </a:p>
        </p:txBody>
      </p:sp>
    </p:spTree>
    <p:extLst>
      <p:ext uri="{BB962C8B-B14F-4D97-AF65-F5344CB8AC3E}">
        <p14:creationId xmlns:p14="http://schemas.microsoft.com/office/powerpoint/2010/main" val="372856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500"/>
                                        <p:tgtEl>
                                          <p:spTgt spid="3">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fade">
                                      <p:cBhvr>
                                        <p:cTn id="16"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EB626A-876D-4BA9-ADF1-FEF0CDA0A16B}"/>
              </a:ext>
            </a:extLst>
          </p:cNvPr>
          <p:cNvSpPr>
            <a:spLocks noGrp="1"/>
          </p:cNvSpPr>
          <p:nvPr>
            <p:ph type="title"/>
          </p:nvPr>
        </p:nvSpPr>
        <p:spPr/>
        <p:txBody>
          <a:bodyPr/>
          <a:lstStyle/>
          <a:p>
            <a:r>
              <a:rPr lang="fr-BE" dirty="0"/>
              <a:t>Qu’est-ce qu’un biais cognitif? </a:t>
            </a:r>
          </a:p>
        </p:txBody>
      </p:sp>
      <p:sp>
        <p:nvSpPr>
          <p:cNvPr id="3" name="Espace réservé du contenu 2">
            <a:extLst>
              <a:ext uri="{FF2B5EF4-FFF2-40B4-BE49-F238E27FC236}">
                <a16:creationId xmlns:a16="http://schemas.microsoft.com/office/drawing/2014/main" id="{EB33824D-4098-4B04-A2B1-C5DCBCFC1AEE}"/>
              </a:ext>
            </a:extLst>
          </p:cNvPr>
          <p:cNvSpPr>
            <a:spLocks noGrp="1"/>
          </p:cNvSpPr>
          <p:nvPr>
            <p:ph idx="1"/>
          </p:nvPr>
        </p:nvSpPr>
        <p:spPr>
          <a:xfrm>
            <a:off x="581192" y="2340864"/>
            <a:ext cx="11029615" cy="4083050"/>
          </a:xfrm>
        </p:spPr>
        <p:txBody>
          <a:bodyPr>
            <a:normAutofit fontScale="77500" lnSpcReduction="20000"/>
          </a:bodyPr>
          <a:lstStyle/>
          <a:p>
            <a:pPr algn="just">
              <a:lnSpc>
                <a:spcPct val="100000"/>
              </a:lnSpc>
            </a:pPr>
            <a:r>
              <a:rPr lang="fr-BE" sz="2100" b="0" i="0" dirty="0">
                <a:effectLst/>
              </a:rPr>
              <a:t>Lors de discussions, nous sommes bombardés d’informations que notre cerveau doit percevoir, analyser, trier et parfois même stocker. Notre cerveau aime ce qui est cohérent, familier et constant, et pour maintenir cet équilibre sans dépenser trop d’énergie, il utilise des </a:t>
            </a:r>
            <a:r>
              <a:rPr lang="fr-BE" sz="2100" b="1" i="0" dirty="0">
                <a:effectLst/>
              </a:rPr>
              <a:t>raccourcis</a:t>
            </a:r>
            <a:r>
              <a:rPr lang="fr-BE" sz="2100" b="0" i="0" dirty="0">
                <a:effectLst/>
              </a:rPr>
              <a:t>.</a:t>
            </a:r>
          </a:p>
          <a:p>
            <a:pPr marL="0" indent="0" algn="just">
              <a:lnSpc>
                <a:spcPct val="100000"/>
              </a:lnSpc>
              <a:buNone/>
            </a:pPr>
            <a:endParaRPr lang="fr-BE" sz="2100" b="0" i="0" dirty="0">
              <a:effectLst/>
            </a:endParaRPr>
          </a:p>
          <a:p>
            <a:pPr marL="0" indent="0" algn="just">
              <a:lnSpc>
                <a:spcPct val="100000"/>
              </a:lnSpc>
              <a:buNone/>
            </a:pPr>
            <a:r>
              <a:rPr lang="fr-BE" sz="2100" dirty="0">
                <a:effectLst/>
              </a:rPr>
              <a:t>=&gt; Ces raccourcis sont appelés des </a:t>
            </a:r>
            <a:r>
              <a:rPr lang="fr-BE" sz="2100" b="1" dirty="0">
                <a:effectLst/>
              </a:rPr>
              <a:t>heuristiques</a:t>
            </a:r>
            <a:r>
              <a:rPr lang="fr-BE" sz="2100" dirty="0">
                <a:effectLst/>
              </a:rPr>
              <a:t>. </a:t>
            </a:r>
          </a:p>
          <a:p>
            <a:pPr algn="just">
              <a:lnSpc>
                <a:spcPct val="100000"/>
              </a:lnSpc>
            </a:pPr>
            <a:endParaRPr lang="fr-BE" sz="2100" dirty="0">
              <a:effectLst/>
            </a:endParaRPr>
          </a:p>
          <a:p>
            <a:pPr algn="just">
              <a:lnSpc>
                <a:spcPct val="100000"/>
              </a:lnSpc>
            </a:pPr>
            <a:r>
              <a:rPr lang="fr-BE" sz="2100" dirty="0">
                <a:effectLst/>
              </a:rPr>
              <a:t>La plupart du temps, ces heuristiques nous aident dans notre vie quotidienne, pour décider et agir rapidement en limitant les efforts à fournir, notamment en situation d’incertitude.</a:t>
            </a:r>
          </a:p>
          <a:p>
            <a:pPr algn="just">
              <a:lnSpc>
                <a:spcPct val="100000"/>
              </a:lnSpc>
            </a:pPr>
            <a:endParaRPr lang="fr-BE" sz="2100" b="0" i="0" dirty="0">
              <a:effectLst/>
            </a:endParaRPr>
          </a:p>
          <a:p>
            <a:pPr algn="just">
              <a:lnSpc>
                <a:spcPct val="100000"/>
              </a:lnSpc>
            </a:pPr>
            <a:r>
              <a:rPr lang="fr-BE" sz="2100" b="0" i="0" dirty="0">
                <a:effectLst/>
              </a:rPr>
              <a:t>Ces raccourcis empruntés par le cerveau nous viennent de nos </a:t>
            </a:r>
            <a:r>
              <a:rPr lang="fr-BE" sz="2100" b="1" i="0" dirty="0">
                <a:effectLst/>
              </a:rPr>
              <a:t>ancêtres</a:t>
            </a:r>
            <a:r>
              <a:rPr lang="fr-BE" sz="2100" b="0" i="0" dirty="0">
                <a:effectLst/>
              </a:rPr>
              <a:t> ! Ils sont un </a:t>
            </a:r>
            <a:r>
              <a:rPr lang="fr-BE" sz="2100" b="1" i="0" dirty="0">
                <a:effectLst/>
              </a:rPr>
              <a:t>héritage de notre instinct de survie</a:t>
            </a:r>
            <a:r>
              <a:rPr lang="fr-BE" sz="2100" b="0" i="0" dirty="0">
                <a:effectLst/>
              </a:rPr>
              <a:t>. Eh oui, à l'époque, il fallait </a:t>
            </a:r>
            <a:r>
              <a:rPr lang="fr-BE" sz="2100" b="1" i="0" dirty="0">
                <a:effectLst/>
              </a:rPr>
              <a:t>agir rapidement</a:t>
            </a:r>
            <a:r>
              <a:rPr lang="fr-BE" sz="2100" b="0" i="0" dirty="0">
                <a:effectLst/>
              </a:rPr>
              <a:t> pour faire face aux dangers. </a:t>
            </a:r>
          </a:p>
          <a:p>
            <a:pPr marL="0" indent="0" algn="just">
              <a:lnSpc>
                <a:spcPct val="100000"/>
              </a:lnSpc>
              <a:buNone/>
            </a:pPr>
            <a:endParaRPr lang="fr-BE" sz="2100" b="0" i="0" dirty="0">
              <a:effectLst/>
            </a:endParaRPr>
          </a:p>
          <a:p>
            <a:pPr marL="0" indent="0" algn="just">
              <a:lnSpc>
                <a:spcPct val="100000"/>
              </a:lnSpc>
              <a:buNone/>
            </a:pPr>
            <a:r>
              <a:rPr lang="fr-BE" sz="2100" dirty="0"/>
              <a:t>=&gt; C</a:t>
            </a:r>
            <a:r>
              <a:rPr lang="fr-BE" sz="2100" b="0" i="0" dirty="0">
                <a:effectLst/>
              </a:rPr>
              <a:t>es heuristiques nous facilitent la vie, la plupart du temps. Mais elles peuvent parfois entraîner des </a:t>
            </a:r>
            <a:r>
              <a:rPr lang="fr-BE" sz="2100" b="1" i="0" dirty="0">
                <a:effectLst/>
              </a:rPr>
              <a:t>erreurs de jugement</a:t>
            </a:r>
            <a:r>
              <a:rPr lang="fr-BE" sz="2100" b="0" i="0" dirty="0">
                <a:effectLst/>
              </a:rPr>
              <a:t>. On les qualifie alors de </a:t>
            </a:r>
            <a:r>
              <a:rPr lang="fr-BE" sz="2100" b="1" i="0" dirty="0">
                <a:effectLst/>
              </a:rPr>
              <a:t>biais cognitifs</a:t>
            </a:r>
            <a:r>
              <a:rPr lang="fr-BE" sz="2100" b="0" i="0" dirty="0">
                <a:effectLst/>
              </a:rPr>
              <a:t>. </a:t>
            </a:r>
            <a:endParaRPr lang="fr-BE" sz="2100" dirty="0">
              <a:effectLst/>
            </a:endParaRPr>
          </a:p>
          <a:p>
            <a:endParaRPr lang="fr-BE" dirty="0"/>
          </a:p>
        </p:txBody>
      </p:sp>
      <p:sp>
        <p:nvSpPr>
          <p:cNvPr id="5" name="Espace réservé de la date 4">
            <a:extLst>
              <a:ext uri="{FF2B5EF4-FFF2-40B4-BE49-F238E27FC236}">
                <a16:creationId xmlns:a16="http://schemas.microsoft.com/office/drawing/2014/main" id="{C3B4D481-40B6-483A-98E6-E675B3682C86}"/>
              </a:ext>
            </a:extLst>
          </p:cNvPr>
          <p:cNvSpPr>
            <a:spLocks noGrp="1"/>
          </p:cNvSpPr>
          <p:nvPr>
            <p:ph type="dt" sz="half" idx="10"/>
          </p:nvPr>
        </p:nvSpPr>
        <p:spPr/>
        <p:txBody>
          <a:bodyPr/>
          <a:lstStyle/>
          <a:p>
            <a:pPr rtl="0"/>
            <a:fld id="{7E4EF44C-5F50-4A80-A957-57B3338337C0}" type="datetime1">
              <a:rPr lang="fr-FR" smtClean="0"/>
              <a:t>21/11/2021</a:t>
            </a:fld>
            <a:endParaRPr lang="en-US" dirty="0"/>
          </a:p>
        </p:txBody>
      </p:sp>
    </p:spTree>
    <p:extLst>
      <p:ext uri="{BB962C8B-B14F-4D97-AF65-F5344CB8AC3E}">
        <p14:creationId xmlns:p14="http://schemas.microsoft.com/office/powerpoint/2010/main" val="346534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C07B3A9A-334E-4E68-A85E-3F867E19282E}"/>
              </a:ext>
            </a:extLst>
          </p:cNvPr>
          <p:cNvSpPr>
            <a:spLocks noGrp="1"/>
          </p:cNvSpPr>
          <p:nvPr>
            <p:ph sz="half" idx="1"/>
          </p:nvPr>
        </p:nvSpPr>
        <p:spPr>
          <a:xfrm>
            <a:off x="581193" y="2228003"/>
            <a:ext cx="5194767" cy="3633047"/>
          </a:xfrm>
        </p:spPr>
        <p:txBody>
          <a:bodyPr anchor="ctr">
            <a:normAutofit/>
          </a:bodyPr>
          <a:lstStyle/>
          <a:p>
            <a:r>
              <a:rPr lang="fr-BE" b="1" dirty="0"/>
              <a:t>En résumé : </a:t>
            </a:r>
          </a:p>
          <a:p>
            <a:pPr marL="342900" indent="-342900">
              <a:buAutoNum type="arabicPeriod"/>
            </a:pPr>
            <a:r>
              <a:rPr lang="fr-BE" dirty="0"/>
              <a:t>Le trop-plein d’information est nocif, donc </a:t>
            </a:r>
            <a:r>
              <a:rPr lang="fr-BE" i="1" dirty="0"/>
              <a:t>on filtre en masse</a:t>
            </a:r>
            <a:r>
              <a:rPr lang="fr-BE" dirty="0"/>
              <a:t>. </a:t>
            </a:r>
          </a:p>
          <a:p>
            <a:pPr marL="342900" indent="-342900">
              <a:buAutoNum type="arabicPeriod"/>
            </a:pPr>
            <a:r>
              <a:rPr lang="fr-BE" dirty="0"/>
              <a:t>Ça ne va pas en s’arrangeant, alors </a:t>
            </a:r>
            <a:r>
              <a:rPr lang="fr-BE" i="1" dirty="0"/>
              <a:t>on ne s’encombre que du strict nécessaire</a:t>
            </a:r>
            <a:r>
              <a:rPr lang="fr-BE" dirty="0"/>
              <a:t>. </a:t>
            </a:r>
          </a:p>
          <a:p>
            <a:pPr marL="342900" indent="-342900">
              <a:buAutoNum type="arabicPeriod"/>
            </a:pPr>
            <a:r>
              <a:rPr lang="fr-BE" dirty="0"/>
              <a:t>Il faut agir vite pour ne pas rater son tour, alors </a:t>
            </a:r>
            <a:r>
              <a:rPr lang="fr-BE" i="1" dirty="0"/>
              <a:t>nous sautons directement aux conclusions</a:t>
            </a:r>
            <a:r>
              <a:rPr lang="fr-BE" dirty="0"/>
              <a:t>. </a:t>
            </a:r>
          </a:p>
          <a:p>
            <a:pPr marL="342900" indent="-342900">
              <a:buAutoNum type="arabicPeriod"/>
            </a:pPr>
            <a:r>
              <a:rPr lang="fr-BE" dirty="0"/>
              <a:t>Le manque d’informations rend confus, donc </a:t>
            </a:r>
            <a:r>
              <a:rPr lang="fr-BE" i="1" dirty="0"/>
              <a:t>on remplit les trous</a:t>
            </a:r>
            <a:r>
              <a:rPr lang="fr-BE" dirty="0"/>
              <a:t>. </a:t>
            </a:r>
          </a:p>
        </p:txBody>
      </p:sp>
      <p:pic>
        <p:nvPicPr>
          <p:cNvPr id="8" name="Picture 2" descr="1 - Savoir faire le tri 2 - Identifier ce dont nous devons nous souvenir (ou pas !). 3 - Agir vite. 4 - Donner du sens à ce qui se passe autour de nous.">
            <a:extLst>
              <a:ext uri="{FF2B5EF4-FFF2-40B4-BE49-F238E27FC236}">
                <a16:creationId xmlns:a16="http://schemas.microsoft.com/office/drawing/2014/main" id="{0BD7E2D5-872D-4880-990B-9781D3E5FB7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16039" y="2680900"/>
            <a:ext cx="5194769" cy="2727253"/>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e la date 4">
            <a:extLst>
              <a:ext uri="{FF2B5EF4-FFF2-40B4-BE49-F238E27FC236}">
                <a16:creationId xmlns:a16="http://schemas.microsoft.com/office/drawing/2014/main" id="{03232887-7F46-4B41-891F-83B512B1C9B5}"/>
              </a:ext>
            </a:extLst>
          </p:cNvPr>
          <p:cNvSpPr>
            <a:spLocks noGrp="1"/>
          </p:cNvSpPr>
          <p:nvPr>
            <p:ph type="dt" sz="half" idx="10"/>
          </p:nvPr>
        </p:nvSpPr>
        <p:spPr>
          <a:xfrm>
            <a:off x="7605951" y="6423914"/>
            <a:ext cx="2844799" cy="365125"/>
          </a:xfrm>
        </p:spPr>
        <p:txBody>
          <a:bodyPr anchor="ctr">
            <a:normAutofit/>
          </a:bodyPr>
          <a:lstStyle/>
          <a:p>
            <a:pPr rtl="0">
              <a:spcAft>
                <a:spcPts val="600"/>
              </a:spcAft>
            </a:pPr>
            <a:fld id="{7E4EF44C-5F50-4A80-A957-57B3338337C0}" type="datetime1">
              <a:rPr lang="fr-FR" smtClean="0"/>
              <a:pPr rtl="0">
                <a:spcAft>
                  <a:spcPts val="600"/>
                </a:spcAft>
              </a:pPr>
              <a:t>22/11/2021</a:t>
            </a:fld>
            <a:endParaRPr lang="en-US"/>
          </a:p>
        </p:txBody>
      </p:sp>
    </p:spTree>
    <p:extLst>
      <p:ext uri="{BB962C8B-B14F-4D97-AF65-F5344CB8AC3E}">
        <p14:creationId xmlns:p14="http://schemas.microsoft.com/office/powerpoint/2010/main" val="171626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545B6302-7AF5-4A17-83A6-D23C40E60D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1955" y="620713"/>
            <a:ext cx="8568090" cy="6169025"/>
          </a:xfrm>
          <a:noFill/>
        </p:spPr>
      </p:pic>
      <p:sp>
        <p:nvSpPr>
          <p:cNvPr id="5" name="Espace réservé de la date 4" hidden="1">
            <a:extLst>
              <a:ext uri="{FF2B5EF4-FFF2-40B4-BE49-F238E27FC236}">
                <a16:creationId xmlns:a16="http://schemas.microsoft.com/office/drawing/2014/main" id="{B1AF9B64-312E-4F90-9BF8-A0EB4F164B75}"/>
              </a:ext>
            </a:extLst>
          </p:cNvPr>
          <p:cNvSpPr>
            <a:spLocks noGrp="1"/>
          </p:cNvSpPr>
          <p:nvPr>
            <p:ph type="dt" sz="half" idx="10"/>
          </p:nvPr>
        </p:nvSpPr>
        <p:spPr/>
        <p:txBody>
          <a:bodyPr/>
          <a:lstStyle/>
          <a:p>
            <a:pPr rtl="0">
              <a:spcAft>
                <a:spcPts val="600"/>
              </a:spcAft>
            </a:pPr>
            <a:fld id="{7E4EF44C-5F50-4A80-A957-57B3338337C0}" type="datetime1">
              <a:rPr lang="fr-FR" smtClean="0"/>
              <a:pPr rtl="0">
                <a:spcAft>
                  <a:spcPts val="600"/>
                </a:spcAft>
              </a:pPr>
              <a:t>21/11/2021</a:t>
            </a:fld>
            <a:endParaRPr lang="en-US"/>
          </a:p>
        </p:txBody>
      </p:sp>
    </p:spTree>
    <p:extLst>
      <p:ext uri="{BB962C8B-B14F-4D97-AF65-F5344CB8AC3E}">
        <p14:creationId xmlns:p14="http://schemas.microsoft.com/office/powerpoint/2010/main" val="759024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10A0428-C119-43FA-839C-762EDEFD8B3C}"/>
              </a:ext>
            </a:extLst>
          </p:cNvPr>
          <p:cNvSpPr>
            <a:spLocks noGrp="1"/>
          </p:cNvSpPr>
          <p:nvPr>
            <p:ph idx="1"/>
          </p:nvPr>
        </p:nvSpPr>
        <p:spPr>
          <a:xfrm>
            <a:off x="581192" y="2340864"/>
            <a:ext cx="11029615" cy="4083050"/>
          </a:xfrm>
        </p:spPr>
        <p:txBody>
          <a:bodyPr>
            <a:normAutofit/>
          </a:bodyPr>
          <a:lstStyle/>
          <a:p>
            <a:pPr marL="0" indent="0">
              <a:buNone/>
            </a:pPr>
            <a:r>
              <a:rPr lang="fr-BE" b="1" dirty="0"/>
              <a:t>Mais les solutions que nous avons trouvées pour régler les problèmes peuvent nous jouer des tours : </a:t>
            </a:r>
          </a:p>
          <a:p>
            <a:pPr marL="0" indent="0">
              <a:buNone/>
            </a:pPr>
            <a:endParaRPr lang="fr-BE" b="1" dirty="0"/>
          </a:p>
          <a:p>
            <a:pPr marL="342900" indent="-342900">
              <a:buAutoNum type="arabicPeriod"/>
            </a:pPr>
            <a:r>
              <a:rPr lang="fr-BE" b="1" dirty="0"/>
              <a:t>Nous ne voyons pas tout</a:t>
            </a:r>
            <a:r>
              <a:rPr lang="fr-BE" dirty="0"/>
              <a:t>. Et certaines des informations que nous écartons/filtrons sont en fait utiles et importantes. </a:t>
            </a:r>
          </a:p>
          <a:p>
            <a:pPr marL="342900" indent="-342900">
              <a:buAutoNum type="arabicPeriod"/>
            </a:pPr>
            <a:r>
              <a:rPr lang="fr-BE" b="1" dirty="0"/>
              <a:t>Notre mémoire renforce les erreurs</a:t>
            </a:r>
            <a:r>
              <a:rPr lang="fr-BE" dirty="0"/>
              <a:t>. Une partie des choses dont nous nous rappelons le plus tard rendent les systèmes cités ci-dessus encore plus biaisés et plus dommageables pour nos processus de pensée. </a:t>
            </a:r>
          </a:p>
          <a:p>
            <a:pPr marL="342900" indent="-342900">
              <a:buAutoNum type="arabicPeriod"/>
            </a:pPr>
            <a:r>
              <a:rPr lang="fr-BE" dirty="0"/>
              <a:t> Les décisions rapides peuvent être complètement nulles. Certaines des conclusions auxquelles nous sautons sont </a:t>
            </a:r>
            <a:r>
              <a:rPr lang="fr-BE" b="1" dirty="0"/>
              <a:t>injustes, égoïstes et contre-productives</a:t>
            </a:r>
            <a:r>
              <a:rPr lang="fr-BE" dirty="0"/>
              <a:t>. </a:t>
            </a:r>
          </a:p>
          <a:p>
            <a:pPr marL="342900" indent="-342900">
              <a:buAutoNum type="arabicPeriod"/>
            </a:pPr>
            <a:r>
              <a:rPr lang="fr-BE" dirty="0"/>
              <a:t> </a:t>
            </a:r>
            <a:r>
              <a:rPr lang="fr-BE" b="1" dirty="0"/>
              <a:t>Notre quête de sens peut générer des illusions</a:t>
            </a:r>
            <a:r>
              <a:rPr lang="fr-BE" dirty="0"/>
              <a:t>. Nous imaginons parfois des détails qui ont été placés là par nos suppositions et construisons des intentions et des histoires qui n’existent pas vraiment.</a:t>
            </a:r>
          </a:p>
          <a:p>
            <a:endParaRPr lang="fr-BE" dirty="0"/>
          </a:p>
        </p:txBody>
      </p:sp>
      <p:sp>
        <p:nvSpPr>
          <p:cNvPr id="4" name="Espace réservé de la date 3">
            <a:extLst>
              <a:ext uri="{FF2B5EF4-FFF2-40B4-BE49-F238E27FC236}">
                <a16:creationId xmlns:a16="http://schemas.microsoft.com/office/drawing/2014/main" id="{994DC248-6269-41C7-9CEA-9C48887EF2A4}"/>
              </a:ext>
            </a:extLst>
          </p:cNvPr>
          <p:cNvSpPr>
            <a:spLocks noGrp="1"/>
          </p:cNvSpPr>
          <p:nvPr>
            <p:ph type="dt" sz="half" idx="10"/>
          </p:nvPr>
        </p:nvSpPr>
        <p:spPr/>
        <p:txBody>
          <a:bodyPr/>
          <a:lstStyle/>
          <a:p>
            <a:pPr rtl="0"/>
            <a:fld id="{22897033-9A55-4DAC-991D-1FF1921C78B7}" type="datetime1">
              <a:rPr lang="fr-FR" smtClean="0"/>
              <a:t>22/11/2021</a:t>
            </a:fld>
            <a:endParaRPr lang="en-US" dirty="0"/>
          </a:p>
        </p:txBody>
      </p:sp>
    </p:spTree>
    <p:extLst>
      <p:ext uri="{BB962C8B-B14F-4D97-AF65-F5344CB8AC3E}">
        <p14:creationId xmlns:p14="http://schemas.microsoft.com/office/powerpoint/2010/main" val="3834162892"/>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773_TF33552983" id="{8919647C-0055-458C-B827-A2A950DB19BD}" vid="{05B00E4D-3D0B-4DF2-A663-65D33D96257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{30F00CEC-121F-4396-A404-22997BF95CC9}tf33552983_win32</Template>
  <TotalTime>4740</TotalTime>
  <Words>1613</Words>
  <Application>Microsoft Office PowerPoint</Application>
  <PresentationFormat>Grand écran</PresentationFormat>
  <Paragraphs>141</Paragraphs>
  <Slides>17</Slides>
  <Notes>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17</vt:i4>
      </vt:variant>
    </vt:vector>
  </HeadingPairs>
  <TitlesOfParts>
    <vt:vector size="26" baseType="lpstr">
      <vt:lpstr>Arial</vt:lpstr>
      <vt:lpstr>Calibri</vt:lpstr>
      <vt:lpstr>Droid Sans</vt:lpstr>
      <vt:lpstr>Franklin Gothic Book</vt:lpstr>
      <vt:lpstr>Franklin Gothic Demi</vt:lpstr>
      <vt:lpstr>Montserrat</vt:lpstr>
      <vt:lpstr>TiemposText</vt:lpstr>
      <vt:lpstr>Wingdings 2</vt:lpstr>
      <vt:lpstr>DividendVTI</vt:lpstr>
      <vt:lpstr>Les biais cognitifs</vt:lpstr>
      <vt:lpstr>Présentation PowerPoint</vt:lpstr>
      <vt:lpstr>L’esprit critique</vt:lpstr>
      <vt:lpstr>Présentation PowerPoint</vt:lpstr>
      <vt:lpstr>Biais cognitifs</vt:lpstr>
      <vt:lpstr>Qu’est-ce qu’un biais cognitif? </vt:lpstr>
      <vt:lpstr>Présentation PowerPoint</vt:lpstr>
      <vt:lpstr>Présentation PowerPoint</vt:lpstr>
      <vt:lpstr>Présentation PowerPoint</vt:lpstr>
      <vt:lpstr>Amusons-nous… </vt:lpstr>
      <vt:lpstr>Trop plein d’informations… </vt:lpstr>
      <vt:lpstr>Présentation PowerPoint</vt:lpstr>
      <vt:lpstr>De quoi devons-nous nous souvenir? </vt:lpstr>
      <vt:lpstr>Pas assez de sens… </vt:lpstr>
      <vt:lpstr>Nécessité d’agir vite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Laurent MOOR</dc:creator>
  <cp:lastModifiedBy>Laurent MOOR</cp:lastModifiedBy>
  <cp:revision>4</cp:revision>
  <dcterms:created xsi:type="dcterms:W3CDTF">2021-11-21T16:07:20Z</dcterms:created>
  <dcterms:modified xsi:type="dcterms:W3CDTF">2021-11-24T23:07:49Z</dcterms:modified>
</cp:coreProperties>
</file>