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6" r:id="rId3"/>
    <p:sldId id="257" r:id="rId4"/>
    <p:sldId id="267" r:id="rId5"/>
    <p:sldId id="3613" r:id="rId6"/>
    <p:sldId id="3615" r:id="rId7"/>
    <p:sldId id="3614" r:id="rId8"/>
    <p:sldId id="3612" r:id="rId9"/>
    <p:sldId id="266" r:id="rId10"/>
    <p:sldId id="3618" r:id="rId11"/>
    <p:sldId id="258" r:id="rId12"/>
    <p:sldId id="259" r:id="rId13"/>
    <p:sldId id="261" r:id="rId14"/>
    <p:sldId id="262" r:id="rId15"/>
    <p:sldId id="260" r:id="rId16"/>
    <p:sldId id="269" r:id="rId17"/>
    <p:sldId id="3619" r:id="rId18"/>
    <p:sldId id="3621" r:id="rId19"/>
    <p:sldId id="3622" r:id="rId20"/>
    <p:sldId id="3623" r:id="rId21"/>
    <p:sldId id="268" r:id="rId22"/>
    <p:sldId id="3611" r:id="rId23"/>
    <p:sldId id="3617" r:id="rId24"/>
    <p:sldId id="361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9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6T20:06:02.4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322 214,'559'42,"-241"-9,241-26,-312-10,-112 1,164 6,-244 2,0 3,90 26,104 50,-237-81,78 35,-63-26,0-1,0-1,38 8,-14-8,1-3,0-2,66 0,-87-7,1-1,-1-2,0-1,0-1,0-2,50-19,92-37,-97 39,116-58,-126 50,1 3,1 3,1 3,1 2,127-20,-120 29,8-2,123-5,-164 18,49-2,-1 4,0 4,113 20,-161-14,-31-6,0 0,1-2,-1 0,1 0,0-1,-1-1,1 0,18-3,-14-1,0-1,0-1,30-14,-29 11,0 1,36-10,-3 8,1 2,-1 2,57 2,-91 3,-1-2,1 1,0-2,-1 0,17-7,-13 4,0 1,43-7,19 10,0 4,110 14,-28 0,85 9,98 4,-263-23,87 17,69 3,457-23,-349-4,-191 16,-114-8,2-2,55-1,27-16,32-1,105-13,12 0,-220 24,61-12,-54 6,2-2,-38 5,56-2,496 8,-421 14,-4-1,54 1,18-1,540-14,-762 1,0 0,0 1,0-1,1 1,-1 0,0 0,-1 0,1 1,0 0,0 0,-1 0,1 1,-1-1,1 1,-1 0,0 1,0-1,-1 0,1 1,3 5,-2-1,-1-1,0 1,0-1,-1 1,0 0,0 1,-1-1,0 0,0 1,-1-1,0 14,4 32,15 72,-10-79,-3 1,2 61,-9-81,-1 0,-2 0,-10 48,1-24,2 0,3 0,-2 98,11-118,2 0,1 0,14 46,6 37,-14-53,-6-34,0 1,0 38,8 92,-7-124,-2-1,-2 0,-1 1,-2-1,-9 67,0-57,0-2,1 1,2 0,-1 71,7 92,4 124,9-169,3 109,-7-101,-6-146,2-1,1 0,1 0,1 0,13 30,-7-18,-1 1,-1 0,9 57,-6-21,12 106,-19-127,-2-1,-3 1,-7 86,-20 25,11-50,8-74,-2 63,9-48,0-34,0 1,-1-1,-1 1,-1 0,0-1,-2 0,-10 35,6-32,2 1,0-1,1 1,1 0,-1 40,4-49,-7 42,-22 88,18-99,3 1,1 0,-3 58,11-8,1-19,-16 131,5-114,5 0,7 110,1-55,-1-114,11 63,-4-38,1 11,-2-20,3 91,-12-113,2 0,1 0,1 0,7 28,-3-13,-2 0,-1 0,-3 1,-5 53,2 4,-12 83,0 5,15 919,-2-1099,-1-1,1 0,-1 1,-1-1,1 0,-2 0,1 0,-1-1,0 1,0-1,-1 0,0 0,0-1,-1 1,0-1,0 0,0-1,-12 9,-14 8,0-1,-58 28,65-38,-1 0,0-2,0-1,-1-1,0-1,-35 3,-167-2,155-8,-108 12,7 1,49-5,87-2,-54 15,63-12,-2-1,1-2,-42 2,4-3,-92 18,-56 3,-113-24,162-2,-27-12,7-1,-894 15,1034-4,0-2,0-2,-57-16,-17-4,-358-40,383 60,0 1,-111-20,56-11,90 20,-1 3,-80-8,-372 15,283 10,182 0,1 3,-1 1,-54 16,-84 12,-72 5,168-22,-2-4,-94 1,-993-17,1156 4,1 0,-1 2,1 1,0 0,0 2,1 1,-23 11,37-16,-11 4,-2-1,1-1,-1-1,1 0,-27 0,-114-6,65-2,-562 4,635-1,1-2,-35-7,-10-2,-399-15,276 29,-272-5,322-9,-67-2,53 1,0-1,-2 1,5 1,38 14,65 0,1-2,-77-9,107 5,1 0,0-2,0 0,-25-13,-9-4,38 19,-1 0,1 2,-1-1,0 2,-23-1,23 2,1 0,0-1,0-1,0 0,-17-6,26 6,-1 0,1 0,0 0,0-1,0 1,0-1,0 0,1-1,-1 1,1 0,0-1,0 0,0 0,1 0,-1 0,1 0,0 0,0-1,-1-4,-4-18,2-1,1 0,1 0,1 0,1 0,7-55,-2 3,-4 6,-1 21,3 0,2-1,20-100,-9 88,-2-1,6-107,-15-136,-4 269,0 21,1-5,-1 1,-1-1,-1 0,-1 1,-1 0,-2 0,-12-37,4 27,2-1,1 0,2-1,2 0,1-1,1 1,3-1,0 0,6-53,10-107,6-70,-14 181,-3 1,-16-154,3 113,6 31,3 35,-13-77,7 87,4 27,0 0,-2 1,-9-28,6 24,0-1,2 0,1-1,-3-49,10-117,1 78,-5-69,4-184,25 113,-16 142,4-118,-37-186,14-10,11 249,-3-616,2 750,9-51,1-27,21-229,-12 223,-10 69,-3 0,1-62,-8 101,1 0,8-31,2-37,-14-33,0 77,1 0,11-83,-9 120,1 0,0 1,0-1,7-13,1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6T20:06:04.3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45A20-56DF-404A-B358-938BCF25A8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9AB5B28F-43E9-4FF3-BDCF-8E6F148F4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55DA8598-BE5B-4934-A692-33308A9A5BE9}"/>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5" name="Espace réservé du pied de page 4">
            <a:extLst>
              <a:ext uri="{FF2B5EF4-FFF2-40B4-BE49-F238E27FC236}">
                <a16:creationId xmlns:a16="http://schemas.microsoft.com/office/drawing/2014/main" id="{8BEF838C-DEAC-473F-BE79-8C376EFE936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2D41977-2877-4402-8A6B-5FD22DB6B2CC}"/>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176847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B60F8-B4CB-4AE2-83F8-08CDE2FD0260}"/>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B2692FD-52FD-4CC6-9D00-9742FD935C7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64C1729-5444-4591-894C-3C960148D3C4}"/>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5" name="Espace réservé du pied de page 4">
            <a:extLst>
              <a:ext uri="{FF2B5EF4-FFF2-40B4-BE49-F238E27FC236}">
                <a16:creationId xmlns:a16="http://schemas.microsoft.com/office/drawing/2014/main" id="{5412FB9A-EB13-490A-B91F-DED77E6C0D6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613C1E9-4BCC-4E1C-A16C-7BB2FD78E933}"/>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376541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9EF3AF-D2CA-45F7-87D4-78351C0E69D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5BDE752-A375-4ECF-9F86-B03D7B38AA9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D2C6933-07B2-4F1F-8267-5033B753AEBE}"/>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5" name="Espace réservé du pied de page 4">
            <a:extLst>
              <a:ext uri="{FF2B5EF4-FFF2-40B4-BE49-F238E27FC236}">
                <a16:creationId xmlns:a16="http://schemas.microsoft.com/office/drawing/2014/main" id="{E43249D2-A515-4F79-AC10-7968C38F70E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EADC782-B247-49F9-B255-90E8F4026F33}"/>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55184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8"/>
            <a:ext cx="10058400" cy="1369075"/>
          </a:xfrm>
          <a:prstGeom prst="rect">
            <a:avLst/>
          </a:prstGeom>
        </p:spPr>
        <p:txBody>
          <a:bodyPr lIns="0" rIns="0" anchor="ctr">
            <a:normAutofit/>
          </a:bodyPr>
          <a:lstStyle>
            <a:lvl1pPr>
              <a:defRPr sz="3000" cap="all" baseline="0"/>
            </a:lvl1pPr>
          </a:lstStyle>
          <a:p>
            <a:r>
              <a:rPr lang="en-US" dirty="0"/>
              <a:t>Title Goes Here</a:t>
            </a:r>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8" y="5430448"/>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8" name="Picture 17" descr="Logo, company name&#10;&#10;Description automatically generated">
            <a:extLst>
              <a:ext uri="{FF2B5EF4-FFF2-40B4-BE49-F238E27FC236}">
                <a16:creationId xmlns:a16="http://schemas.microsoft.com/office/drawing/2014/main" id="{133995AF-47A6-4372-82CF-836FB4BE89B1}"/>
              </a:ext>
            </a:extLst>
          </p:cNvPr>
          <p:cNvPicPr>
            <a:picLocks noChangeAspect="1"/>
          </p:cNvPicPr>
          <p:nvPr userDrawn="1"/>
        </p:nvPicPr>
        <p:blipFill>
          <a:blip r:embed="rId2"/>
          <a:stretch>
            <a:fillRect/>
          </a:stretch>
        </p:blipFill>
        <p:spPr>
          <a:xfrm>
            <a:off x="10942400" y="5670238"/>
            <a:ext cx="1032331" cy="1032331"/>
          </a:xfrm>
          <a:prstGeom prst="rect">
            <a:avLst/>
          </a:prstGeom>
        </p:spPr>
      </p:pic>
      <p:grpSp>
        <p:nvGrpSpPr>
          <p:cNvPr id="25" name="Group 20">
            <a:extLst>
              <a:ext uri="{FF2B5EF4-FFF2-40B4-BE49-F238E27FC236}">
                <a16:creationId xmlns:a16="http://schemas.microsoft.com/office/drawing/2014/main" id="{776BE391-0F4E-47FA-85FC-B26A9D11D13B}"/>
              </a:ext>
            </a:extLst>
          </p:cNvPr>
          <p:cNvGrpSpPr/>
          <p:nvPr userDrawn="1"/>
        </p:nvGrpSpPr>
        <p:grpSpPr>
          <a:xfrm rot="5400000">
            <a:off x="252600" y="292828"/>
            <a:ext cx="481751" cy="385327"/>
            <a:chOff x="167635" y="-430236"/>
            <a:chExt cx="1236380" cy="988969"/>
          </a:xfrm>
        </p:grpSpPr>
        <p:sp>
          <p:nvSpPr>
            <p:cNvPr id="26" name="Oval 22">
              <a:extLst>
                <a:ext uri="{FF2B5EF4-FFF2-40B4-BE49-F238E27FC236}">
                  <a16:creationId xmlns:a16="http://schemas.microsoft.com/office/drawing/2014/main" id="{5DFC4957-17C9-4774-8506-D64E677957F5}"/>
                </a:ext>
              </a:extLst>
            </p:cNvPr>
            <p:cNvSpPr/>
            <p:nvPr userDrawn="1"/>
          </p:nvSpPr>
          <p:spPr>
            <a:xfrm>
              <a:off x="222434" y="67566"/>
              <a:ext cx="254102" cy="2541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7" name="Oval 23">
              <a:extLst>
                <a:ext uri="{FF2B5EF4-FFF2-40B4-BE49-F238E27FC236}">
                  <a16:creationId xmlns:a16="http://schemas.microsoft.com/office/drawing/2014/main" id="{6A22F67E-7992-4F8A-B0E3-28C890AE28B0}"/>
                </a:ext>
              </a:extLst>
            </p:cNvPr>
            <p:cNvSpPr/>
            <p:nvPr userDrawn="1"/>
          </p:nvSpPr>
          <p:spPr>
            <a:xfrm>
              <a:off x="686154" y="-122057"/>
              <a:ext cx="254100" cy="254101"/>
            </a:xfrm>
            <a:prstGeom prst="ellipse">
              <a:avLst/>
            </a:prstGeom>
            <a:solidFill>
              <a:srgbClr val="CA244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Oval 24">
              <a:extLst>
                <a:ext uri="{FF2B5EF4-FFF2-40B4-BE49-F238E27FC236}">
                  <a16:creationId xmlns:a16="http://schemas.microsoft.com/office/drawing/2014/main" id="{A3082CE1-008B-43B4-B4B3-392F7CE6CBFF}"/>
                </a:ext>
              </a:extLst>
            </p:cNvPr>
            <p:cNvSpPr/>
            <p:nvPr userDrawn="1"/>
          </p:nvSpPr>
          <p:spPr>
            <a:xfrm>
              <a:off x="1149912" y="186108"/>
              <a:ext cx="254103" cy="254103"/>
            </a:xfrm>
            <a:prstGeom prst="ellipse">
              <a:avLst/>
            </a:prstGeom>
            <a:solidFill>
              <a:srgbClr val="E8811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Oval 25">
              <a:extLst>
                <a:ext uri="{FF2B5EF4-FFF2-40B4-BE49-F238E27FC236}">
                  <a16:creationId xmlns:a16="http://schemas.microsoft.com/office/drawing/2014/main" id="{BBEF157C-E83C-4A56-A089-93C292488CB6}"/>
                </a:ext>
              </a:extLst>
            </p:cNvPr>
            <p:cNvSpPr/>
            <p:nvPr userDrawn="1"/>
          </p:nvSpPr>
          <p:spPr>
            <a:xfrm>
              <a:off x="167635" y="-430236"/>
              <a:ext cx="254103" cy="254101"/>
            </a:xfrm>
            <a:prstGeom prst="ellipse">
              <a:avLst/>
            </a:prstGeom>
            <a:solidFill>
              <a:srgbClr val="AD5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Oval 26">
              <a:extLst>
                <a:ext uri="{FF2B5EF4-FFF2-40B4-BE49-F238E27FC236}">
                  <a16:creationId xmlns:a16="http://schemas.microsoft.com/office/drawing/2014/main" id="{D277E3EC-BA46-478A-AE7D-BEBC680CF5B1}"/>
                </a:ext>
              </a:extLst>
            </p:cNvPr>
            <p:cNvSpPr/>
            <p:nvPr userDrawn="1"/>
          </p:nvSpPr>
          <p:spPr>
            <a:xfrm>
              <a:off x="622419" y="304632"/>
              <a:ext cx="254100" cy="254101"/>
            </a:xfrm>
            <a:prstGeom prst="ellipse">
              <a:avLst/>
            </a:prstGeom>
            <a:solidFill>
              <a:srgbClr val="47B5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Tree>
    <p:extLst>
      <p:ext uri="{BB962C8B-B14F-4D97-AF65-F5344CB8AC3E}">
        <p14:creationId xmlns:p14="http://schemas.microsoft.com/office/powerpoint/2010/main" val="229016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626FE-FD0C-4A11-8505-AA7E3799CDF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89A1FBC-9BF2-4450-B0CD-A5BE3D6689D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87D1501-B902-41AB-A420-C689D5F4B63D}"/>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5" name="Espace réservé du pied de page 4">
            <a:extLst>
              <a:ext uri="{FF2B5EF4-FFF2-40B4-BE49-F238E27FC236}">
                <a16:creationId xmlns:a16="http://schemas.microsoft.com/office/drawing/2014/main" id="{54313DDF-9151-4942-933A-4F51F4108DC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7BD2CDD-48BC-4F07-ACFA-F1248AED9E59}"/>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410996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ADC82-CB6A-4C9E-93BB-9E0BF2DCC3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7D08E6E4-790F-4CF8-81A4-31F18C05BC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58D9D71-DC12-489D-A9A7-0EC7DF3692B8}"/>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5" name="Espace réservé du pied de page 4">
            <a:extLst>
              <a:ext uri="{FF2B5EF4-FFF2-40B4-BE49-F238E27FC236}">
                <a16:creationId xmlns:a16="http://schemas.microsoft.com/office/drawing/2014/main" id="{0AF33A9D-54FB-4031-8F78-14A62011ECD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2FF9BC2-ED23-42BB-A08C-79BF52A7A8F5}"/>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131669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BFBD1-AD54-47BF-A9D5-1AC7023895C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DD4415A-3874-471E-B2F7-CA571FB0C7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936923C-9E93-4906-B595-7BC7DC064F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7FB2E674-9970-4F22-9A88-01D4BB8A2424}"/>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6" name="Espace réservé du pied de page 5">
            <a:extLst>
              <a:ext uri="{FF2B5EF4-FFF2-40B4-BE49-F238E27FC236}">
                <a16:creationId xmlns:a16="http://schemas.microsoft.com/office/drawing/2014/main" id="{938D127A-E2D5-45A9-B352-7FB02775F54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D4B558B-6557-40B0-8ACC-1FD2983A7C31}"/>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159400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17B23-282A-4C20-B40A-34A714C8D12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D6CA253-3106-4435-9D1A-D58861A34B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1A3DCB9-3C2C-4500-8E6D-7756F852A84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DD69F8E-2F34-4922-A450-8A837AC36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B70796-7551-435F-BA22-DED28D3D61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4CE08F2-5280-406A-9D3F-0ECA4E7BD58E}"/>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8" name="Espace réservé du pied de page 7">
            <a:extLst>
              <a:ext uri="{FF2B5EF4-FFF2-40B4-BE49-F238E27FC236}">
                <a16:creationId xmlns:a16="http://schemas.microsoft.com/office/drawing/2014/main" id="{9A2338FA-5FD8-4CE0-8633-8FB2EE2E503D}"/>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E88AFB8C-0257-4EB4-B7E5-ECBF5021D055}"/>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264333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BE016-D264-418B-AD8A-2DA075CDB91C}"/>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66FF7CE-9096-46D2-AC12-F1E956E23A1A}"/>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4" name="Espace réservé du pied de page 3">
            <a:extLst>
              <a:ext uri="{FF2B5EF4-FFF2-40B4-BE49-F238E27FC236}">
                <a16:creationId xmlns:a16="http://schemas.microsoft.com/office/drawing/2014/main" id="{7A634808-20A9-49C5-93A2-DEA5E0C602B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D21449B7-8EAC-4074-8DCC-FF1D23F22F15}"/>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77899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991B3FF-CAC5-4B59-9098-2887E92E1365}"/>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3" name="Espace réservé du pied de page 2">
            <a:extLst>
              <a:ext uri="{FF2B5EF4-FFF2-40B4-BE49-F238E27FC236}">
                <a16:creationId xmlns:a16="http://schemas.microsoft.com/office/drawing/2014/main" id="{266292C6-EF5B-4191-BDD7-DB373469BECA}"/>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AD770801-6811-4267-97ED-5303B0350F0D}"/>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320983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D938D-CA4F-443E-BCEC-8C72DA0ECE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925D41D-8A0C-4B77-BCEE-1366DEA587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EBFC0016-3068-4B59-84D2-20F423AF5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BE1AF6A-07B2-42C5-91D9-1857CBFFDD11}"/>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6" name="Espace réservé du pied de page 5">
            <a:extLst>
              <a:ext uri="{FF2B5EF4-FFF2-40B4-BE49-F238E27FC236}">
                <a16:creationId xmlns:a16="http://schemas.microsoft.com/office/drawing/2014/main" id="{0884A18D-B363-472C-8F9D-35F9C367DF3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CA98DBF-D8EF-448A-94C6-4A60978DF5C2}"/>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25845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ABAD1-6BDB-4407-A66F-55FDF835C1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C15E5D1-C08F-42E1-9BB1-8A7A92ECA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4B1F906-3568-429C-9990-68B290090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D55C93-89C8-495D-8F2C-7D5C6A32CC38}"/>
              </a:ext>
            </a:extLst>
          </p:cNvPr>
          <p:cNvSpPr>
            <a:spLocks noGrp="1"/>
          </p:cNvSpPr>
          <p:nvPr>
            <p:ph type="dt" sz="half" idx="10"/>
          </p:nvPr>
        </p:nvSpPr>
        <p:spPr/>
        <p:txBody>
          <a:bodyPr/>
          <a:lstStyle/>
          <a:p>
            <a:fld id="{8E8D3E74-AC9B-49C6-897A-E58B15262C2E}" type="datetimeFigureOut">
              <a:rPr lang="fr-BE" smtClean="0"/>
              <a:t>06-10-22</a:t>
            </a:fld>
            <a:endParaRPr lang="fr-BE"/>
          </a:p>
        </p:txBody>
      </p:sp>
      <p:sp>
        <p:nvSpPr>
          <p:cNvPr id="6" name="Espace réservé du pied de page 5">
            <a:extLst>
              <a:ext uri="{FF2B5EF4-FFF2-40B4-BE49-F238E27FC236}">
                <a16:creationId xmlns:a16="http://schemas.microsoft.com/office/drawing/2014/main" id="{16819445-0885-4D8F-8167-54699B2AFE1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54A7CFE-2C72-4977-9FB2-AE9EDF3B161A}"/>
              </a:ext>
            </a:extLst>
          </p:cNvPr>
          <p:cNvSpPr>
            <a:spLocks noGrp="1"/>
          </p:cNvSpPr>
          <p:nvPr>
            <p:ph type="sldNum" sz="quarter" idx="12"/>
          </p:nvPr>
        </p:nvSpPr>
        <p:spPr/>
        <p:txBody>
          <a:bodyPr/>
          <a:lstStyle/>
          <a:p>
            <a:fld id="{AD8996DC-DD2E-4361-A95B-B339E9A8B260}" type="slidenum">
              <a:rPr lang="fr-BE" smtClean="0"/>
              <a:t>‹N°›</a:t>
            </a:fld>
            <a:endParaRPr lang="fr-BE"/>
          </a:p>
        </p:txBody>
      </p:sp>
    </p:spTree>
    <p:extLst>
      <p:ext uri="{BB962C8B-B14F-4D97-AF65-F5344CB8AC3E}">
        <p14:creationId xmlns:p14="http://schemas.microsoft.com/office/powerpoint/2010/main" val="295457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F6A24E-A882-45BB-8F9C-19C1EB4DC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CECA4C9C-4878-459E-88F2-15A7F2EF5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732EE6F-69FA-46E3-A1ED-77994CAC3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D3E74-AC9B-49C6-897A-E58B15262C2E}" type="datetimeFigureOut">
              <a:rPr lang="fr-BE" smtClean="0"/>
              <a:t>06-10-22</a:t>
            </a:fld>
            <a:endParaRPr lang="fr-BE"/>
          </a:p>
        </p:txBody>
      </p:sp>
      <p:sp>
        <p:nvSpPr>
          <p:cNvPr id="5" name="Espace réservé du pied de page 4">
            <a:extLst>
              <a:ext uri="{FF2B5EF4-FFF2-40B4-BE49-F238E27FC236}">
                <a16:creationId xmlns:a16="http://schemas.microsoft.com/office/drawing/2014/main" id="{43C8A2D8-5962-4316-8A0C-DED56DC93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B7794DE8-B7D5-4186-A04E-67283DBC3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996DC-DD2E-4361-A95B-B339E9A8B260}" type="slidenum">
              <a:rPr lang="fr-BE" smtClean="0"/>
              <a:t>‹N°›</a:t>
            </a:fld>
            <a:endParaRPr lang="fr-BE"/>
          </a:p>
        </p:txBody>
      </p:sp>
    </p:spTree>
    <p:extLst>
      <p:ext uri="{BB962C8B-B14F-4D97-AF65-F5344CB8AC3E}">
        <p14:creationId xmlns:p14="http://schemas.microsoft.com/office/powerpoint/2010/main" val="383199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ietmanagement.fr/theorie-du-doncontre-don-donnerrecevoirrendre-m-mauss/#:~:text=(2)%20Le%20don%2Fcontre,que%20l'on%20a%20re%C3%A7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63B93-3D1D-4C99-8BCD-57EA355A0466}"/>
              </a:ext>
            </a:extLst>
          </p:cNvPr>
          <p:cNvSpPr>
            <a:spLocks noGrp="1"/>
          </p:cNvSpPr>
          <p:nvPr>
            <p:ph type="title"/>
          </p:nvPr>
        </p:nvSpPr>
        <p:spPr>
          <a:xfrm>
            <a:off x="736600" y="919163"/>
            <a:ext cx="10515600" cy="2852737"/>
          </a:xfrm>
        </p:spPr>
        <p:txBody>
          <a:bodyPr/>
          <a:lstStyle/>
          <a:p>
            <a:r>
              <a:rPr lang="fr-BE" b="1" dirty="0"/>
              <a:t>Outils communicationnels dans une approche juridique</a:t>
            </a:r>
          </a:p>
        </p:txBody>
      </p:sp>
      <p:sp>
        <p:nvSpPr>
          <p:cNvPr id="3" name="Sous-titre 2">
            <a:extLst>
              <a:ext uri="{FF2B5EF4-FFF2-40B4-BE49-F238E27FC236}">
                <a16:creationId xmlns:a16="http://schemas.microsoft.com/office/drawing/2014/main" id="{9264A233-ABC1-45C2-B5EB-7CCF2FE67D2E}"/>
              </a:ext>
            </a:extLst>
          </p:cNvPr>
          <p:cNvSpPr>
            <a:spLocks noGrp="1"/>
          </p:cNvSpPr>
          <p:nvPr>
            <p:ph type="body" idx="1"/>
          </p:nvPr>
        </p:nvSpPr>
        <p:spPr/>
        <p:txBody>
          <a:bodyPr>
            <a:normAutofit fontScale="70000" lnSpcReduction="20000"/>
          </a:bodyPr>
          <a:lstStyle/>
          <a:p>
            <a:r>
              <a:rPr lang="fr-BE" sz="5200" b="1" dirty="0"/>
              <a:t>Séminaire  « Médiation »</a:t>
            </a:r>
          </a:p>
          <a:p>
            <a:r>
              <a:rPr lang="fr-BE" dirty="0"/>
              <a:t>Atelier de Laurent MOOR</a:t>
            </a:r>
          </a:p>
          <a:p>
            <a:endParaRPr lang="fr-BE" dirty="0"/>
          </a:p>
          <a:p>
            <a:r>
              <a:rPr lang="fr-BE" dirty="0"/>
              <a:t>HELMO – Bloc 3 DROIT </a:t>
            </a:r>
          </a:p>
        </p:txBody>
      </p:sp>
    </p:spTree>
    <p:extLst>
      <p:ext uri="{BB962C8B-B14F-4D97-AF65-F5344CB8AC3E}">
        <p14:creationId xmlns:p14="http://schemas.microsoft.com/office/powerpoint/2010/main" val="152412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705BA977-55E6-DFE7-7A43-CA08E8109C0D}"/>
              </a:ext>
            </a:extLst>
          </p:cNvPr>
          <p:cNvGraphicFramePr>
            <a:graphicFrameLocks noGrp="1"/>
          </p:cNvGraphicFramePr>
          <p:nvPr>
            <p:ph idx="1"/>
            <p:extLst>
              <p:ext uri="{D42A27DB-BD31-4B8C-83A1-F6EECF244321}">
                <p14:modId xmlns:p14="http://schemas.microsoft.com/office/powerpoint/2010/main" val="2720926227"/>
              </p:ext>
            </p:extLst>
          </p:nvPr>
        </p:nvGraphicFramePr>
        <p:xfrm>
          <a:off x="468833" y="156215"/>
          <a:ext cx="10313467" cy="6545570"/>
        </p:xfrm>
        <a:graphic>
          <a:graphicData uri="http://schemas.openxmlformats.org/drawingml/2006/table">
            <a:tbl>
              <a:tblPr firstRow="1" firstCol="1" bandRow="1">
                <a:tableStyleId>{5C22544A-7EE6-4342-B048-85BDC9FD1C3A}</a:tableStyleId>
              </a:tblPr>
              <a:tblGrid>
                <a:gridCol w="1341161">
                  <a:extLst>
                    <a:ext uri="{9D8B030D-6E8A-4147-A177-3AD203B41FA5}">
                      <a16:colId xmlns:a16="http://schemas.microsoft.com/office/drawing/2014/main" val="1382972185"/>
                    </a:ext>
                  </a:extLst>
                </a:gridCol>
                <a:gridCol w="2263841">
                  <a:extLst>
                    <a:ext uri="{9D8B030D-6E8A-4147-A177-3AD203B41FA5}">
                      <a16:colId xmlns:a16="http://schemas.microsoft.com/office/drawing/2014/main" val="1063892453"/>
                    </a:ext>
                  </a:extLst>
                </a:gridCol>
                <a:gridCol w="2263841">
                  <a:extLst>
                    <a:ext uri="{9D8B030D-6E8A-4147-A177-3AD203B41FA5}">
                      <a16:colId xmlns:a16="http://schemas.microsoft.com/office/drawing/2014/main" val="1992280346"/>
                    </a:ext>
                  </a:extLst>
                </a:gridCol>
                <a:gridCol w="2222312">
                  <a:extLst>
                    <a:ext uri="{9D8B030D-6E8A-4147-A177-3AD203B41FA5}">
                      <a16:colId xmlns:a16="http://schemas.microsoft.com/office/drawing/2014/main" val="1627698523"/>
                    </a:ext>
                  </a:extLst>
                </a:gridCol>
                <a:gridCol w="2222312">
                  <a:extLst>
                    <a:ext uri="{9D8B030D-6E8A-4147-A177-3AD203B41FA5}">
                      <a16:colId xmlns:a16="http://schemas.microsoft.com/office/drawing/2014/main" val="3418224444"/>
                    </a:ext>
                  </a:extLst>
                </a:gridCol>
              </a:tblGrid>
              <a:tr h="205359">
                <a:tc>
                  <a:txBody>
                    <a:bodyPr/>
                    <a:lstStyle/>
                    <a:p>
                      <a:pPr algn="ctr">
                        <a:lnSpc>
                          <a:spcPct val="115000"/>
                        </a:lnSpc>
                        <a:spcAft>
                          <a:spcPts val="1000"/>
                        </a:spcAft>
                      </a:pPr>
                      <a:r>
                        <a:rPr lang="fr-FR" sz="1200" dirty="0">
                          <a:effectLst/>
                        </a:rPr>
                        <a:t>Domaines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gn="ctr">
                        <a:lnSpc>
                          <a:spcPct val="115000"/>
                        </a:lnSpc>
                        <a:spcAft>
                          <a:spcPts val="1000"/>
                        </a:spcAft>
                      </a:pPr>
                      <a:r>
                        <a:rPr lang="fr-FR" sz="1200">
                          <a:effectLst/>
                        </a:rPr>
                        <a:t>Sous-domaines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gn="ctr">
                        <a:lnSpc>
                          <a:spcPct val="115000"/>
                        </a:lnSpc>
                        <a:spcAft>
                          <a:spcPts val="1000"/>
                        </a:spcAft>
                      </a:pPr>
                      <a:r>
                        <a:rPr lang="fr-FR" sz="1200">
                          <a:effectLst/>
                        </a:rPr>
                        <a:t>Critères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gn="ctr">
                        <a:lnSpc>
                          <a:spcPct val="115000"/>
                        </a:lnSpc>
                        <a:spcAft>
                          <a:spcPts val="10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gn="ctr">
                        <a:lnSpc>
                          <a:spcPct val="115000"/>
                        </a:lnSpc>
                        <a:spcAft>
                          <a:spcPts val="1000"/>
                        </a:spcAft>
                      </a:pPr>
                      <a:r>
                        <a:rPr lang="fr-FR" sz="1200">
                          <a:effectLst/>
                        </a:rPr>
                        <a:t>Commentaires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extLst>
                  <a:ext uri="{0D108BD9-81ED-4DB2-BD59-A6C34878D82A}">
                    <a16:rowId xmlns:a16="http://schemas.microsoft.com/office/drawing/2014/main" val="748988671"/>
                  </a:ext>
                </a:extLst>
              </a:tr>
              <a:tr h="867564">
                <a:tc rowSpan="5">
                  <a:txBody>
                    <a:bodyPr/>
                    <a:lstStyle/>
                    <a:p>
                      <a:pPr>
                        <a:lnSpc>
                          <a:spcPct val="115000"/>
                        </a:lnSpc>
                        <a:spcAft>
                          <a:spcPts val="1000"/>
                        </a:spcAft>
                      </a:pPr>
                      <a:r>
                        <a:rPr lang="fr-FR" sz="1200">
                          <a:effectLst/>
                        </a:rPr>
                        <a:t> </a:t>
                      </a:r>
                    </a:p>
                    <a:p>
                      <a:pPr algn="ctr">
                        <a:lnSpc>
                          <a:spcPct val="115000"/>
                        </a:lnSpc>
                        <a:spcAft>
                          <a:spcPts val="1000"/>
                        </a:spcAft>
                      </a:pPr>
                      <a:r>
                        <a:rPr lang="fr-FR" sz="1200">
                          <a:effectLst/>
                        </a:rPr>
                        <a:t> </a:t>
                      </a:r>
                    </a:p>
                    <a:p>
                      <a:pPr>
                        <a:lnSpc>
                          <a:spcPct val="115000"/>
                        </a:lnSpc>
                        <a:spcAft>
                          <a:spcPts val="1000"/>
                        </a:spcAft>
                      </a:pPr>
                      <a:r>
                        <a:rPr lang="fr-FR" sz="1200">
                          <a:effectLst/>
                        </a:rPr>
                        <a:t> </a:t>
                      </a:r>
                    </a:p>
                    <a:p>
                      <a:pPr>
                        <a:lnSpc>
                          <a:spcPct val="115000"/>
                        </a:lnSpc>
                        <a:spcAft>
                          <a:spcPts val="1000"/>
                        </a:spcAft>
                      </a:pPr>
                      <a:r>
                        <a:rPr lang="fr-FR" sz="1200">
                          <a:effectLst/>
                        </a:rPr>
                        <a:t> </a:t>
                      </a:r>
                    </a:p>
                    <a:p>
                      <a:pPr algn="ctr">
                        <a:lnSpc>
                          <a:spcPct val="115000"/>
                        </a:lnSpc>
                        <a:spcAft>
                          <a:spcPts val="1000"/>
                        </a:spcAft>
                      </a:pPr>
                      <a:r>
                        <a:rPr lang="fr-FR" sz="1200">
                          <a:effectLst/>
                        </a:rPr>
                        <a:t> </a:t>
                      </a:r>
                    </a:p>
                    <a:p>
                      <a:pPr algn="ctr">
                        <a:lnSpc>
                          <a:spcPct val="115000"/>
                        </a:lnSpc>
                        <a:spcAft>
                          <a:spcPts val="1000"/>
                        </a:spcAft>
                      </a:pPr>
                      <a:r>
                        <a:rPr lang="fr-FR" sz="1200">
                          <a:effectLst/>
                        </a:rPr>
                        <a:t> </a:t>
                      </a:r>
                    </a:p>
                    <a:p>
                      <a:pPr algn="ctr">
                        <a:lnSpc>
                          <a:spcPct val="115000"/>
                        </a:lnSpc>
                        <a:spcAft>
                          <a:spcPts val="1000"/>
                        </a:spcAft>
                      </a:pPr>
                      <a:r>
                        <a:rPr lang="fr-FR" sz="1200">
                          <a:effectLst/>
                        </a:rPr>
                        <a:t> </a:t>
                      </a:r>
                    </a:p>
                    <a:p>
                      <a:pPr algn="ctr">
                        <a:lnSpc>
                          <a:spcPct val="115000"/>
                        </a:lnSpc>
                        <a:spcAft>
                          <a:spcPts val="1000"/>
                        </a:spcAft>
                      </a:pPr>
                      <a:r>
                        <a:rPr lang="fr-FR" sz="1200">
                          <a:effectLst/>
                        </a:rPr>
                        <a:t> </a:t>
                      </a:r>
                    </a:p>
                    <a:p>
                      <a:pPr algn="ctr">
                        <a:lnSpc>
                          <a:spcPct val="115000"/>
                        </a:lnSpc>
                        <a:spcAft>
                          <a:spcPts val="1000"/>
                        </a:spcAft>
                      </a:pPr>
                      <a:r>
                        <a:rPr lang="fr-FR" sz="1200">
                          <a:effectLst/>
                        </a:rPr>
                        <a:t>Processus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dirty="0">
                          <a:effectLst/>
                        </a:rPr>
                        <a:t> </a:t>
                      </a:r>
                    </a:p>
                    <a:p>
                      <a:pPr>
                        <a:lnSpc>
                          <a:spcPct val="115000"/>
                        </a:lnSpc>
                        <a:spcAft>
                          <a:spcPts val="1000"/>
                        </a:spcAft>
                      </a:pPr>
                      <a:r>
                        <a:rPr lang="fr-FR" sz="1200" dirty="0">
                          <a:effectLst/>
                        </a:rPr>
                        <a:t>Processus confidentiel</a:t>
                      </a:r>
                    </a:p>
                    <a:p>
                      <a:pPr>
                        <a:lnSpc>
                          <a:spcPct val="115000"/>
                        </a:lnSpc>
                        <a:spcAft>
                          <a:spcPts val="100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marL="342900" lvl="0" indent="-342900">
                        <a:lnSpc>
                          <a:spcPct val="115000"/>
                        </a:lnSpc>
                        <a:buFont typeface="Symbol" panose="05050102010706020507" pitchFamily="18" charset="2"/>
                        <a:buChar char=""/>
                      </a:pPr>
                      <a:r>
                        <a:rPr lang="fr-FR" sz="1200">
                          <a:effectLst/>
                        </a:rPr>
                        <a:t>Droits &amp; devoirs du médiateur</a:t>
                      </a:r>
                    </a:p>
                    <a:p>
                      <a:pPr marL="342900" lvl="0" indent="-342900">
                        <a:lnSpc>
                          <a:spcPct val="115000"/>
                        </a:lnSpc>
                        <a:spcAft>
                          <a:spcPts val="1000"/>
                        </a:spcAft>
                        <a:buFont typeface="Symbol" panose="05050102010706020507" pitchFamily="18" charset="2"/>
                        <a:buChar char=""/>
                      </a:pPr>
                      <a:r>
                        <a:rPr lang="fr-FR" sz="1200">
                          <a:effectLst/>
                        </a:rPr>
                        <a:t>Caractère volontaire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S – NS</a:t>
                      </a:r>
                    </a:p>
                    <a:p>
                      <a:pPr>
                        <a:lnSpc>
                          <a:spcPct val="115000"/>
                        </a:lnSpc>
                        <a:spcAft>
                          <a:spcPts val="1000"/>
                        </a:spcAft>
                      </a:pPr>
                      <a:r>
                        <a:rPr lang="fr-FR" sz="1200">
                          <a:effectLst/>
                        </a:rPr>
                        <a:t>S – 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extLst>
                  <a:ext uri="{0D108BD9-81ED-4DB2-BD59-A6C34878D82A}">
                    <a16:rowId xmlns:a16="http://schemas.microsoft.com/office/drawing/2014/main" val="3927079349"/>
                  </a:ext>
                </a:extLst>
              </a:tr>
              <a:tr h="1529770">
                <a:tc vMerge="1">
                  <a:txBody>
                    <a:bodyPr/>
                    <a:lstStyle/>
                    <a:p>
                      <a:endParaRPr lang="fr-FR"/>
                    </a:p>
                  </a:txBody>
                  <a:tcPr/>
                </a:tc>
                <a:tc>
                  <a:txBody>
                    <a:bodyPr/>
                    <a:lstStyle/>
                    <a:p>
                      <a:pPr>
                        <a:lnSpc>
                          <a:spcPct val="115000"/>
                        </a:lnSpc>
                        <a:spcAft>
                          <a:spcPts val="1000"/>
                        </a:spcAft>
                      </a:pPr>
                      <a:r>
                        <a:rPr lang="fr-FR" sz="1200" dirty="0">
                          <a:effectLst/>
                        </a:rPr>
                        <a:t> </a:t>
                      </a:r>
                    </a:p>
                    <a:p>
                      <a:pPr>
                        <a:lnSpc>
                          <a:spcPct val="115000"/>
                        </a:lnSpc>
                        <a:spcAft>
                          <a:spcPts val="1000"/>
                        </a:spcAft>
                      </a:pPr>
                      <a:r>
                        <a:rPr lang="fr-FR" sz="1200" dirty="0">
                          <a:effectLst/>
                        </a:rPr>
                        <a:t> </a:t>
                      </a:r>
                    </a:p>
                    <a:p>
                      <a:pPr>
                        <a:lnSpc>
                          <a:spcPct val="115000"/>
                        </a:lnSpc>
                        <a:spcAft>
                          <a:spcPts val="1000"/>
                        </a:spcAft>
                      </a:pPr>
                      <a:r>
                        <a:rPr lang="fr-FR" sz="1200" dirty="0">
                          <a:effectLst/>
                        </a:rPr>
                        <a:t>Règles de bienséance</a:t>
                      </a:r>
                    </a:p>
                    <a:p>
                      <a:pPr>
                        <a:lnSpc>
                          <a:spcPct val="115000"/>
                        </a:lnSpc>
                        <a:spcAft>
                          <a:spcPts val="1000"/>
                        </a:spcAft>
                      </a:pPr>
                      <a:r>
                        <a:rPr lang="fr-FR" sz="1200" dirty="0">
                          <a:effectLst/>
                        </a:rPr>
                        <a:t> </a:t>
                      </a:r>
                    </a:p>
                    <a:p>
                      <a:pPr>
                        <a:lnSpc>
                          <a:spcPct val="115000"/>
                        </a:lnSpc>
                        <a:spcAft>
                          <a:spcPts val="100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marL="457200">
                        <a:lnSpc>
                          <a:spcPct val="115000"/>
                        </a:lnSpc>
                      </a:pPr>
                      <a:r>
                        <a:rPr lang="fr-FR" sz="1200">
                          <a:effectLst/>
                        </a:rPr>
                        <a:t> </a:t>
                      </a:r>
                    </a:p>
                    <a:p>
                      <a:pPr marL="342900" lvl="0" indent="-342900">
                        <a:lnSpc>
                          <a:spcPct val="115000"/>
                        </a:lnSpc>
                        <a:buFont typeface="Symbol" panose="05050102010706020507" pitchFamily="18" charset="2"/>
                        <a:buChar char=""/>
                      </a:pPr>
                      <a:r>
                        <a:rPr lang="fr-FR" sz="1200">
                          <a:effectLst/>
                        </a:rPr>
                        <a:t>Règles de comm’</a:t>
                      </a:r>
                    </a:p>
                    <a:p>
                      <a:pPr marL="457200">
                        <a:lnSpc>
                          <a:spcPct val="115000"/>
                        </a:lnSpc>
                      </a:pPr>
                      <a:r>
                        <a:rPr lang="fr-FR" sz="1200">
                          <a:effectLst/>
                        </a:rPr>
                        <a:t> </a:t>
                      </a:r>
                    </a:p>
                    <a:p>
                      <a:pPr marL="342900" lvl="0" indent="-342900">
                        <a:lnSpc>
                          <a:spcPct val="115000"/>
                        </a:lnSpc>
                        <a:spcAft>
                          <a:spcPts val="1000"/>
                        </a:spcAft>
                        <a:buFont typeface="Symbol" panose="05050102010706020507" pitchFamily="18" charset="2"/>
                        <a:buChar char=""/>
                      </a:pPr>
                      <a:r>
                        <a:rPr lang="fr-FR" sz="1200">
                          <a:effectLst/>
                        </a:rPr>
                        <a:t>Respect entre les parties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 </a:t>
                      </a:r>
                    </a:p>
                    <a:p>
                      <a:pPr>
                        <a:lnSpc>
                          <a:spcPct val="115000"/>
                        </a:lnSpc>
                        <a:spcAft>
                          <a:spcPts val="1000"/>
                        </a:spcAft>
                      </a:pPr>
                      <a:r>
                        <a:rPr lang="fr-FR" sz="1200">
                          <a:effectLst/>
                        </a:rPr>
                        <a:t>S – NS</a:t>
                      </a:r>
                    </a:p>
                    <a:p>
                      <a:pPr>
                        <a:lnSpc>
                          <a:spcPct val="115000"/>
                        </a:lnSpc>
                        <a:spcAft>
                          <a:spcPts val="1000"/>
                        </a:spcAft>
                      </a:pPr>
                      <a:r>
                        <a:rPr lang="fr-FR" sz="1200">
                          <a:effectLst/>
                        </a:rPr>
                        <a:t> </a:t>
                      </a:r>
                    </a:p>
                    <a:p>
                      <a:pPr>
                        <a:lnSpc>
                          <a:spcPct val="115000"/>
                        </a:lnSpc>
                        <a:spcAft>
                          <a:spcPts val="1000"/>
                        </a:spcAft>
                      </a:pPr>
                      <a:r>
                        <a:rPr lang="fr-FR" sz="1200">
                          <a:effectLst/>
                        </a:rPr>
                        <a:t>S – 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extLst>
                  <a:ext uri="{0D108BD9-81ED-4DB2-BD59-A6C34878D82A}">
                    <a16:rowId xmlns:a16="http://schemas.microsoft.com/office/drawing/2014/main" val="4069211013"/>
                  </a:ext>
                </a:extLst>
              </a:tr>
              <a:tr h="1529770">
                <a:tc vMerge="1">
                  <a:txBody>
                    <a:bodyPr/>
                    <a:lstStyle/>
                    <a:p>
                      <a:endParaRPr lang="fr-FR"/>
                    </a:p>
                  </a:txBody>
                  <a:tcPr/>
                </a:tc>
                <a:tc>
                  <a:txBody>
                    <a:bodyPr/>
                    <a:lstStyle/>
                    <a:p>
                      <a:pPr>
                        <a:lnSpc>
                          <a:spcPct val="115000"/>
                        </a:lnSpc>
                        <a:spcAft>
                          <a:spcPts val="1000"/>
                        </a:spcAft>
                      </a:pPr>
                      <a:r>
                        <a:rPr lang="fr-FR" sz="1200" dirty="0">
                          <a:effectLst/>
                        </a:rPr>
                        <a:t> </a:t>
                      </a:r>
                    </a:p>
                    <a:p>
                      <a:pPr>
                        <a:lnSpc>
                          <a:spcPct val="115000"/>
                        </a:lnSpc>
                        <a:spcAft>
                          <a:spcPts val="1000"/>
                        </a:spcAft>
                      </a:pPr>
                      <a:r>
                        <a:rPr lang="fr-FR" sz="1200" dirty="0">
                          <a:effectLst/>
                        </a:rPr>
                        <a:t> </a:t>
                      </a:r>
                    </a:p>
                    <a:p>
                      <a:pPr>
                        <a:lnSpc>
                          <a:spcPct val="115000"/>
                        </a:lnSpc>
                        <a:spcAft>
                          <a:spcPts val="1000"/>
                        </a:spcAft>
                      </a:pPr>
                      <a:r>
                        <a:rPr lang="fr-FR" sz="1200" dirty="0">
                          <a:effectLst/>
                        </a:rPr>
                        <a:t>L’expression des faits</a:t>
                      </a:r>
                    </a:p>
                    <a:p>
                      <a:pPr>
                        <a:lnSpc>
                          <a:spcPct val="115000"/>
                        </a:lnSpc>
                        <a:spcAft>
                          <a:spcPts val="1000"/>
                        </a:spcAft>
                      </a:pPr>
                      <a:r>
                        <a:rPr lang="fr-FR" sz="1200" dirty="0">
                          <a:effectLst/>
                        </a:rPr>
                        <a:t> </a:t>
                      </a:r>
                    </a:p>
                    <a:p>
                      <a:pPr>
                        <a:lnSpc>
                          <a:spcPct val="115000"/>
                        </a:lnSpc>
                        <a:spcAft>
                          <a:spcPts val="100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dirty="0">
                          <a:effectLst/>
                        </a:rPr>
                        <a:t> </a:t>
                      </a:r>
                    </a:p>
                    <a:p>
                      <a:pPr marL="342900" lvl="0" indent="-342900">
                        <a:lnSpc>
                          <a:spcPct val="115000"/>
                        </a:lnSpc>
                        <a:buFont typeface="Symbol" panose="05050102010706020507" pitchFamily="18" charset="2"/>
                        <a:buChar char=""/>
                      </a:pPr>
                      <a:r>
                        <a:rPr lang="fr-FR" sz="1200" dirty="0">
                          <a:effectLst/>
                        </a:rPr>
                        <a:t>Objectivation</a:t>
                      </a:r>
                    </a:p>
                    <a:p>
                      <a:pPr marL="342900" lvl="0" indent="-342900">
                        <a:lnSpc>
                          <a:spcPct val="115000"/>
                        </a:lnSpc>
                        <a:buFont typeface="Symbol" panose="05050102010706020507" pitchFamily="18" charset="2"/>
                        <a:buChar char=""/>
                      </a:pPr>
                      <a:r>
                        <a:rPr lang="fr-FR" sz="1200" dirty="0">
                          <a:effectLst/>
                        </a:rPr>
                        <a:t>Composition du puzzle</a:t>
                      </a:r>
                    </a:p>
                    <a:p>
                      <a:pPr marL="342900" lvl="0" indent="-342900">
                        <a:lnSpc>
                          <a:spcPct val="115000"/>
                        </a:lnSpc>
                        <a:spcAft>
                          <a:spcPts val="1000"/>
                        </a:spcAft>
                        <a:buFont typeface="Symbol" panose="05050102010706020507" pitchFamily="18" charset="2"/>
                        <a:buChar char=""/>
                      </a:pPr>
                      <a:r>
                        <a:rPr lang="fr-FR" sz="1200" dirty="0">
                          <a:effectLst/>
                        </a:rPr>
                        <a:t>Cadrage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 </a:t>
                      </a:r>
                    </a:p>
                    <a:p>
                      <a:pPr>
                        <a:lnSpc>
                          <a:spcPct val="115000"/>
                        </a:lnSpc>
                        <a:spcAft>
                          <a:spcPts val="1000"/>
                        </a:spcAft>
                      </a:pPr>
                      <a:r>
                        <a:rPr lang="fr-FR" sz="1200">
                          <a:effectLst/>
                        </a:rPr>
                        <a:t>S – NS </a:t>
                      </a:r>
                    </a:p>
                    <a:p>
                      <a:pPr>
                        <a:lnSpc>
                          <a:spcPct val="115000"/>
                        </a:lnSpc>
                        <a:spcAft>
                          <a:spcPts val="1000"/>
                        </a:spcAft>
                      </a:pPr>
                      <a:r>
                        <a:rPr lang="fr-FR" sz="1200">
                          <a:effectLst/>
                        </a:rPr>
                        <a:t>S – NS</a:t>
                      </a:r>
                    </a:p>
                    <a:p>
                      <a:pPr>
                        <a:lnSpc>
                          <a:spcPct val="115000"/>
                        </a:lnSpc>
                        <a:spcAft>
                          <a:spcPts val="1000"/>
                        </a:spcAft>
                      </a:pPr>
                      <a:r>
                        <a:rPr lang="fr-FR" sz="1200">
                          <a:effectLst/>
                        </a:rPr>
                        <a:t>S – 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extLst>
                  <a:ext uri="{0D108BD9-81ED-4DB2-BD59-A6C34878D82A}">
                    <a16:rowId xmlns:a16="http://schemas.microsoft.com/office/drawing/2014/main" val="521217326"/>
                  </a:ext>
                </a:extLst>
              </a:tr>
              <a:tr h="1732588">
                <a:tc vMerge="1">
                  <a:txBody>
                    <a:bodyPr/>
                    <a:lstStyle/>
                    <a:p>
                      <a:endParaRPr lang="fr-FR"/>
                    </a:p>
                  </a:txBody>
                  <a:tcPr/>
                </a:tc>
                <a:tc>
                  <a:txBody>
                    <a:bodyPr/>
                    <a:lstStyle/>
                    <a:p>
                      <a:pPr>
                        <a:lnSpc>
                          <a:spcPct val="115000"/>
                        </a:lnSpc>
                        <a:spcAft>
                          <a:spcPts val="1000"/>
                        </a:spcAft>
                      </a:pPr>
                      <a:r>
                        <a:rPr lang="fr-FR" sz="1200">
                          <a:effectLst/>
                        </a:rPr>
                        <a:t> </a:t>
                      </a:r>
                    </a:p>
                    <a:p>
                      <a:pPr>
                        <a:lnSpc>
                          <a:spcPct val="115000"/>
                        </a:lnSpc>
                        <a:spcAft>
                          <a:spcPts val="1000"/>
                        </a:spcAft>
                      </a:pPr>
                      <a:r>
                        <a:rPr lang="fr-FR" sz="1200">
                          <a:effectLst/>
                        </a:rPr>
                        <a:t>« L’expression des besoins » et des émotions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marL="457200">
                        <a:lnSpc>
                          <a:spcPct val="115000"/>
                        </a:lnSpc>
                      </a:pPr>
                      <a:r>
                        <a:rPr lang="fr-BE" sz="1200" dirty="0">
                          <a:effectLst/>
                        </a:rPr>
                        <a:t> </a:t>
                      </a:r>
                      <a:endParaRPr lang="fr-FR" sz="1200" dirty="0">
                        <a:effectLst/>
                      </a:endParaRPr>
                    </a:p>
                    <a:p>
                      <a:pPr marL="342900" lvl="0" indent="-342900">
                        <a:lnSpc>
                          <a:spcPct val="115000"/>
                        </a:lnSpc>
                        <a:buFont typeface="Symbol" panose="05050102010706020507" pitchFamily="18" charset="2"/>
                        <a:buChar char=""/>
                      </a:pPr>
                      <a:r>
                        <a:rPr lang="fr-BE" sz="1200" dirty="0">
                          <a:effectLst/>
                        </a:rPr>
                        <a:t>Attention aux ressentis de chacun</a:t>
                      </a:r>
                      <a:endParaRPr lang="fr-FR" sz="1200" dirty="0">
                        <a:effectLst/>
                      </a:endParaRPr>
                    </a:p>
                    <a:p>
                      <a:pPr marL="342900" lvl="0" indent="-342900">
                        <a:lnSpc>
                          <a:spcPct val="115000"/>
                        </a:lnSpc>
                        <a:buFont typeface="Symbol" panose="05050102010706020507" pitchFamily="18" charset="2"/>
                        <a:buChar char=""/>
                      </a:pPr>
                      <a:r>
                        <a:rPr lang="fr-BE" sz="1200" dirty="0">
                          <a:effectLst/>
                        </a:rPr>
                        <a:t>Émergence des besoins explicites &amp; latents </a:t>
                      </a:r>
                      <a:endParaRPr lang="fr-FR" sz="1200" dirty="0">
                        <a:effectLst/>
                      </a:endParaRPr>
                    </a:p>
                    <a:p>
                      <a:pPr marL="342900" lvl="0" indent="-342900">
                        <a:lnSpc>
                          <a:spcPct val="115000"/>
                        </a:lnSpc>
                        <a:buFont typeface="Symbol" panose="05050102010706020507" pitchFamily="18" charset="2"/>
                        <a:buChar char=""/>
                      </a:pPr>
                      <a:r>
                        <a:rPr lang="fr-FR" sz="1200" dirty="0">
                          <a:effectLst/>
                        </a:rPr>
                        <a:t>Référence à des cadres théoriques</a:t>
                      </a:r>
                    </a:p>
                    <a:p>
                      <a:pPr marL="457200">
                        <a:lnSpc>
                          <a:spcPct val="115000"/>
                        </a:lnSpc>
                        <a:spcAft>
                          <a:spcPts val="100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dirty="0">
                          <a:effectLst/>
                        </a:rPr>
                        <a:t> </a:t>
                      </a:r>
                    </a:p>
                    <a:p>
                      <a:pPr>
                        <a:lnSpc>
                          <a:spcPct val="115000"/>
                        </a:lnSpc>
                        <a:spcAft>
                          <a:spcPts val="1000"/>
                        </a:spcAft>
                      </a:pPr>
                      <a:r>
                        <a:rPr lang="fr-FR" sz="1200" dirty="0">
                          <a:effectLst/>
                        </a:rPr>
                        <a:t>S – NS </a:t>
                      </a:r>
                    </a:p>
                    <a:p>
                      <a:pPr>
                        <a:lnSpc>
                          <a:spcPct val="115000"/>
                        </a:lnSpc>
                        <a:spcAft>
                          <a:spcPts val="1000"/>
                        </a:spcAft>
                      </a:pPr>
                      <a:r>
                        <a:rPr lang="fr-FR" sz="1200" dirty="0">
                          <a:effectLst/>
                        </a:rPr>
                        <a:t>S – NS</a:t>
                      </a:r>
                    </a:p>
                    <a:p>
                      <a:pPr>
                        <a:lnSpc>
                          <a:spcPct val="115000"/>
                        </a:lnSpc>
                        <a:spcAft>
                          <a:spcPts val="1000"/>
                        </a:spcAft>
                      </a:pPr>
                      <a:r>
                        <a:rPr lang="fr-FR" sz="1200" dirty="0">
                          <a:effectLst/>
                        </a:rPr>
                        <a:t> </a:t>
                      </a:r>
                    </a:p>
                    <a:p>
                      <a:pPr>
                        <a:lnSpc>
                          <a:spcPct val="115000"/>
                        </a:lnSpc>
                        <a:spcAft>
                          <a:spcPts val="1000"/>
                        </a:spcAft>
                      </a:pPr>
                      <a:r>
                        <a:rPr lang="fr-FR" sz="1200" dirty="0">
                          <a:effectLst/>
                        </a:rPr>
                        <a:t>S – NS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extLst>
                  <a:ext uri="{0D108BD9-81ED-4DB2-BD59-A6C34878D82A}">
                    <a16:rowId xmlns:a16="http://schemas.microsoft.com/office/drawing/2014/main" val="200164754"/>
                  </a:ext>
                </a:extLst>
              </a:tr>
              <a:tr h="640524">
                <a:tc vMerge="1">
                  <a:txBody>
                    <a:bodyPr/>
                    <a:lstStyle/>
                    <a:p>
                      <a:endParaRPr lang="fr-FR"/>
                    </a:p>
                  </a:txBody>
                  <a:tcPr/>
                </a:tc>
                <a:tc>
                  <a:txBody>
                    <a:bodyPr/>
                    <a:lstStyle/>
                    <a:p>
                      <a:pPr>
                        <a:lnSpc>
                          <a:spcPct val="115000"/>
                        </a:lnSpc>
                        <a:spcAft>
                          <a:spcPts val="1000"/>
                        </a:spcAft>
                      </a:pPr>
                      <a:r>
                        <a:rPr lang="fr-FR" sz="1200">
                          <a:effectLst/>
                        </a:rPr>
                        <a:t> </a:t>
                      </a:r>
                    </a:p>
                    <a:p>
                      <a:pPr>
                        <a:lnSpc>
                          <a:spcPct val="115000"/>
                        </a:lnSpc>
                        <a:spcAft>
                          <a:spcPts val="1000"/>
                        </a:spcAft>
                      </a:pPr>
                      <a:r>
                        <a:rPr lang="fr-FR" sz="1200">
                          <a:effectLst/>
                        </a:rPr>
                        <a:t>Les solutions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marL="342900" lvl="0" indent="-342900">
                        <a:lnSpc>
                          <a:spcPct val="115000"/>
                        </a:lnSpc>
                        <a:buFont typeface="Symbol" panose="05050102010706020507" pitchFamily="18" charset="2"/>
                        <a:buChar char=""/>
                      </a:pPr>
                      <a:r>
                        <a:rPr lang="fr-FR" sz="1200">
                          <a:effectLst/>
                        </a:rPr>
                        <a:t>Brainstorming</a:t>
                      </a:r>
                    </a:p>
                    <a:p>
                      <a:pPr marL="342900" lvl="0" indent="-342900">
                        <a:lnSpc>
                          <a:spcPct val="115000"/>
                        </a:lnSpc>
                        <a:spcAft>
                          <a:spcPts val="1000"/>
                        </a:spcAft>
                        <a:buFont typeface="Symbol" panose="05050102010706020507" pitchFamily="18" charset="2"/>
                        <a:buChar char=""/>
                      </a:pPr>
                      <a:r>
                        <a:rPr lang="fr-FR" sz="1200">
                          <a:effectLst/>
                        </a:rPr>
                        <a:t>Émergence des solutions </a:t>
                      </a:r>
                      <a:r>
                        <a:rPr lang="fr-FR" sz="1200">
                          <a:effectLst/>
                          <a:sym typeface="Wingdings" panose="05000000000000000000" pitchFamily="2" charset="2"/>
                        </a:rPr>
                        <a:t></a:t>
                      </a:r>
                      <a:r>
                        <a:rPr lang="fr-FR" sz="1200">
                          <a:effectLst/>
                        </a:rPr>
                        <a:t> besoins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dirty="0">
                          <a:effectLst/>
                        </a:rPr>
                        <a:t>S – NS </a:t>
                      </a:r>
                    </a:p>
                    <a:p>
                      <a:pPr>
                        <a:lnSpc>
                          <a:spcPct val="115000"/>
                        </a:lnSpc>
                        <a:spcAft>
                          <a:spcPts val="1000"/>
                        </a:spcAft>
                      </a:pPr>
                      <a:r>
                        <a:rPr lang="fr-FR" sz="1200" dirty="0">
                          <a:effectLst/>
                        </a:rPr>
                        <a:t>S – NS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tc>
                  <a:txBody>
                    <a:bodyPr/>
                    <a:lstStyle/>
                    <a:p>
                      <a:pPr>
                        <a:lnSpc>
                          <a:spcPct val="115000"/>
                        </a:lnSpc>
                        <a:spcAft>
                          <a:spcPts val="100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002" marR="50002" marT="0" marB="0"/>
                </a:tc>
                <a:extLst>
                  <a:ext uri="{0D108BD9-81ED-4DB2-BD59-A6C34878D82A}">
                    <a16:rowId xmlns:a16="http://schemas.microsoft.com/office/drawing/2014/main" val="3172361366"/>
                  </a:ext>
                </a:extLst>
              </a:tr>
            </a:tbl>
          </a:graphicData>
        </a:graphic>
      </p:graphicFrame>
      <mc:AlternateContent xmlns:mc="http://schemas.openxmlformats.org/markup-compatibility/2006">
        <mc:Choice xmlns:p14="http://schemas.microsoft.com/office/powerpoint/2010/main" Requires="p14">
          <p:contentPart p14:bwMode="auto" r:id="rId2">
            <p14:nvContentPartPr>
              <p14:cNvPr id="8" name="Encre 7">
                <a:extLst>
                  <a:ext uri="{FF2B5EF4-FFF2-40B4-BE49-F238E27FC236}">
                    <a16:creationId xmlns:a16="http://schemas.microsoft.com/office/drawing/2014/main" id="{85D9FF62-0CB1-EDF7-CAB9-4636BD45DCD7}"/>
                  </a:ext>
                </a:extLst>
              </p14:cNvPr>
              <p14:cNvContentPartPr/>
              <p14:nvPr/>
            </p14:nvContentPartPr>
            <p14:xfrm>
              <a:off x="1693935" y="2723250"/>
              <a:ext cx="4756320" cy="3382920"/>
            </p14:xfrm>
          </p:contentPart>
        </mc:Choice>
        <mc:Fallback>
          <p:pic>
            <p:nvPicPr>
              <p:cNvPr id="8" name="Encre 7">
                <a:extLst>
                  <a:ext uri="{FF2B5EF4-FFF2-40B4-BE49-F238E27FC236}">
                    <a16:creationId xmlns:a16="http://schemas.microsoft.com/office/drawing/2014/main" id="{85D9FF62-0CB1-EDF7-CAB9-4636BD45DCD7}"/>
                  </a:ext>
                </a:extLst>
              </p:cNvPr>
              <p:cNvPicPr/>
              <p:nvPr/>
            </p:nvPicPr>
            <p:blipFill>
              <a:blip r:embed="rId3"/>
              <a:stretch>
                <a:fillRect/>
              </a:stretch>
            </p:blipFill>
            <p:spPr>
              <a:xfrm>
                <a:off x="1639935" y="2615250"/>
                <a:ext cx="4863960" cy="3598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Encre 8">
                <a:extLst>
                  <a:ext uri="{FF2B5EF4-FFF2-40B4-BE49-F238E27FC236}">
                    <a16:creationId xmlns:a16="http://schemas.microsoft.com/office/drawing/2014/main" id="{96E62F07-6582-1AC9-4644-AFC329FE4137}"/>
                  </a:ext>
                </a:extLst>
              </p14:cNvPr>
              <p14:cNvContentPartPr/>
              <p14:nvPr/>
            </p14:nvContentPartPr>
            <p14:xfrm>
              <a:off x="-533745" y="190290"/>
              <a:ext cx="360" cy="360"/>
            </p14:xfrm>
          </p:contentPart>
        </mc:Choice>
        <mc:Fallback>
          <p:pic>
            <p:nvPicPr>
              <p:cNvPr id="9" name="Encre 8">
                <a:extLst>
                  <a:ext uri="{FF2B5EF4-FFF2-40B4-BE49-F238E27FC236}">
                    <a16:creationId xmlns:a16="http://schemas.microsoft.com/office/drawing/2014/main" id="{96E62F07-6582-1AC9-4644-AFC329FE4137}"/>
                  </a:ext>
                </a:extLst>
              </p:cNvPr>
              <p:cNvPicPr/>
              <p:nvPr/>
            </p:nvPicPr>
            <p:blipFill>
              <a:blip r:embed="rId5"/>
              <a:stretch>
                <a:fillRect/>
              </a:stretch>
            </p:blipFill>
            <p:spPr>
              <a:xfrm>
                <a:off x="-587385" y="82290"/>
                <a:ext cx="108000" cy="216000"/>
              </a:xfrm>
              <a:prstGeom prst="rect">
                <a:avLst/>
              </a:prstGeom>
            </p:spPr>
          </p:pic>
        </mc:Fallback>
      </mc:AlternateContent>
    </p:spTree>
    <p:extLst>
      <p:ext uri="{BB962C8B-B14F-4D97-AF65-F5344CB8AC3E}">
        <p14:creationId xmlns:p14="http://schemas.microsoft.com/office/powerpoint/2010/main" val="110921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BAE13-CDB9-47B8-A41F-284FF170ACBD}"/>
              </a:ext>
            </a:extLst>
          </p:cNvPr>
          <p:cNvSpPr>
            <a:spLocks noGrp="1"/>
          </p:cNvSpPr>
          <p:nvPr>
            <p:ph type="title"/>
          </p:nvPr>
        </p:nvSpPr>
        <p:spPr/>
        <p:txBody>
          <a:bodyPr>
            <a:normAutofit fontScale="90000"/>
          </a:bodyPr>
          <a:lstStyle/>
          <a:p>
            <a:r>
              <a:rPr lang="fr-BE" sz="5000" b="1"/>
              <a:t>La théorie de la justice organisationnelle</a:t>
            </a:r>
          </a:p>
        </p:txBody>
      </p:sp>
      <p:sp>
        <p:nvSpPr>
          <p:cNvPr id="3" name="Espace réservé du contenu 2">
            <a:extLst>
              <a:ext uri="{FF2B5EF4-FFF2-40B4-BE49-F238E27FC236}">
                <a16:creationId xmlns:a16="http://schemas.microsoft.com/office/drawing/2014/main" id="{65409D5B-85E6-4CBE-A67E-7E6FD46E08C7}"/>
              </a:ext>
            </a:extLst>
          </p:cNvPr>
          <p:cNvSpPr>
            <a:spLocks noGrp="1"/>
          </p:cNvSpPr>
          <p:nvPr>
            <p:ph idx="4294967295"/>
          </p:nvPr>
        </p:nvSpPr>
        <p:spPr>
          <a:xfrm>
            <a:off x="1097280" y="2021947"/>
            <a:ext cx="10515600" cy="4252912"/>
          </a:xfrm>
        </p:spPr>
        <p:txBody>
          <a:bodyPr>
            <a:normAutofit/>
          </a:bodyPr>
          <a:lstStyle/>
          <a:p>
            <a:pPr marL="0" indent="0">
              <a:buNone/>
            </a:pPr>
            <a:r>
              <a:rPr lang="fr-BE" sz="1700" b="0" i="1" u="none" strike="noStrike" baseline="0" dirty="0">
                <a:latin typeface="Corbel" panose="020B0503020204020204" pitchFamily="34" charset="0"/>
              </a:rPr>
              <a:t>« La justice organisationnelle se réfère à la </a:t>
            </a:r>
            <a:r>
              <a:rPr lang="fr-BE" sz="1700" b="1" i="1" u="none" strike="noStrike" baseline="0" dirty="0">
                <a:latin typeface="Corbel" panose="020B0503020204020204" pitchFamily="34" charset="0"/>
              </a:rPr>
              <a:t>perception de l’équité </a:t>
            </a:r>
            <a:r>
              <a:rPr lang="fr-BE" sz="1700" b="0" i="1" u="none" strike="noStrike" baseline="0" dirty="0">
                <a:latin typeface="Corbel" panose="020B0503020204020204" pitchFamily="34" charset="0"/>
              </a:rPr>
              <a:t>prévalant dans les échanges qui ont lieu au sein d’une organisation, qu’ils soient sociaux ou économiques : relations entre l’individu et ses supérieurs, ses subordonnés, ses pairs, et l’organisation en tant que système social. » (traduction libre) (</a:t>
            </a:r>
            <a:r>
              <a:rPr lang="fr-BE" sz="1700" b="0" i="1" u="none" strike="noStrike" baseline="0" dirty="0" err="1">
                <a:latin typeface="Corbel" panose="020B0503020204020204" pitchFamily="34" charset="0"/>
              </a:rPr>
              <a:t>Beugré</a:t>
            </a:r>
            <a:r>
              <a:rPr lang="fr-BE" sz="1700" b="0" i="1" u="none" strike="noStrike" baseline="0" dirty="0">
                <a:latin typeface="Corbel" panose="020B0503020204020204" pitchFamily="34" charset="0"/>
              </a:rPr>
              <a:t>, 1998, p. xiii) </a:t>
            </a:r>
          </a:p>
          <a:p>
            <a:pPr marL="0" indent="0">
              <a:buNone/>
            </a:pPr>
            <a:endParaRPr lang="fr-BE" sz="1700" b="0" i="0" u="none" strike="noStrike" baseline="0" dirty="0">
              <a:latin typeface="Corbel" panose="020B0503020204020204" pitchFamily="34" charset="0"/>
            </a:endParaRPr>
          </a:p>
          <a:p>
            <a:pPr marL="0" indent="0">
              <a:buNone/>
            </a:pPr>
            <a:r>
              <a:rPr lang="fr-BE" sz="1700" b="0" i="0" u="none" strike="noStrike" baseline="0" dirty="0">
                <a:latin typeface="Corbel" panose="020B0503020204020204" pitchFamily="34" charset="0"/>
              </a:rPr>
              <a:t>Cette perception de justice – ou d’injustice – jouerait un rôle prépondérant sur l’engagement des individus vis-à-vis de leur organisation ainsi que leur satisfaction au travail et leur motivation, voire sur leur attitude de coopération entre collègues et, partant sur la bonne entente dans les équipes. (</a:t>
            </a:r>
            <a:r>
              <a:rPr lang="fr-BE" sz="1700" b="0" i="0" u="none" strike="noStrike" baseline="0" dirty="0" err="1">
                <a:latin typeface="Corbel" panose="020B0503020204020204" pitchFamily="34" charset="0"/>
              </a:rPr>
              <a:t>Didry</a:t>
            </a:r>
            <a:r>
              <a:rPr lang="fr-BE" sz="1700" b="0" i="0" u="none" strike="noStrike" baseline="0" dirty="0">
                <a:latin typeface="Corbel" panose="020B0503020204020204" pitchFamily="34" charset="0"/>
              </a:rPr>
              <a:t>, 2008; </a:t>
            </a:r>
            <a:r>
              <a:rPr lang="fr-BE" sz="1700" b="0" i="0" u="none" strike="noStrike" baseline="0" dirty="0" err="1">
                <a:latin typeface="Corbel" panose="020B0503020204020204" pitchFamily="34" charset="0"/>
              </a:rPr>
              <a:t>Salwa</a:t>
            </a:r>
            <a:r>
              <a:rPr lang="fr-BE" sz="1700" b="0" i="0" u="none" strike="noStrike" baseline="0" dirty="0">
                <a:latin typeface="Corbel" panose="020B0503020204020204" pitchFamily="34" charset="0"/>
              </a:rPr>
              <a:t> Salek, 2006) </a:t>
            </a:r>
          </a:p>
          <a:p>
            <a:pPr marL="0" indent="0">
              <a:buNone/>
            </a:pPr>
            <a:endParaRPr lang="fr-BE" sz="1700" b="0" i="0" u="none" strike="noStrike" baseline="0" dirty="0">
              <a:latin typeface="Corbel" panose="020B0503020204020204" pitchFamily="34" charset="0"/>
            </a:endParaRPr>
          </a:p>
          <a:p>
            <a:pPr marL="0" indent="0">
              <a:buNone/>
            </a:pPr>
            <a:r>
              <a:rPr lang="fr-BE" sz="1700" b="0" i="0" u="none" strike="noStrike" baseline="0" dirty="0">
                <a:latin typeface="Corbel" panose="020B0503020204020204" pitchFamily="34" charset="0"/>
              </a:rPr>
              <a:t>La justice organisationnelle regroupe trois dimensions : </a:t>
            </a:r>
          </a:p>
          <a:p>
            <a:pPr marL="0" indent="0">
              <a:buNone/>
            </a:pPr>
            <a:r>
              <a:rPr lang="fr-BE" sz="1700" b="0" i="0" u="none" strike="noStrike" baseline="0" dirty="0">
                <a:latin typeface="Corbel" panose="020B0503020204020204" pitchFamily="34" charset="0"/>
              </a:rPr>
              <a:t>• la justice distributive </a:t>
            </a:r>
          </a:p>
          <a:p>
            <a:pPr marL="0" indent="0">
              <a:buNone/>
            </a:pPr>
            <a:r>
              <a:rPr lang="fr-BE" sz="1700" b="0" i="0" u="none" strike="noStrike" baseline="0" dirty="0">
                <a:latin typeface="Corbel" panose="020B0503020204020204" pitchFamily="34" charset="0"/>
              </a:rPr>
              <a:t>• la justice procédurale</a:t>
            </a:r>
          </a:p>
          <a:p>
            <a:pPr marL="0" indent="0">
              <a:buNone/>
            </a:pPr>
            <a:r>
              <a:rPr lang="fr-BE" sz="1700" b="0" i="0" u="none" strike="noStrike" baseline="0" dirty="0">
                <a:latin typeface="Corbel" panose="020B0503020204020204" pitchFamily="34" charset="0"/>
              </a:rPr>
              <a:t>• la justice interactionnelle, aussi appelée interpersonnelle ou relationnelle</a:t>
            </a:r>
          </a:p>
          <a:p>
            <a:pPr marL="0" indent="0">
              <a:buNone/>
            </a:pPr>
            <a:r>
              <a:rPr lang="fr-BE" sz="1700" b="0" i="0" u="none" strike="noStrike" baseline="0" dirty="0">
                <a:latin typeface="Corbel" panose="020B0503020204020204" pitchFamily="34" charset="0"/>
              </a:rPr>
              <a:t>(</a:t>
            </a:r>
            <a:r>
              <a:rPr lang="fr-BE" sz="1700" b="0" i="0" u="none" strike="noStrike" baseline="0" dirty="0" err="1">
                <a:latin typeface="Corbel" panose="020B0503020204020204" pitchFamily="34" charset="0"/>
              </a:rPr>
              <a:t>Fall</a:t>
            </a:r>
            <a:r>
              <a:rPr lang="fr-BE" sz="1700" b="0" i="0" u="none" strike="noStrike" baseline="0" dirty="0">
                <a:latin typeface="Corbel" panose="020B0503020204020204" pitchFamily="34" charset="0"/>
              </a:rPr>
              <a:t>, 2014; J. Greenberg, 1987; Mendoza, 2017; Müller &amp; </a:t>
            </a:r>
            <a:r>
              <a:rPr lang="fr-BE" sz="1700" b="0" i="0" u="none" strike="noStrike" baseline="0" dirty="0" err="1">
                <a:latin typeface="Corbel" panose="020B0503020204020204" pitchFamily="34" charset="0"/>
              </a:rPr>
              <a:t>Djuatio</a:t>
            </a:r>
            <a:r>
              <a:rPr lang="fr-BE" sz="1700" b="0" i="0" u="none" strike="noStrike" baseline="0" dirty="0">
                <a:latin typeface="Corbel" panose="020B0503020204020204" pitchFamily="34" charset="0"/>
              </a:rPr>
              <a:t>, 2011) </a:t>
            </a:r>
          </a:p>
          <a:p>
            <a:endParaRPr lang="fr-BE" sz="1700" dirty="0"/>
          </a:p>
        </p:txBody>
      </p:sp>
    </p:spTree>
    <p:extLst>
      <p:ext uri="{BB962C8B-B14F-4D97-AF65-F5344CB8AC3E}">
        <p14:creationId xmlns:p14="http://schemas.microsoft.com/office/powerpoint/2010/main" val="373888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EB469-045C-7BE1-E3B1-C3769F419E43}"/>
              </a:ext>
            </a:extLst>
          </p:cNvPr>
          <p:cNvSpPr>
            <a:spLocks noGrp="1"/>
          </p:cNvSpPr>
          <p:nvPr>
            <p:ph type="title"/>
          </p:nvPr>
        </p:nvSpPr>
        <p:spPr/>
        <p:txBody>
          <a:bodyPr/>
          <a:lstStyle/>
          <a:p>
            <a:endParaRPr lang="fr-FR"/>
          </a:p>
        </p:txBody>
      </p:sp>
      <p:pic>
        <p:nvPicPr>
          <p:cNvPr id="5" name="Espace réservé du contenu 4" descr="Une image contenant texte, carte de visite, capture d’écran&#10;&#10;Description générée automatiquement">
            <a:extLst>
              <a:ext uri="{FF2B5EF4-FFF2-40B4-BE49-F238E27FC236}">
                <a16:creationId xmlns:a16="http://schemas.microsoft.com/office/drawing/2014/main" id="{D5AD42B5-CCC6-484E-9BAA-48AA185E337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6320" y="337151"/>
            <a:ext cx="9817100" cy="5572125"/>
          </a:xfrm>
          <a:prstGeom prst="rect">
            <a:avLst/>
          </a:prstGeom>
        </p:spPr>
      </p:pic>
    </p:spTree>
    <p:extLst>
      <p:ext uri="{BB962C8B-B14F-4D97-AF65-F5344CB8AC3E}">
        <p14:creationId xmlns:p14="http://schemas.microsoft.com/office/powerpoint/2010/main" val="122767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AF0EF-3B30-40D3-B52D-7C04BB88F368}"/>
              </a:ext>
            </a:extLst>
          </p:cNvPr>
          <p:cNvSpPr>
            <a:spLocks noGrp="1"/>
          </p:cNvSpPr>
          <p:nvPr>
            <p:ph type="title"/>
          </p:nvPr>
        </p:nvSpPr>
        <p:spPr/>
        <p:txBody>
          <a:bodyPr>
            <a:normAutofit fontScale="90000"/>
          </a:bodyPr>
          <a:lstStyle/>
          <a:p>
            <a:r>
              <a:rPr lang="fr-BE" sz="4200" b="1" i="0" u="none" strike="noStrike" baseline="0" dirty="0">
                <a:latin typeface="Corbel" panose="020B0503020204020204" pitchFamily="34" charset="0"/>
              </a:rPr>
              <a:t>La théorie des cités argumentatives             (les économies de la grandeur) </a:t>
            </a:r>
            <a:endParaRPr lang="fr-BE" sz="4200" dirty="0"/>
          </a:p>
        </p:txBody>
      </p:sp>
      <p:sp>
        <p:nvSpPr>
          <p:cNvPr id="3" name="Espace réservé du contenu 2">
            <a:extLst>
              <a:ext uri="{FF2B5EF4-FFF2-40B4-BE49-F238E27FC236}">
                <a16:creationId xmlns:a16="http://schemas.microsoft.com/office/drawing/2014/main" id="{D23F66FB-D4E8-4FB0-9A9F-BD5F0310BE90}"/>
              </a:ext>
            </a:extLst>
          </p:cNvPr>
          <p:cNvSpPr>
            <a:spLocks noGrp="1"/>
          </p:cNvSpPr>
          <p:nvPr>
            <p:ph idx="4294967295"/>
          </p:nvPr>
        </p:nvSpPr>
        <p:spPr>
          <a:xfrm>
            <a:off x="1097280" y="1674813"/>
            <a:ext cx="10515600" cy="4252912"/>
          </a:xfrm>
        </p:spPr>
        <p:txBody>
          <a:bodyPr>
            <a:normAutofit/>
          </a:bodyPr>
          <a:lstStyle/>
          <a:p>
            <a:endParaRPr lang="fr-BE" sz="1700" b="0" i="0" u="none" strike="noStrike" baseline="0" dirty="0">
              <a:latin typeface="Corbel" panose="020B0503020204020204" pitchFamily="34" charset="0"/>
            </a:endParaRPr>
          </a:p>
          <a:p>
            <a:pPr marL="0" indent="0">
              <a:buNone/>
            </a:pPr>
            <a:r>
              <a:rPr lang="fr-BE" sz="1700" b="0" i="0" u="none" strike="noStrike" baseline="0" dirty="0"/>
              <a:t>Selon Boltanski et Thévenot, </a:t>
            </a:r>
            <a:r>
              <a:rPr lang="fr-BE" sz="1700" b="1" i="0" u="none" strike="noStrike" baseline="0" dirty="0">
                <a:highlight>
                  <a:srgbClr val="FFFF00"/>
                </a:highlight>
              </a:rPr>
              <a:t>l’épreuve</a:t>
            </a:r>
            <a:r>
              <a:rPr lang="fr-BE" sz="1700" b="0" i="0" u="none" strike="noStrike" baseline="0" dirty="0"/>
              <a:t> est le moment crucial dans le régime de dispute : il s’agit du moment où les acteurs s’affrontent. </a:t>
            </a:r>
          </a:p>
          <a:p>
            <a:pPr marL="0" indent="0">
              <a:buNone/>
            </a:pPr>
            <a:endParaRPr lang="fr-BE" sz="1700" b="0" i="0" u="none" strike="noStrike" baseline="0" dirty="0"/>
          </a:p>
          <a:p>
            <a:pPr marL="0" indent="0">
              <a:buNone/>
            </a:pPr>
            <a:r>
              <a:rPr lang="fr-BE" sz="1700" b="0" i="0" u="none" strike="noStrike" baseline="0" dirty="0"/>
              <a:t>Dans l’épreuve de justification, les acteurs doivent forcément se référer à un </a:t>
            </a:r>
            <a:r>
              <a:rPr lang="fr-BE" sz="1700" b="1" i="0" u="sng" strike="noStrike" baseline="0" dirty="0"/>
              <a:t>principe commun </a:t>
            </a:r>
            <a:r>
              <a:rPr lang="fr-BE" sz="1700" b="0" i="0" u="none" strike="noStrike" baseline="0" dirty="0"/>
              <a:t>qui puisse être opposé face à l’autre acteur. Il s’agit de </a:t>
            </a:r>
            <a:r>
              <a:rPr lang="fr-BE" sz="1700" b="1" i="0" u="none" strike="noStrike" baseline="0" dirty="0"/>
              <a:t>monter en généralité </a:t>
            </a:r>
            <a:r>
              <a:rPr lang="fr-BE" sz="1700" b="0" i="0" u="none" strike="noStrike" baseline="0" dirty="0"/>
              <a:t>: on n’oppose plus le fait précis, mais on se réfère à un </a:t>
            </a:r>
            <a:r>
              <a:rPr lang="fr-BE" sz="1700" b="1" i="0" u="none" strike="noStrike" baseline="0" dirty="0"/>
              <a:t>principe </a:t>
            </a:r>
            <a:r>
              <a:rPr lang="fr-BE" sz="1700" b="0" i="0" u="none" strike="noStrike" baseline="0" dirty="0"/>
              <a:t>supérieur qui permet de justifier l’action. </a:t>
            </a:r>
          </a:p>
          <a:p>
            <a:pPr marL="0" indent="0">
              <a:buNone/>
            </a:pPr>
            <a:endParaRPr lang="fr-BE" sz="1700" b="0" i="0" u="none" strike="noStrike" baseline="0" dirty="0"/>
          </a:p>
          <a:p>
            <a:pPr marL="0" indent="0">
              <a:buNone/>
            </a:pPr>
            <a:r>
              <a:rPr lang="fr-BE" sz="1700" b="0" i="0" u="none" strike="noStrike" baseline="0" dirty="0"/>
              <a:t>On revendique publiquement au nom d’une vérité générale face aux autres acteurs. Les acteurs se réfèrent donc à une forme de </a:t>
            </a:r>
            <a:r>
              <a:rPr lang="fr-BE" sz="1700" b="1" i="0" u="none" strike="noStrike" baseline="0" dirty="0"/>
              <a:t>bien commun</a:t>
            </a:r>
            <a:r>
              <a:rPr lang="fr-BE" sz="1700" b="0" i="0" u="none" strike="noStrike" baseline="0" dirty="0"/>
              <a:t>. </a:t>
            </a:r>
          </a:p>
          <a:p>
            <a:pPr marL="0" indent="0">
              <a:buNone/>
            </a:pPr>
            <a:endParaRPr lang="fr-BE" sz="1700" b="0" i="0" u="none" strike="noStrike" baseline="0" dirty="0"/>
          </a:p>
          <a:p>
            <a:pPr marL="0" indent="0">
              <a:buNone/>
            </a:pPr>
            <a:r>
              <a:rPr lang="fr-BE" sz="1700" b="0" i="0" u="none" strike="noStrike" baseline="0" dirty="0"/>
              <a:t>La montée en généralité peut se poursuivre jusqu’à aboutir à un principe supérieur commun, par rapport auquel chacun ne peut qu’être d’accord : l’accord est atteint, mettant fin à la dispute. La série des « parce que » est épuisée et arrête donc la remontée en généralité, rendant l’argument acceptable. (Boltanski &amp; Thévenot, 2008, p. 87) </a:t>
            </a:r>
            <a:endParaRPr lang="fr-BE" sz="1700" dirty="0"/>
          </a:p>
        </p:txBody>
      </p:sp>
    </p:spTree>
    <p:extLst>
      <p:ext uri="{BB962C8B-B14F-4D97-AF65-F5344CB8AC3E}">
        <p14:creationId xmlns:p14="http://schemas.microsoft.com/office/powerpoint/2010/main" val="39081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C3722-9084-42EF-A123-36055DD1AFCA}"/>
              </a:ext>
            </a:extLst>
          </p:cNvPr>
          <p:cNvSpPr>
            <a:spLocks noGrp="1"/>
          </p:cNvSpPr>
          <p:nvPr>
            <p:ph type="title"/>
          </p:nvPr>
        </p:nvSpPr>
        <p:spPr/>
        <p:txBody>
          <a:bodyPr>
            <a:normAutofit/>
          </a:bodyPr>
          <a:lstStyle/>
          <a:p>
            <a:r>
              <a:rPr lang="fr-BE" sz="3400" b="1" dirty="0"/>
              <a:t>Les référentiels de grandeur </a:t>
            </a:r>
          </a:p>
        </p:txBody>
      </p:sp>
      <p:sp>
        <p:nvSpPr>
          <p:cNvPr id="3" name="Espace réservé du contenu 2">
            <a:extLst>
              <a:ext uri="{FF2B5EF4-FFF2-40B4-BE49-F238E27FC236}">
                <a16:creationId xmlns:a16="http://schemas.microsoft.com/office/drawing/2014/main" id="{0788E80F-0CEF-40F7-A19E-A8F87D30C24A}"/>
              </a:ext>
            </a:extLst>
          </p:cNvPr>
          <p:cNvSpPr>
            <a:spLocks noGrp="1"/>
          </p:cNvSpPr>
          <p:nvPr>
            <p:ph idx="4294967295"/>
          </p:nvPr>
        </p:nvSpPr>
        <p:spPr>
          <a:xfrm>
            <a:off x="640080" y="1690158"/>
            <a:ext cx="10515600" cy="4351338"/>
          </a:xfrm>
        </p:spPr>
        <p:txBody>
          <a:bodyPr/>
          <a:lstStyle/>
          <a:p>
            <a:pPr marL="0" indent="0">
              <a:buNone/>
            </a:pPr>
            <a:endParaRPr lang="fr-BE" sz="1800" b="0" i="0" u="none" strike="noStrike" baseline="0" dirty="0">
              <a:solidFill>
                <a:srgbClr val="000000"/>
              </a:solidFill>
              <a:latin typeface="Corbel" panose="020B0503020204020204" pitchFamily="34" charset="0"/>
            </a:endParaRPr>
          </a:p>
          <a:p>
            <a:pPr marL="0" indent="0" algn="just">
              <a:buNone/>
            </a:pPr>
            <a:r>
              <a:rPr lang="fr-BE" sz="2400" b="0" i="0" u="none" strike="noStrike" baseline="0" dirty="0">
                <a:solidFill>
                  <a:srgbClr val="000000"/>
                </a:solidFill>
                <a:latin typeface="Corbel" panose="020B0503020204020204" pitchFamily="34" charset="0"/>
              </a:rPr>
              <a:t>Lorsqu’on inventorie les compétences mises en œuvre pour porter un grief ou pour répliquer par une justification, on voit apparaître sept référentiels de grandeur, sept balises « objectives » du bien commun. </a:t>
            </a:r>
          </a:p>
          <a:p>
            <a:pPr marL="0" indent="0" algn="just">
              <a:buNone/>
            </a:pPr>
            <a:endParaRPr lang="fr-BE" sz="2400" dirty="0">
              <a:solidFill>
                <a:srgbClr val="000000"/>
              </a:solidFill>
              <a:latin typeface="Corbel" panose="020B0503020204020204" pitchFamily="34" charset="0"/>
            </a:endParaRPr>
          </a:p>
          <a:p>
            <a:pPr marL="0" indent="0" algn="just">
              <a:buNone/>
            </a:pPr>
            <a:r>
              <a:rPr lang="fr-BE" sz="2400" b="0" i="0" u="none" strike="noStrike" baseline="0" dirty="0">
                <a:solidFill>
                  <a:srgbClr val="000000"/>
                </a:solidFill>
                <a:latin typeface="Corbel" panose="020B0503020204020204" pitchFamily="34" charset="0"/>
              </a:rPr>
              <a:t>Ces sept critères sont exhaustifs. Leur caractère non illimité facilite la négociation des accords. </a:t>
            </a:r>
          </a:p>
          <a:p>
            <a:pPr marL="0" indent="0" algn="just">
              <a:buNone/>
            </a:pPr>
            <a:endParaRPr lang="fr-BE" sz="2400" dirty="0">
              <a:solidFill>
                <a:srgbClr val="000000"/>
              </a:solidFill>
              <a:latin typeface="Corbel" panose="020B0503020204020204" pitchFamily="34" charset="0"/>
            </a:endParaRPr>
          </a:p>
          <a:p>
            <a:pPr marL="0" indent="0" algn="just">
              <a:buNone/>
            </a:pPr>
            <a:r>
              <a:rPr lang="fr-BE" sz="2400" b="0" i="0" u="none" strike="noStrike" baseline="0" dirty="0">
                <a:solidFill>
                  <a:srgbClr val="000000"/>
                </a:solidFill>
                <a:latin typeface="Corbel" panose="020B0503020204020204" pitchFamily="34" charset="0"/>
              </a:rPr>
              <a:t>Ces référentiels, ces « principes communs », représentent l’élément central d’une logique de justification basée sur une </a:t>
            </a:r>
            <a:r>
              <a:rPr lang="fr-BE" sz="2400" b="1" i="0" u="none" strike="noStrike" baseline="0" dirty="0">
                <a:solidFill>
                  <a:srgbClr val="000000"/>
                </a:solidFill>
                <a:latin typeface="Corbel" panose="020B0503020204020204" pitchFamily="34" charset="0"/>
              </a:rPr>
              <a:t>conception du bien commun</a:t>
            </a:r>
            <a:r>
              <a:rPr lang="fr-BE" sz="2400" b="0" i="0" u="none" strike="noStrike" baseline="0" dirty="0">
                <a:solidFill>
                  <a:srgbClr val="000000"/>
                </a:solidFill>
                <a:latin typeface="Corbel" panose="020B0503020204020204" pitchFamily="34" charset="0"/>
              </a:rPr>
              <a:t>. Ces référentiels, ces différentes logiques argumentatives, ont été baptisés « cités ». </a:t>
            </a:r>
            <a:endParaRPr lang="fr-BE" sz="2400" dirty="0"/>
          </a:p>
        </p:txBody>
      </p:sp>
    </p:spTree>
    <p:extLst>
      <p:ext uri="{BB962C8B-B14F-4D97-AF65-F5344CB8AC3E}">
        <p14:creationId xmlns:p14="http://schemas.microsoft.com/office/powerpoint/2010/main" val="423831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able&#10;&#10;Description générée automatiquement">
            <a:extLst>
              <a:ext uri="{FF2B5EF4-FFF2-40B4-BE49-F238E27FC236}">
                <a16:creationId xmlns:a16="http://schemas.microsoft.com/office/drawing/2014/main" id="{B4EB6A87-2C89-43DC-A1C2-5F91589FD2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34"/>
          <a:stretch/>
        </p:blipFill>
        <p:spPr>
          <a:xfrm>
            <a:off x="20" y="1282"/>
            <a:ext cx="12191980" cy="6856718"/>
          </a:xfrm>
          <a:prstGeom prst="rect">
            <a:avLst/>
          </a:prstGeom>
        </p:spPr>
      </p:pic>
    </p:spTree>
    <p:extLst>
      <p:ext uri="{BB962C8B-B14F-4D97-AF65-F5344CB8AC3E}">
        <p14:creationId xmlns:p14="http://schemas.microsoft.com/office/powerpoint/2010/main" val="256907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D06B0-FADC-43D6-940D-D58B4E93057E}"/>
              </a:ext>
            </a:extLst>
          </p:cNvPr>
          <p:cNvSpPr>
            <a:spLocks noGrp="1"/>
          </p:cNvSpPr>
          <p:nvPr>
            <p:ph type="title"/>
          </p:nvPr>
        </p:nvSpPr>
        <p:spPr/>
        <p:txBody>
          <a:bodyPr/>
          <a:lstStyle/>
          <a:p>
            <a:r>
              <a:rPr lang="fr-BE" dirty="0"/>
              <a:t>Exemple: HELMO</a:t>
            </a:r>
          </a:p>
        </p:txBody>
      </p:sp>
      <p:sp>
        <p:nvSpPr>
          <p:cNvPr id="7" name="ZoneTexte 6">
            <a:extLst>
              <a:ext uri="{FF2B5EF4-FFF2-40B4-BE49-F238E27FC236}">
                <a16:creationId xmlns:a16="http://schemas.microsoft.com/office/drawing/2014/main" id="{6E0E2B6A-33DF-4FD7-8D20-463780472A04}"/>
              </a:ext>
            </a:extLst>
          </p:cNvPr>
          <p:cNvSpPr txBox="1"/>
          <p:nvPr/>
        </p:nvSpPr>
        <p:spPr>
          <a:xfrm>
            <a:off x="907741" y="1690688"/>
            <a:ext cx="9443622" cy="4247317"/>
          </a:xfrm>
          <a:prstGeom prst="rect">
            <a:avLst/>
          </a:prstGeom>
          <a:noFill/>
        </p:spPr>
        <p:txBody>
          <a:bodyPr wrap="square">
            <a:spAutoFit/>
          </a:bodyPr>
          <a:lstStyle/>
          <a:p>
            <a:r>
              <a:rPr lang="fr-BE" sz="1800" b="0" i="1" u="none" strike="noStrike" baseline="0" dirty="0">
                <a:solidFill>
                  <a:srgbClr val="000000"/>
                </a:solidFill>
                <a:latin typeface="Corbel" panose="020B0503020204020204" pitchFamily="34" charset="0"/>
              </a:rPr>
              <a:t>La finalité de la Haute École est de former des professionnels compétents, capables de participer à la construction d’une société démocratique, équitable, solidaire, créative, dynamique et respectueuse des personnes et de l’environnement. </a:t>
            </a:r>
          </a:p>
          <a:p>
            <a:endParaRPr lang="fr-BE" sz="1800" b="0" i="0" u="none" strike="noStrike" baseline="0" dirty="0">
              <a:solidFill>
                <a:srgbClr val="000000"/>
              </a:solidFill>
              <a:latin typeface="Corbel" panose="020B0503020204020204" pitchFamily="34" charset="0"/>
            </a:endParaRPr>
          </a:p>
          <a:p>
            <a:pPr algn="just"/>
            <a:r>
              <a:rPr lang="fr-BE" sz="1800" b="0" i="1" u="none" strike="noStrike" baseline="0" dirty="0">
                <a:solidFill>
                  <a:srgbClr val="000000"/>
                </a:solidFill>
                <a:latin typeface="Corbel" panose="020B0503020204020204" pitchFamily="34" charset="0"/>
              </a:rPr>
              <a:t>Les objectifs de formation sont le développement de compétences : articulation des savoirs, des savoir-faire, savoir-être. Ce développement de compétences est le fruit d’un apprentissage basé sur une réflexion permanente sur des pratiques afin qu’elles deviennent objet de théorisation en vue de permettre une évolution continue de la formation. Cela exige esprit critique et sens de l’initiative dans la perspective d’un monde en mouvement permanent. </a:t>
            </a:r>
          </a:p>
          <a:p>
            <a:pPr algn="just"/>
            <a:endParaRPr lang="fr-BE" sz="1800" b="0" i="0" u="none" strike="noStrike" baseline="0" dirty="0">
              <a:solidFill>
                <a:srgbClr val="000000"/>
              </a:solidFill>
              <a:latin typeface="Corbel" panose="020B0503020204020204" pitchFamily="34" charset="0"/>
            </a:endParaRPr>
          </a:p>
          <a:p>
            <a:r>
              <a:rPr lang="fr-BE" sz="1800" b="0" i="1" u="none" strike="noStrike" baseline="0" dirty="0">
                <a:solidFill>
                  <a:srgbClr val="000000"/>
                </a:solidFill>
                <a:latin typeface="Corbel" panose="020B0503020204020204" pitchFamily="34" charset="0"/>
              </a:rPr>
              <a:t>Dans ce but, les méthodes pédagogiques favorisent une formation de haut niveau, rendant les étudiants créatifs, acteurs de leurs apprentissages et autonomes dans leurs démarches. </a:t>
            </a:r>
          </a:p>
          <a:p>
            <a:endParaRPr lang="fr-BE" sz="1800" b="0" i="0" u="none" strike="noStrike" baseline="0" dirty="0">
              <a:solidFill>
                <a:srgbClr val="000000"/>
              </a:solidFill>
              <a:latin typeface="Corbel" panose="020B0503020204020204" pitchFamily="34" charset="0"/>
            </a:endParaRPr>
          </a:p>
          <a:p>
            <a:pPr algn="just"/>
            <a:r>
              <a:rPr lang="fr-BE" sz="1800" b="0" i="1" u="none" strike="noStrike" baseline="0" dirty="0">
                <a:solidFill>
                  <a:srgbClr val="000000"/>
                </a:solidFill>
                <a:latin typeface="Corbel" panose="020B0503020204020204" pitchFamily="34" charset="0"/>
              </a:rPr>
              <a:t>Des moyens d'ordres divers sont mis en </a:t>
            </a:r>
            <a:r>
              <a:rPr lang="fr-BE" sz="1800" b="0" i="1" u="none" strike="noStrike" baseline="0" dirty="0" err="1">
                <a:solidFill>
                  <a:srgbClr val="000000"/>
                </a:solidFill>
                <a:latin typeface="Corbel" panose="020B0503020204020204" pitchFamily="34" charset="0"/>
              </a:rPr>
              <a:t>oeuvre</a:t>
            </a:r>
            <a:r>
              <a:rPr lang="fr-BE" sz="1800" b="0" i="1" u="none" strike="noStrike" baseline="0" dirty="0">
                <a:solidFill>
                  <a:srgbClr val="000000"/>
                </a:solidFill>
                <a:latin typeface="Corbel" panose="020B0503020204020204" pitchFamily="34" charset="0"/>
              </a:rPr>
              <a:t> afin que les formations proposées soient "rendues accessibles à chacun, sans discrimination" </a:t>
            </a:r>
            <a:endParaRPr lang="fr-BE" dirty="0"/>
          </a:p>
        </p:txBody>
      </p:sp>
    </p:spTree>
    <p:extLst>
      <p:ext uri="{BB962C8B-B14F-4D97-AF65-F5344CB8AC3E}">
        <p14:creationId xmlns:p14="http://schemas.microsoft.com/office/powerpoint/2010/main" val="368491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99960-F1A8-18FA-3C09-B7D59104D083}"/>
              </a:ext>
            </a:extLst>
          </p:cNvPr>
          <p:cNvSpPr>
            <a:spLocks noGrp="1"/>
          </p:cNvSpPr>
          <p:nvPr>
            <p:ph type="title"/>
          </p:nvPr>
        </p:nvSpPr>
        <p:spPr/>
        <p:txBody>
          <a:bodyPr/>
          <a:lstStyle/>
          <a:p>
            <a:r>
              <a:rPr lang="fr-FR" b="1" dirty="0"/>
              <a:t>Le paradigme du don </a:t>
            </a:r>
            <a:r>
              <a:rPr lang="fr-FR" dirty="0"/>
              <a:t>(Caillé &amp; </a:t>
            </a:r>
            <a:r>
              <a:rPr lang="fr-FR" dirty="0" err="1"/>
              <a:t>Grésy</a:t>
            </a:r>
            <a:r>
              <a:rPr lang="fr-FR" dirty="0"/>
              <a:t>, 2017)</a:t>
            </a:r>
          </a:p>
        </p:txBody>
      </p:sp>
      <p:sp>
        <p:nvSpPr>
          <p:cNvPr id="3" name="Espace réservé du contenu 2">
            <a:extLst>
              <a:ext uri="{FF2B5EF4-FFF2-40B4-BE49-F238E27FC236}">
                <a16:creationId xmlns:a16="http://schemas.microsoft.com/office/drawing/2014/main" id="{AA99EDB3-4CC5-D9B0-D943-975B0A46693C}"/>
              </a:ext>
            </a:extLst>
          </p:cNvPr>
          <p:cNvSpPr>
            <a:spLocks noGrp="1"/>
          </p:cNvSpPr>
          <p:nvPr>
            <p:ph idx="1"/>
          </p:nvPr>
        </p:nvSpPr>
        <p:spPr/>
        <p:txBody>
          <a:bodyPr/>
          <a:lstStyle/>
          <a:p>
            <a:pPr marL="0" indent="0" algn="just">
              <a:buNone/>
            </a:pPr>
            <a:endParaRPr lang="fr-FR" dirty="0"/>
          </a:p>
          <a:p>
            <a:pPr marL="0" indent="0" algn="just">
              <a:buNone/>
            </a:pPr>
            <a:r>
              <a:rPr lang="fr-FR" dirty="0"/>
              <a:t>Au départ des recherches menées par l’anthropologue Marcel Mauss, il a été démontré que tous les sujets sociaux inscrivent leur existence dans une logique de l’alliance ou de la défiance, du don ou du contre-don. </a:t>
            </a:r>
          </a:p>
          <a:p>
            <a:pPr marL="0" indent="0" algn="just">
              <a:buNone/>
            </a:pPr>
            <a:r>
              <a:rPr lang="fr-FR" dirty="0"/>
              <a:t>Ces dons et contre-dons fondent la base des relations humaines, y compris au sein de l’entreprise et du management : ainsi, le succès ou l’échec d’une entreprise dépend des échanges de dons que se font ou se refusent les salariés.</a:t>
            </a:r>
          </a:p>
        </p:txBody>
      </p:sp>
      <p:sp>
        <p:nvSpPr>
          <p:cNvPr id="5" name="ZoneTexte 4">
            <a:extLst>
              <a:ext uri="{FF2B5EF4-FFF2-40B4-BE49-F238E27FC236}">
                <a16:creationId xmlns:a16="http://schemas.microsoft.com/office/drawing/2014/main" id="{F4418005-167D-26B7-AE08-F3E1BB50ADFE}"/>
              </a:ext>
            </a:extLst>
          </p:cNvPr>
          <p:cNvSpPr txBox="1"/>
          <p:nvPr/>
        </p:nvSpPr>
        <p:spPr>
          <a:xfrm>
            <a:off x="962024" y="1466761"/>
            <a:ext cx="10515599" cy="923330"/>
          </a:xfrm>
          <a:prstGeom prst="rect">
            <a:avLst/>
          </a:prstGeom>
          <a:noFill/>
        </p:spPr>
        <p:txBody>
          <a:bodyPr wrap="square">
            <a:spAutoFit/>
          </a:bodyPr>
          <a:lstStyle/>
          <a:p>
            <a:r>
              <a:rPr lang="fr-FR" dirty="0">
                <a:hlinkClick r:id="rId2"/>
              </a:rPr>
              <a:t>http://www.sietmanagement.fr/theorie-du-doncontre-don-donnerrecevoirrendre-m-mauss/#:~:text=(2)%20Le%20don%2Fcontre,que%20l'on%20a%20re%C3%A7u</a:t>
            </a:r>
            <a:r>
              <a:rPr lang="fr-FR" dirty="0"/>
              <a:t>.</a:t>
            </a:r>
          </a:p>
          <a:p>
            <a:endParaRPr lang="fr-FR" dirty="0"/>
          </a:p>
        </p:txBody>
      </p:sp>
    </p:spTree>
    <p:extLst>
      <p:ext uri="{BB962C8B-B14F-4D97-AF65-F5344CB8AC3E}">
        <p14:creationId xmlns:p14="http://schemas.microsoft.com/office/powerpoint/2010/main" val="5033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11D87B-158C-B597-DEAF-2022F6E064DA}"/>
              </a:ext>
            </a:extLst>
          </p:cNvPr>
          <p:cNvSpPr>
            <a:spLocks noGrp="1"/>
          </p:cNvSpPr>
          <p:nvPr>
            <p:ph idx="1"/>
          </p:nvPr>
        </p:nvSpPr>
        <p:spPr/>
        <p:txBody>
          <a:bodyPr>
            <a:normAutofit/>
          </a:bodyPr>
          <a:lstStyle/>
          <a:p>
            <a:pPr marL="0" indent="0" algn="just">
              <a:buNone/>
            </a:pPr>
            <a:endParaRPr lang="fr-FR" b="0" i="0" dirty="0">
              <a:solidFill>
                <a:srgbClr val="2B2B2B"/>
              </a:solidFill>
              <a:effectLst/>
              <a:latin typeface="Poppins" panose="00000500000000000000" pitchFamily="2" charset="0"/>
            </a:endParaRPr>
          </a:p>
          <a:p>
            <a:pPr marL="0" indent="0" algn="just">
              <a:buNone/>
            </a:pPr>
            <a:endParaRPr lang="fr-FR" dirty="0">
              <a:solidFill>
                <a:srgbClr val="2B2B2B"/>
              </a:solidFill>
            </a:endParaRPr>
          </a:p>
          <a:p>
            <a:pPr marL="0" indent="0" algn="just">
              <a:buNone/>
            </a:pPr>
            <a:r>
              <a:rPr lang="fr-FR" b="0" i="0" dirty="0">
                <a:solidFill>
                  <a:srgbClr val="2B2B2B"/>
                </a:solidFill>
                <a:effectLst/>
              </a:rPr>
              <a:t>Pour </a:t>
            </a:r>
            <a:r>
              <a:rPr lang="fr-FR" b="1" i="0" dirty="0">
                <a:solidFill>
                  <a:srgbClr val="2B2B2B"/>
                </a:solidFill>
                <a:effectLst/>
              </a:rPr>
              <a:t>Marcel Mauss</a:t>
            </a:r>
            <a:r>
              <a:rPr lang="fr-FR" b="0" i="0" dirty="0">
                <a:solidFill>
                  <a:srgbClr val="2B2B2B"/>
                </a:solidFill>
                <a:effectLst/>
              </a:rPr>
              <a:t> le don/contre-don est une forme de </a:t>
            </a:r>
            <a:r>
              <a:rPr lang="fr-FR" b="0" i="0" u="sng" dirty="0">
                <a:solidFill>
                  <a:srgbClr val="2B2B2B"/>
                </a:solidFill>
                <a:effectLst/>
              </a:rPr>
              <a:t>contrat socia</a:t>
            </a:r>
            <a:r>
              <a:rPr lang="fr-FR" b="0" i="0" dirty="0">
                <a:solidFill>
                  <a:srgbClr val="2B2B2B"/>
                </a:solidFill>
                <a:effectLst/>
              </a:rPr>
              <a:t>l, basé sur la </a:t>
            </a:r>
            <a:r>
              <a:rPr lang="fr-FR" b="0" i="0" u="sng" dirty="0">
                <a:solidFill>
                  <a:srgbClr val="2B2B2B"/>
                </a:solidFill>
                <a:effectLst/>
              </a:rPr>
              <a:t>réciprocité.</a:t>
            </a:r>
            <a:r>
              <a:rPr lang="fr-FR" b="0" i="0" dirty="0">
                <a:solidFill>
                  <a:srgbClr val="2B2B2B"/>
                </a:solidFill>
                <a:effectLst/>
              </a:rPr>
              <a:t> C’est un </a:t>
            </a:r>
            <a:r>
              <a:rPr lang="fr-FR" b="1" i="0" dirty="0">
                <a:solidFill>
                  <a:srgbClr val="2B2B2B"/>
                </a:solidFill>
                <a:effectLst/>
              </a:rPr>
              <a:t> contrat</a:t>
            </a:r>
            <a:r>
              <a:rPr lang="fr-FR" b="0" i="0" dirty="0">
                <a:solidFill>
                  <a:srgbClr val="2B2B2B"/>
                </a:solidFill>
                <a:effectLst/>
              </a:rPr>
              <a:t> fondateur des liens sociaux : </a:t>
            </a:r>
            <a:r>
              <a:rPr lang="fr-FR" b="0" i="1" dirty="0">
                <a:solidFill>
                  <a:srgbClr val="2B2B2B"/>
                </a:solidFill>
                <a:effectLst/>
              </a:rPr>
              <a:t>« une prestation obligeant mutuellement donneur et receveur et qui, de fait, les unit par </a:t>
            </a:r>
            <a:r>
              <a:rPr lang="fr-FR" b="1" i="1" dirty="0">
                <a:solidFill>
                  <a:srgbClr val="2B2B2B"/>
                </a:solidFill>
                <a:effectLst/>
              </a:rPr>
              <a:t>une forme de contrat social</a:t>
            </a:r>
            <a:r>
              <a:rPr lang="fr-FR" b="0" i="1" dirty="0">
                <a:solidFill>
                  <a:srgbClr val="2B2B2B"/>
                </a:solidFill>
                <a:effectLst/>
              </a:rPr>
              <a:t> »</a:t>
            </a:r>
            <a:endParaRPr lang="fr-FR" b="0" i="0" u="sng" dirty="0">
              <a:solidFill>
                <a:srgbClr val="2B2B2B"/>
              </a:solidFill>
              <a:effectLst/>
            </a:endParaRPr>
          </a:p>
        </p:txBody>
      </p:sp>
    </p:spTree>
    <p:extLst>
      <p:ext uri="{BB962C8B-B14F-4D97-AF65-F5344CB8AC3E}">
        <p14:creationId xmlns:p14="http://schemas.microsoft.com/office/powerpoint/2010/main" val="305073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CB1A65B-D7C0-A1B6-85FC-98F2A6A7D5D2}"/>
              </a:ext>
            </a:extLst>
          </p:cNvPr>
          <p:cNvSpPr txBox="1"/>
          <p:nvPr/>
        </p:nvSpPr>
        <p:spPr>
          <a:xfrm>
            <a:off x="5410200" y="2310401"/>
            <a:ext cx="6096000" cy="3416320"/>
          </a:xfrm>
          <a:prstGeom prst="rect">
            <a:avLst/>
          </a:prstGeom>
          <a:noFill/>
        </p:spPr>
        <p:txBody>
          <a:bodyPr wrap="square">
            <a:spAutoFit/>
          </a:bodyPr>
          <a:lstStyle/>
          <a:p>
            <a:pPr marL="0" indent="0" algn="just">
              <a:buNone/>
            </a:pPr>
            <a:r>
              <a:rPr lang="fr-FR" dirty="0"/>
              <a:t>Sur un mode axiomatique, tous nos actes reflètent une part d’intérêt pour soi et une part d’intérêt pour autrui (aimance, empathie). Par ailleurs, ces actes comprennent également une part d’obligation, de contrainte (ce qu’on fait par devoir), et une part de liberté, de créativité (ce qu’on fait par plaisir d’être inventif et autonome). C’est dans l’équilibre « à l’intersection de ces deux couples d’opposé que se situent la sagesse individuelle, l’harmonie politique et l’efficacité organisationnelle. Et c’est dans cet équilibre que les sujets humains peuvent accéder à la reconnaissance à laquelle ils aspirent et qui constitue leur véritable moteur. » (Caillé &amp; </a:t>
            </a:r>
            <a:r>
              <a:rPr lang="fr-FR" dirty="0" err="1"/>
              <a:t>Grésy</a:t>
            </a:r>
            <a:r>
              <a:rPr lang="fr-FR" dirty="0"/>
              <a:t>, 2017, p. 59)</a:t>
            </a:r>
          </a:p>
        </p:txBody>
      </p:sp>
      <p:pic>
        <p:nvPicPr>
          <p:cNvPr id="9" name="Image 8">
            <a:extLst>
              <a:ext uri="{FF2B5EF4-FFF2-40B4-BE49-F238E27FC236}">
                <a16:creationId xmlns:a16="http://schemas.microsoft.com/office/drawing/2014/main" id="{026C6415-7B05-9C7A-135A-751A4E019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30" y="2354851"/>
            <a:ext cx="4620270" cy="3038899"/>
          </a:xfrm>
          <a:prstGeom prst="rect">
            <a:avLst/>
          </a:prstGeom>
        </p:spPr>
      </p:pic>
    </p:spTree>
    <p:extLst>
      <p:ext uri="{BB962C8B-B14F-4D97-AF65-F5344CB8AC3E}">
        <p14:creationId xmlns:p14="http://schemas.microsoft.com/office/powerpoint/2010/main" val="127679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B1C1D-2214-B6CE-6C1B-5DD7EE2D1944}"/>
              </a:ext>
            </a:extLst>
          </p:cNvPr>
          <p:cNvSpPr>
            <a:spLocks noGrp="1"/>
          </p:cNvSpPr>
          <p:nvPr>
            <p:ph type="title"/>
          </p:nvPr>
        </p:nvSpPr>
        <p:spPr/>
        <p:txBody>
          <a:bodyPr/>
          <a:lstStyle/>
          <a:p>
            <a:r>
              <a:rPr lang="fr-FR" b="1" dirty="0"/>
              <a:t>Etude de cas </a:t>
            </a:r>
          </a:p>
        </p:txBody>
      </p:sp>
      <p:sp>
        <p:nvSpPr>
          <p:cNvPr id="3" name="Espace réservé du contenu 2">
            <a:extLst>
              <a:ext uri="{FF2B5EF4-FFF2-40B4-BE49-F238E27FC236}">
                <a16:creationId xmlns:a16="http://schemas.microsoft.com/office/drawing/2014/main" id="{05E3610D-AE8B-CB34-4483-4E4E3A35CA6A}"/>
              </a:ext>
            </a:extLst>
          </p:cNvPr>
          <p:cNvSpPr>
            <a:spLocks noGrp="1"/>
          </p:cNvSpPr>
          <p:nvPr>
            <p:ph idx="1"/>
          </p:nvPr>
        </p:nvSpPr>
        <p:spPr/>
        <p:txBody>
          <a:bodyPr/>
          <a:lstStyle/>
          <a:p>
            <a:endParaRPr lang="fr-FR" dirty="0"/>
          </a:p>
          <a:p>
            <a:endParaRPr lang="fr-FR" dirty="0"/>
          </a:p>
          <a:p>
            <a:r>
              <a:rPr lang="fr-FR" dirty="0"/>
              <a:t>Jeux de rôles : les dilemmes</a:t>
            </a:r>
          </a:p>
          <a:p>
            <a:endParaRPr lang="fr-FR" dirty="0"/>
          </a:p>
          <a:p>
            <a:r>
              <a:rPr lang="fr-FR" dirty="0"/>
              <a:t>Jeux de rôles: la négociation</a:t>
            </a:r>
          </a:p>
          <a:p>
            <a:endParaRPr lang="fr-FR" dirty="0"/>
          </a:p>
          <a:p>
            <a:r>
              <a:rPr lang="fr-FR" dirty="0"/>
              <a:t>Jeux de rôles: les conflits explosifs</a:t>
            </a:r>
          </a:p>
        </p:txBody>
      </p:sp>
    </p:spTree>
    <p:extLst>
      <p:ext uri="{BB962C8B-B14F-4D97-AF65-F5344CB8AC3E}">
        <p14:creationId xmlns:p14="http://schemas.microsoft.com/office/powerpoint/2010/main" val="400864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A9507-A9BB-58F7-FB9D-EEFDFD8F80C4}"/>
              </a:ext>
            </a:extLst>
          </p:cNvPr>
          <p:cNvSpPr>
            <a:spLocks noGrp="1"/>
          </p:cNvSpPr>
          <p:nvPr>
            <p:ph type="title"/>
          </p:nvPr>
        </p:nvSpPr>
        <p:spPr/>
        <p:txBody>
          <a:bodyPr/>
          <a:lstStyle/>
          <a:p>
            <a:r>
              <a:rPr lang="fr-FR" dirty="0"/>
              <a:t>En somme… </a:t>
            </a:r>
          </a:p>
        </p:txBody>
      </p:sp>
      <p:sp>
        <p:nvSpPr>
          <p:cNvPr id="3" name="Espace réservé du contenu 2">
            <a:extLst>
              <a:ext uri="{FF2B5EF4-FFF2-40B4-BE49-F238E27FC236}">
                <a16:creationId xmlns:a16="http://schemas.microsoft.com/office/drawing/2014/main" id="{C063B610-9F54-B97C-FAB0-9197772CDB16}"/>
              </a:ext>
            </a:extLst>
          </p:cNvPr>
          <p:cNvSpPr>
            <a:spLocks noGrp="1"/>
          </p:cNvSpPr>
          <p:nvPr>
            <p:ph idx="1"/>
          </p:nvPr>
        </p:nvSpPr>
        <p:spPr/>
        <p:txBody>
          <a:bodyPr>
            <a:normAutofit fontScale="40000" lnSpcReduction="20000"/>
          </a:bodyPr>
          <a:lstStyle/>
          <a:p>
            <a:pPr marL="0" indent="0" algn="just" fontAlgn="base">
              <a:buNone/>
            </a:pPr>
            <a:r>
              <a:rPr lang="fr-FR" sz="4200" b="0" i="0" dirty="0">
                <a:effectLst/>
                <a:latin typeface="inherit"/>
              </a:rPr>
              <a:t>(1) Le don/contre-don n’est pas gratuit, mais oblige la personne qui l’a reçu. Il ne se réduit pas à l’altruisme, mais il est aussi un moyen stratégique pour obtenir un contre-don.</a:t>
            </a:r>
          </a:p>
          <a:p>
            <a:pPr marL="0" indent="0" algn="just" fontAlgn="base">
              <a:buNone/>
            </a:pPr>
            <a:endParaRPr lang="fr-FR" sz="4200" b="0" i="0" dirty="0">
              <a:effectLst/>
              <a:latin typeface="inherit"/>
            </a:endParaRPr>
          </a:p>
          <a:p>
            <a:pPr marL="0" indent="0" algn="just" fontAlgn="base">
              <a:buNone/>
            </a:pPr>
            <a:r>
              <a:rPr lang="fr-FR" sz="4200" b="0" i="0" dirty="0">
                <a:effectLst/>
                <a:latin typeface="inherit"/>
              </a:rPr>
              <a:t>(2) Le don/contre-don permet de créer et d’entretenir des liens sociaux entre les individus, non seulement dans la sphère des proches mais dans toute activité sociale: pour vivre en société il faut savoir demander, savoir donner, savoir recevoir, et savoir rendre ce que l’on a reçu.</a:t>
            </a:r>
          </a:p>
          <a:p>
            <a:pPr marL="0" indent="0" algn="just" fontAlgn="base">
              <a:buNone/>
            </a:pPr>
            <a:endParaRPr lang="fr-FR" sz="4200" b="0" i="0" dirty="0">
              <a:effectLst/>
              <a:latin typeface="inherit"/>
            </a:endParaRPr>
          </a:p>
          <a:p>
            <a:pPr marL="0" indent="0" algn="just" fontAlgn="base">
              <a:buNone/>
            </a:pPr>
            <a:r>
              <a:rPr lang="fr-FR" sz="4200" b="0" i="0" dirty="0">
                <a:effectLst/>
                <a:latin typeface="inherit"/>
              </a:rPr>
              <a:t>(3) Le don/contre-don procure au donneur une forme de prestige et d’honneur qui sera associée à sa prestation.</a:t>
            </a:r>
          </a:p>
          <a:p>
            <a:pPr marL="0" indent="0" algn="just" fontAlgn="base">
              <a:buNone/>
            </a:pPr>
            <a:endParaRPr lang="fr-FR" sz="4200" b="0" i="0" dirty="0">
              <a:effectLst/>
              <a:latin typeface="inherit"/>
            </a:endParaRPr>
          </a:p>
          <a:p>
            <a:pPr marL="0" indent="0" algn="just" fontAlgn="base">
              <a:buNone/>
            </a:pPr>
            <a:r>
              <a:rPr lang="fr-FR" sz="4200" b="0" i="0" dirty="0">
                <a:effectLst/>
                <a:latin typeface="inherit"/>
              </a:rPr>
              <a:t>(4) La liberté et la non-garantie de retour permettent de caractériser le don/contre-don des autres formes d’échange: celui qui reçoit le don peut exercer sa liberté de choisir, entre s’engager à le rendre ou de s’abstenir de le faire.</a:t>
            </a:r>
          </a:p>
          <a:p>
            <a:pPr marL="0" indent="0" algn="just" fontAlgn="base">
              <a:buNone/>
            </a:pPr>
            <a:endParaRPr lang="fr-FR" sz="4200" b="0" i="0" dirty="0">
              <a:effectLst/>
              <a:latin typeface="inherit"/>
            </a:endParaRPr>
          </a:p>
          <a:p>
            <a:pPr marL="0" indent="0" algn="just" fontAlgn="base">
              <a:buNone/>
            </a:pPr>
            <a:r>
              <a:rPr lang="fr-FR" sz="4200" b="0" i="0" dirty="0">
                <a:effectLst/>
                <a:latin typeface="inherit"/>
              </a:rPr>
              <a:t>(5) Le don s’initie dans le sentiment d’avoir reçu (car au départ nous sommes tous </a:t>
            </a:r>
            <a:r>
              <a:rPr lang="fr-FR" sz="4200" b="1" i="0" dirty="0">
                <a:effectLst/>
                <a:latin typeface="inherit"/>
              </a:rPr>
              <a:t>en état de dette</a:t>
            </a:r>
            <a:r>
              <a:rPr lang="fr-FR" sz="4200" b="0" i="0" dirty="0">
                <a:effectLst/>
                <a:latin typeface="inherit"/>
              </a:rPr>
              <a:t> vis à vis de nos parents et nos proches) et il s’étend ensuite dans différentes micro ou macro-communautés. </a:t>
            </a:r>
            <a:endParaRPr lang="fr-FR" dirty="0"/>
          </a:p>
        </p:txBody>
      </p:sp>
    </p:spTree>
    <p:extLst>
      <p:ext uri="{BB962C8B-B14F-4D97-AF65-F5344CB8AC3E}">
        <p14:creationId xmlns:p14="http://schemas.microsoft.com/office/powerpoint/2010/main" val="345007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4C47E-F1FE-4C7D-A4CE-BDD2B2639A69}"/>
              </a:ext>
            </a:extLst>
          </p:cNvPr>
          <p:cNvSpPr>
            <a:spLocks noGrp="1"/>
          </p:cNvSpPr>
          <p:nvPr>
            <p:ph type="title"/>
          </p:nvPr>
        </p:nvSpPr>
        <p:spPr/>
        <p:txBody>
          <a:bodyPr anchor="b">
            <a:normAutofit/>
          </a:bodyPr>
          <a:lstStyle/>
          <a:p>
            <a:r>
              <a:rPr lang="fr-BE" sz="5000" b="1" dirty="0"/>
              <a:t>Théorie des émotions</a:t>
            </a:r>
          </a:p>
        </p:txBody>
      </p:sp>
      <p:sp>
        <p:nvSpPr>
          <p:cNvPr id="3" name="Espace réservé du contenu 2">
            <a:extLst>
              <a:ext uri="{FF2B5EF4-FFF2-40B4-BE49-F238E27FC236}">
                <a16:creationId xmlns:a16="http://schemas.microsoft.com/office/drawing/2014/main" id="{93C6DB68-0943-4232-9F16-FFF6B7C80440}"/>
              </a:ext>
            </a:extLst>
          </p:cNvPr>
          <p:cNvSpPr>
            <a:spLocks noGrp="1"/>
          </p:cNvSpPr>
          <p:nvPr>
            <p:ph idx="4294967295"/>
          </p:nvPr>
        </p:nvSpPr>
        <p:spPr>
          <a:xfrm>
            <a:off x="1097280" y="2465917"/>
            <a:ext cx="4819650" cy="3548063"/>
          </a:xfrm>
        </p:spPr>
        <p:txBody>
          <a:bodyPr anchor="t">
            <a:normAutofit/>
          </a:bodyPr>
          <a:lstStyle/>
          <a:p>
            <a:pPr marL="0" indent="0" algn="just">
              <a:buNone/>
            </a:pPr>
            <a:r>
              <a:rPr lang="fr-BE" sz="1500" b="1" i="0" u="none" strike="noStrike" baseline="0" dirty="0">
                <a:latin typeface="Verdana" panose="020B0604030504040204" pitchFamily="34" charset="0"/>
              </a:rPr>
              <a:t>Comprendre le sens des émotions et savoir les accueillir apparaît essentiel pour pouvoir réguler les conflits. </a:t>
            </a:r>
          </a:p>
          <a:p>
            <a:pPr marL="0" indent="0">
              <a:buNone/>
            </a:pPr>
            <a:endParaRPr lang="fr-BE" sz="1500" b="0" i="0" u="none" strike="noStrike" baseline="0" dirty="0">
              <a:latin typeface="Verdana" panose="020B0604030504040204" pitchFamily="34" charset="0"/>
            </a:endParaRPr>
          </a:p>
          <a:p>
            <a:r>
              <a:rPr lang="fr-BE" sz="1500" b="0" i="0" u="none" strike="noStrike" baseline="0" dirty="0">
                <a:latin typeface="Verdana" panose="020B0604030504040204" pitchFamily="34" charset="0"/>
              </a:rPr>
              <a:t>Deux fonctions complémentaires : </a:t>
            </a:r>
          </a:p>
          <a:p>
            <a:pPr marL="0" indent="0">
              <a:buNone/>
            </a:pPr>
            <a:r>
              <a:rPr lang="fr-BE" sz="1500" b="0" i="0" u="none" strike="noStrike" baseline="0" dirty="0">
                <a:latin typeface="Wingdings" panose="05000000000000000000" pitchFamily="2" charset="2"/>
              </a:rPr>
              <a:t> </a:t>
            </a:r>
            <a:r>
              <a:rPr lang="fr-BE" sz="1500" b="0" i="0" u="none" strike="noStrike" baseline="0" dirty="0">
                <a:latin typeface="Verdana" panose="020B0604030504040204" pitchFamily="34" charset="0"/>
              </a:rPr>
              <a:t>signal : attirer notre attention sur un besoin fondamental à prendre en compte dans la situation présente </a:t>
            </a:r>
          </a:p>
          <a:p>
            <a:pPr marL="0" indent="0">
              <a:buNone/>
            </a:pPr>
            <a:r>
              <a:rPr lang="fr-BE" sz="1500" b="0" i="0" u="none" strike="noStrike" baseline="0" dirty="0">
                <a:latin typeface="Wingdings" panose="05000000000000000000" pitchFamily="2" charset="2"/>
              </a:rPr>
              <a:t> </a:t>
            </a:r>
            <a:r>
              <a:rPr lang="fr-BE" sz="1500" b="0" i="0" u="none" strike="noStrike" baseline="0" dirty="0">
                <a:latin typeface="Verdana" panose="020B0604030504040204" pitchFamily="34" charset="0"/>
              </a:rPr>
              <a:t>mobilisation d’énergie (réaction corporelle) pour pouvoir satisfaire le besoin correspondant. </a:t>
            </a:r>
          </a:p>
          <a:p>
            <a:endParaRPr lang="fr-BE" sz="1500" b="0" i="0" u="none" strike="noStrike" baseline="0" dirty="0">
              <a:latin typeface="Verdana" panose="020B0604030504040204" pitchFamily="34" charset="0"/>
            </a:endParaRPr>
          </a:p>
          <a:p>
            <a:r>
              <a:rPr lang="fr-BE" sz="1500" b="0" i="0" u="none" strike="noStrike" baseline="0" dirty="0">
                <a:latin typeface="Verdana" panose="020B0604030504040204" pitchFamily="34" charset="0"/>
              </a:rPr>
              <a:t>4 grandes familles d’émotions correspondant à des groupes de besoins :</a:t>
            </a:r>
            <a:endParaRPr lang="fr-BE" sz="1500" dirty="0"/>
          </a:p>
        </p:txBody>
      </p:sp>
      <p:pic>
        <p:nvPicPr>
          <p:cNvPr id="5" name="Image 4" descr="Une image contenant texte&#10;&#10;Description générée automatiquement">
            <a:extLst>
              <a:ext uri="{FF2B5EF4-FFF2-40B4-BE49-F238E27FC236}">
                <a16:creationId xmlns:a16="http://schemas.microsoft.com/office/drawing/2014/main" id="{94D861B2-2D4B-4FAA-A2D7-13973D87F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072" y="3031066"/>
            <a:ext cx="5458968" cy="1838197"/>
          </a:xfrm>
          <a:prstGeom prst="rect">
            <a:avLst/>
          </a:prstGeom>
        </p:spPr>
      </p:pic>
    </p:spTree>
    <p:extLst>
      <p:ext uri="{BB962C8B-B14F-4D97-AF65-F5344CB8AC3E}">
        <p14:creationId xmlns:p14="http://schemas.microsoft.com/office/powerpoint/2010/main" val="257942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AF0EF-3B30-40D3-B52D-7C04BB88F368}"/>
              </a:ext>
            </a:extLst>
          </p:cNvPr>
          <p:cNvSpPr>
            <a:spLocks noGrp="1"/>
          </p:cNvSpPr>
          <p:nvPr>
            <p:ph type="title"/>
          </p:nvPr>
        </p:nvSpPr>
        <p:spPr/>
        <p:txBody>
          <a:bodyPr>
            <a:normAutofit/>
          </a:bodyPr>
          <a:lstStyle/>
          <a:p>
            <a:r>
              <a:rPr lang="fr-BE" sz="4200" b="1" i="0" u="none" strike="noStrike" baseline="0" dirty="0">
                <a:latin typeface="Corbel" panose="020B0503020204020204" pitchFamily="34" charset="0"/>
              </a:rPr>
              <a:t>La théorie des besoins, valeurs et limites</a:t>
            </a:r>
            <a:endParaRPr lang="fr-BE" sz="4200" dirty="0"/>
          </a:p>
        </p:txBody>
      </p:sp>
      <p:pic>
        <p:nvPicPr>
          <p:cNvPr id="6" name="Espace réservé du contenu 4" descr="Une image contenant texte&#10;&#10;Description générée automatiquement">
            <a:extLst>
              <a:ext uri="{FF2B5EF4-FFF2-40B4-BE49-F238E27FC236}">
                <a16:creationId xmlns:a16="http://schemas.microsoft.com/office/drawing/2014/main" id="{7DA964D2-BD69-41B1-9360-5EBAB8305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1790893"/>
            <a:ext cx="9896475" cy="4977197"/>
          </a:xfrm>
          <a:prstGeom prst="rect">
            <a:avLst/>
          </a:prstGeom>
        </p:spPr>
      </p:pic>
    </p:spTree>
    <p:extLst>
      <p:ext uri="{BB962C8B-B14F-4D97-AF65-F5344CB8AC3E}">
        <p14:creationId xmlns:p14="http://schemas.microsoft.com/office/powerpoint/2010/main" val="341290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ECB79B-3A01-DA7E-5CEC-AB6B84C49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69" y="1380067"/>
            <a:ext cx="12043231" cy="5384800"/>
          </a:xfrm>
          <a:prstGeom prst="rect">
            <a:avLst/>
          </a:prstGeom>
        </p:spPr>
      </p:pic>
    </p:spTree>
    <p:extLst>
      <p:ext uri="{BB962C8B-B14F-4D97-AF65-F5344CB8AC3E}">
        <p14:creationId xmlns:p14="http://schemas.microsoft.com/office/powerpoint/2010/main" val="2622824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EB0CD-961B-42CF-897F-FA38503590A1}"/>
              </a:ext>
            </a:extLst>
          </p:cNvPr>
          <p:cNvSpPr>
            <a:spLocks noGrp="1"/>
          </p:cNvSpPr>
          <p:nvPr>
            <p:ph type="title"/>
          </p:nvPr>
        </p:nvSpPr>
        <p:spPr/>
        <p:txBody>
          <a:bodyPr/>
          <a:lstStyle/>
          <a:p>
            <a:r>
              <a:rPr lang="fr-BE" b="1" dirty="0"/>
              <a:t>Comment réguler les émotions? </a:t>
            </a:r>
          </a:p>
        </p:txBody>
      </p:sp>
      <p:sp>
        <p:nvSpPr>
          <p:cNvPr id="3" name="Espace réservé du contenu 2">
            <a:extLst>
              <a:ext uri="{FF2B5EF4-FFF2-40B4-BE49-F238E27FC236}">
                <a16:creationId xmlns:a16="http://schemas.microsoft.com/office/drawing/2014/main" id="{5E2F63E4-A7E0-48E2-8BC9-E898C137A027}"/>
              </a:ext>
            </a:extLst>
          </p:cNvPr>
          <p:cNvSpPr>
            <a:spLocks noGrp="1"/>
          </p:cNvSpPr>
          <p:nvPr>
            <p:ph idx="1"/>
          </p:nvPr>
        </p:nvSpPr>
        <p:spPr/>
        <p:txBody>
          <a:bodyPr>
            <a:normAutofit lnSpcReduction="10000"/>
          </a:bodyPr>
          <a:lstStyle/>
          <a:p>
            <a:pPr marL="514350" indent="-514350">
              <a:buAutoNum type="arabicPeriod"/>
            </a:pPr>
            <a:r>
              <a:rPr lang="fr-BE" dirty="0"/>
              <a:t>FAITS</a:t>
            </a:r>
          </a:p>
          <a:p>
            <a:pPr marL="514350" indent="-514350">
              <a:buAutoNum type="arabicPeriod"/>
            </a:pPr>
            <a:endParaRPr lang="fr-BE" dirty="0"/>
          </a:p>
          <a:p>
            <a:pPr marL="514350" indent="-514350">
              <a:buAutoNum type="arabicPeriod"/>
            </a:pPr>
            <a:r>
              <a:rPr lang="fr-BE" dirty="0"/>
              <a:t>RESSENTI =&gt; EMOTIONS</a:t>
            </a:r>
          </a:p>
          <a:p>
            <a:pPr marL="514350" indent="-514350">
              <a:buAutoNum type="arabicPeriod"/>
            </a:pPr>
            <a:endParaRPr lang="fr-BE" dirty="0"/>
          </a:p>
          <a:p>
            <a:pPr marL="514350" indent="-514350">
              <a:buAutoNum type="arabicPeriod"/>
            </a:pPr>
            <a:r>
              <a:rPr lang="fr-BE" dirty="0"/>
              <a:t>CAUSE &gt;&lt; DECLENCHEUR</a:t>
            </a:r>
          </a:p>
          <a:p>
            <a:pPr marL="514350" indent="-514350">
              <a:buAutoNum type="arabicPeriod"/>
            </a:pPr>
            <a:endParaRPr lang="fr-BE" dirty="0"/>
          </a:p>
          <a:p>
            <a:pPr marL="514350" indent="-514350">
              <a:buAutoNum type="arabicPeriod"/>
            </a:pPr>
            <a:r>
              <a:rPr lang="fr-BE" dirty="0"/>
              <a:t>BESOINS et VALEURS</a:t>
            </a:r>
          </a:p>
          <a:p>
            <a:pPr marL="514350" indent="-514350">
              <a:buAutoNum type="arabicPeriod"/>
            </a:pPr>
            <a:endParaRPr lang="fr-BE" dirty="0"/>
          </a:p>
          <a:p>
            <a:pPr marL="514350" indent="-514350">
              <a:buAutoNum type="arabicPeriod"/>
            </a:pPr>
            <a:r>
              <a:rPr lang="fr-BE" dirty="0"/>
              <a:t>Comment nourrir mes besoins? </a:t>
            </a:r>
          </a:p>
          <a:p>
            <a:pPr marL="0" indent="0">
              <a:buNone/>
            </a:pPr>
            <a:endParaRPr lang="fr-BE" dirty="0"/>
          </a:p>
        </p:txBody>
      </p:sp>
    </p:spTree>
    <p:extLst>
      <p:ext uri="{BB962C8B-B14F-4D97-AF65-F5344CB8AC3E}">
        <p14:creationId xmlns:p14="http://schemas.microsoft.com/office/powerpoint/2010/main" val="199979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D7FB558-BEB0-409E-A5EA-2933007E41FC}"/>
              </a:ext>
            </a:extLst>
          </p:cNvPr>
          <p:cNvSpPr>
            <a:spLocks noGrp="1"/>
          </p:cNvSpPr>
          <p:nvPr>
            <p:ph type="title"/>
          </p:nvPr>
        </p:nvSpPr>
        <p:spPr/>
        <p:txBody>
          <a:bodyPr/>
          <a:lstStyle/>
          <a:p>
            <a:r>
              <a:rPr lang="fr-BE" b="1" dirty="0"/>
              <a:t>Objectifs</a:t>
            </a:r>
          </a:p>
        </p:txBody>
      </p:sp>
      <p:sp>
        <p:nvSpPr>
          <p:cNvPr id="5" name="Espace réservé du contenu 4">
            <a:extLst>
              <a:ext uri="{FF2B5EF4-FFF2-40B4-BE49-F238E27FC236}">
                <a16:creationId xmlns:a16="http://schemas.microsoft.com/office/drawing/2014/main" id="{97280B2E-D1BB-4F90-8ABD-602E5AFF996B}"/>
              </a:ext>
            </a:extLst>
          </p:cNvPr>
          <p:cNvSpPr>
            <a:spLocks noGrp="1"/>
          </p:cNvSpPr>
          <p:nvPr>
            <p:ph idx="4294967295"/>
          </p:nvPr>
        </p:nvSpPr>
        <p:spPr>
          <a:xfrm>
            <a:off x="1097280" y="1790893"/>
            <a:ext cx="10515600" cy="4351338"/>
          </a:xfrm>
        </p:spPr>
        <p:txBody>
          <a:bodyPr>
            <a:normAutofit fontScale="92500" lnSpcReduction="20000"/>
          </a:bodyPr>
          <a:lstStyle/>
          <a:p>
            <a:pPr marL="0" indent="0" algn="just">
              <a:buNone/>
            </a:pPr>
            <a:endParaRPr lang="fr-BE" sz="2400" b="0" i="0" u="none" strike="noStrike" baseline="0" dirty="0">
              <a:solidFill>
                <a:srgbClr val="000000"/>
              </a:solidFill>
              <a:latin typeface="Corbel" panose="020B0503020204020204" pitchFamily="34" charset="0"/>
            </a:endParaRPr>
          </a:p>
          <a:p>
            <a:pPr marL="0" indent="0" algn="just">
              <a:buNone/>
            </a:pPr>
            <a:r>
              <a:rPr lang="fr-BE" sz="2400" b="0" i="0" u="none" strike="noStrike" baseline="0" dirty="0">
                <a:solidFill>
                  <a:srgbClr val="000000"/>
                </a:solidFill>
                <a:latin typeface="Corbel" panose="020B0503020204020204" pitchFamily="34" charset="0"/>
              </a:rPr>
              <a:t>L’objectif est de déterminer les composantes des perceptions de justice et d’injustice ainsi que les conséquences concrètes de ces perceptions en les analysant sous le prisme de quatre théories principales : </a:t>
            </a:r>
          </a:p>
          <a:p>
            <a:pPr marL="0" indent="0">
              <a:buNone/>
            </a:pPr>
            <a:endParaRPr lang="fr-BE" sz="2400" b="0" i="0" u="none" strike="noStrike" baseline="0" dirty="0">
              <a:solidFill>
                <a:srgbClr val="000000"/>
              </a:solidFill>
              <a:latin typeface="Corbel" panose="020B0503020204020204" pitchFamily="34" charset="0"/>
            </a:endParaRPr>
          </a:p>
          <a:p>
            <a:pPr marL="0" indent="0">
              <a:buNone/>
            </a:pPr>
            <a:r>
              <a:rPr lang="fr-BE" sz="2400" b="0" i="0" u="none" strike="noStrike" baseline="0" dirty="0">
                <a:solidFill>
                  <a:srgbClr val="000000"/>
                </a:solidFill>
                <a:latin typeface="Corbel" panose="020B0503020204020204" pitchFamily="34" charset="0"/>
              </a:rPr>
              <a:t>• La théorie de la justice organisationnelle (Greenberg, 1987) </a:t>
            </a:r>
          </a:p>
          <a:p>
            <a:pPr marL="0" indent="0">
              <a:buNone/>
            </a:pPr>
            <a:endParaRPr lang="fr-BE" sz="2400" b="0" i="0" u="none" strike="noStrike" baseline="0" dirty="0">
              <a:solidFill>
                <a:srgbClr val="000000"/>
              </a:solidFill>
              <a:latin typeface="Corbel" panose="020B0503020204020204" pitchFamily="34" charset="0"/>
            </a:endParaRPr>
          </a:p>
          <a:p>
            <a:pPr marL="0" indent="0">
              <a:buNone/>
            </a:pPr>
            <a:r>
              <a:rPr lang="fr-BE" sz="2400" b="0" i="0" u="none" strike="noStrike" baseline="0" dirty="0">
                <a:solidFill>
                  <a:srgbClr val="000000"/>
                </a:solidFill>
                <a:latin typeface="Corbel" panose="020B0503020204020204" pitchFamily="34" charset="0"/>
              </a:rPr>
              <a:t>• La théorie des économies de la grandeur (Boltanski &amp; Thévenot, 2008) </a:t>
            </a:r>
          </a:p>
          <a:p>
            <a:pPr marL="0" indent="0">
              <a:buNone/>
            </a:pPr>
            <a:endParaRPr lang="fr-BE" sz="2400" b="0" i="0" u="none" strike="noStrike" baseline="0" dirty="0">
              <a:solidFill>
                <a:srgbClr val="000000"/>
              </a:solidFill>
              <a:latin typeface="Corbel" panose="020B0503020204020204" pitchFamily="34" charset="0"/>
            </a:endParaRPr>
          </a:p>
          <a:p>
            <a:r>
              <a:rPr lang="fr-BE" sz="2400" b="0" i="0" u="none" strike="noStrike" baseline="0" dirty="0">
                <a:solidFill>
                  <a:srgbClr val="000000"/>
                </a:solidFill>
                <a:latin typeface="Corbel" panose="020B0503020204020204" pitchFamily="34" charset="0"/>
              </a:rPr>
              <a:t>La théorie du don / contre-don </a:t>
            </a:r>
          </a:p>
          <a:p>
            <a:pPr marL="0" indent="0">
              <a:buNone/>
            </a:pPr>
            <a:endParaRPr lang="fr-BE" sz="2400" b="0" i="0" u="none" strike="noStrike" baseline="0" dirty="0">
              <a:solidFill>
                <a:srgbClr val="000000"/>
              </a:solidFill>
              <a:latin typeface="Corbel" panose="020B0503020204020204" pitchFamily="34" charset="0"/>
            </a:endParaRPr>
          </a:p>
          <a:p>
            <a:r>
              <a:rPr lang="fr-BE" sz="2400" b="0" i="0" u="none" strike="noStrike" baseline="0" dirty="0">
                <a:solidFill>
                  <a:srgbClr val="000000"/>
                </a:solidFill>
                <a:latin typeface="Corbel" panose="020B0503020204020204" pitchFamily="34" charset="0"/>
              </a:rPr>
              <a:t>La théorie des émotions</a:t>
            </a:r>
          </a:p>
          <a:p>
            <a:endParaRPr lang="fr-BE" sz="2400" b="0" i="0" u="none" strike="noStrike" baseline="0" dirty="0">
              <a:solidFill>
                <a:srgbClr val="000000"/>
              </a:solidFill>
              <a:latin typeface="Corbel" panose="020B0503020204020204" pitchFamily="34" charset="0"/>
            </a:endParaRPr>
          </a:p>
          <a:p>
            <a:pPr marL="0" indent="0">
              <a:buNone/>
            </a:pPr>
            <a:endParaRPr lang="fr-BE" sz="2400" b="0" i="0" u="none" strike="noStrike" baseline="0" dirty="0">
              <a:solidFill>
                <a:srgbClr val="000000"/>
              </a:solidFill>
              <a:latin typeface="Corbel" panose="020B0503020204020204" pitchFamily="34" charset="0"/>
            </a:endParaRPr>
          </a:p>
          <a:p>
            <a:endParaRPr lang="fr-BE" dirty="0"/>
          </a:p>
        </p:txBody>
      </p:sp>
    </p:spTree>
    <p:extLst>
      <p:ext uri="{BB962C8B-B14F-4D97-AF65-F5344CB8AC3E}">
        <p14:creationId xmlns:p14="http://schemas.microsoft.com/office/powerpoint/2010/main" val="394446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B5274-50B7-475F-9C31-601C80DC35F4}"/>
              </a:ext>
            </a:extLst>
          </p:cNvPr>
          <p:cNvSpPr>
            <a:spLocks noGrp="1"/>
          </p:cNvSpPr>
          <p:nvPr>
            <p:ph type="title"/>
          </p:nvPr>
        </p:nvSpPr>
        <p:spPr/>
        <p:txBody>
          <a:bodyPr>
            <a:normAutofit/>
          </a:bodyPr>
          <a:lstStyle/>
          <a:p>
            <a:r>
              <a:rPr lang="fr-BE" sz="3600" b="1" dirty="0"/>
              <a:t>Le conflit</a:t>
            </a:r>
          </a:p>
        </p:txBody>
      </p:sp>
      <p:sp>
        <p:nvSpPr>
          <p:cNvPr id="5" name="ZoneTexte 4">
            <a:extLst>
              <a:ext uri="{FF2B5EF4-FFF2-40B4-BE49-F238E27FC236}">
                <a16:creationId xmlns:a16="http://schemas.microsoft.com/office/drawing/2014/main" id="{EC13B54A-0C66-44F4-99E8-2470DCEB00E0}"/>
              </a:ext>
            </a:extLst>
          </p:cNvPr>
          <p:cNvSpPr txBox="1"/>
          <p:nvPr/>
        </p:nvSpPr>
        <p:spPr>
          <a:xfrm>
            <a:off x="838199" y="1705451"/>
            <a:ext cx="9841637" cy="4678204"/>
          </a:xfrm>
          <a:prstGeom prst="rect">
            <a:avLst/>
          </a:prstGeom>
          <a:noFill/>
        </p:spPr>
        <p:txBody>
          <a:bodyPr wrap="square">
            <a:spAutoFit/>
          </a:bodyPr>
          <a:lstStyle/>
          <a:p>
            <a:pPr algn="l"/>
            <a:endParaRPr lang="fr-BE" sz="2800" b="0" i="0" u="none" strike="noStrike" baseline="0" dirty="0">
              <a:solidFill>
                <a:srgbClr val="000000"/>
              </a:solidFill>
              <a:latin typeface="Verdana" panose="020B0604030504040204" pitchFamily="34" charset="0"/>
            </a:endParaRPr>
          </a:p>
          <a:p>
            <a:r>
              <a:rPr lang="fr-BE" sz="1800" b="0" i="0" u="none" strike="noStrike" baseline="0" dirty="0">
                <a:solidFill>
                  <a:srgbClr val="000000"/>
                </a:solidFill>
                <a:latin typeface="Verdana" panose="020B0604030504040204" pitchFamily="34" charset="0"/>
              </a:rPr>
              <a:t>Le conflit est le résultat d’une </a:t>
            </a:r>
            <a:r>
              <a:rPr lang="fr-BE" sz="1800" b="1" i="0" u="none" strike="noStrike" baseline="0" dirty="0">
                <a:solidFill>
                  <a:srgbClr val="000000"/>
                </a:solidFill>
                <a:latin typeface="Verdana" panose="020B0604030504040204" pitchFamily="34" charset="0"/>
              </a:rPr>
              <a:t>confrontation de volontés </a:t>
            </a:r>
            <a:r>
              <a:rPr lang="fr-BE" sz="1800" b="0" i="0" u="none" strike="noStrike" baseline="0" dirty="0">
                <a:solidFill>
                  <a:srgbClr val="000000"/>
                </a:solidFill>
                <a:latin typeface="Verdana" panose="020B0604030504040204" pitchFamily="34" charset="0"/>
              </a:rPr>
              <a:t>opposées entre deux ou plusieurs parties, personnes ou groupes. </a:t>
            </a:r>
          </a:p>
          <a:p>
            <a:endParaRPr lang="fr-BE" sz="1800" b="0" i="0" u="none" strike="noStrike" baseline="0" dirty="0">
              <a:solidFill>
                <a:srgbClr val="000000"/>
              </a:solidFill>
              <a:latin typeface="Verdana" panose="020B0604030504040204" pitchFamily="34" charset="0"/>
            </a:endParaRPr>
          </a:p>
          <a:p>
            <a:endParaRPr lang="fr-BE" dirty="0">
              <a:solidFill>
                <a:srgbClr val="000000"/>
              </a:solidFill>
              <a:latin typeface="Verdana" panose="020B0604030504040204" pitchFamily="34" charset="0"/>
            </a:endParaRPr>
          </a:p>
          <a:p>
            <a:r>
              <a:rPr lang="fr-BE" sz="1800" b="0" i="0" u="none" strike="noStrike" baseline="0" dirty="0">
                <a:solidFill>
                  <a:srgbClr val="000000"/>
                </a:solidFill>
                <a:latin typeface="Verdana" panose="020B0604030504040204" pitchFamily="34" charset="0"/>
              </a:rPr>
              <a:t>Le conflit n’est ni bon ni mauvais. Selon la manière dont on va l’aborder et tenter de le résoudre, son issue sera destructrice ou constructive pour les personnes. </a:t>
            </a:r>
          </a:p>
          <a:p>
            <a:endParaRPr lang="fr-BE" sz="1800" b="0" i="0" u="none" strike="noStrike" baseline="0" dirty="0">
              <a:solidFill>
                <a:srgbClr val="000000"/>
              </a:solidFill>
              <a:latin typeface="Verdana" panose="020B0604030504040204" pitchFamily="34" charset="0"/>
            </a:endParaRPr>
          </a:p>
          <a:p>
            <a:endParaRPr lang="fr-BE" dirty="0">
              <a:solidFill>
                <a:srgbClr val="000000"/>
              </a:solidFill>
              <a:latin typeface="Verdana" panose="020B0604030504040204" pitchFamily="34" charset="0"/>
            </a:endParaRPr>
          </a:p>
          <a:p>
            <a:pPr algn="just"/>
            <a:r>
              <a:rPr lang="fr-BE" sz="1800" b="0" i="0" u="none" strike="noStrike" baseline="0" dirty="0">
                <a:solidFill>
                  <a:srgbClr val="000000"/>
                </a:solidFill>
                <a:latin typeface="Verdana" panose="020B0604030504040204" pitchFamily="34" charset="0"/>
              </a:rPr>
              <a:t>Il peut avoir des fonctions et des conséquences positives : permettre la construction de relations plus justes, réaffirmer la règle commune, être source de développement personnel, ...</a:t>
            </a:r>
          </a:p>
          <a:p>
            <a:endParaRPr lang="fr-BE" dirty="0">
              <a:solidFill>
                <a:srgbClr val="000000"/>
              </a:solidFill>
              <a:latin typeface="Verdana" panose="020B0604030504040204" pitchFamily="34" charset="0"/>
            </a:endParaRPr>
          </a:p>
          <a:p>
            <a:endParaRPr lang="fr-BE" sz="1800" b="0" i="0" u="none" strike="noStrike" baseline="0" dirty="0">
              <a:solidFill>
                <a:srgbClr val="000000"/>
              </a:solidFill>
              <a:latin typeface="Verdana" panose="020B0604030504040204" pitchFamily="34" charset="0"/>
            </a:endParaRPr>
          </a:p>
          <a:p>
            <a:endParaRPr lang="fr-BE" dirty="0">
              <a:solidFill>
                <a:srgbClr val="000000"/>
              </a:solidFill>
              <a:latin typeface="Verdana" panose="020B0604030504040204" pitchFamily="34" charset="0"/>
            </a:endParaRPr>
          </a:p>
          <a:p>
            <a:r>
              <a:rPr lang="fr-BE" sz="1800" b="0" i="0" u="none" strike="noStrike" baseline="0" dirty="0">
                <a:solidFill>
                  <a:srgbClr val="000000"/>
                </a:solidFill>
                <a:latin typeface="Verdana" panose="020B0604030504040204" pitchFamily="34" charset="0"/>
              </a:rPr>
              <a:t> </a:t>
            </a:r>
            <a:endParaRPr lang="fr-BE" dirty="0"/>
          </a:p>
        </p:txBody>
      </p:sp>
    </p:spTree>
    <p:extLst>
      <p:ext uri="{BB962C8B-B14F-4D97-AF65-F5344CB8AC3E}">
        <p14:creationId xmlns:p14="http://schemas.microsoft.com/office/powerpoint/2010/main" val="134080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31C767-65B8-B010-C30C-61A36EB40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333553"/>
            <a:ext cx="8327813" cy="4190893"/>
          </a:xfrm>
          <a:prstGeom prst="rect">
            <a:avLst/>
          </a:prstGeom>
        </p:spPr>
      </p:pic>
    </p:spTree>
    <p:extLst>
      <p:ext uri="{BB962C8B-B14F-4D97-AF65-F5344CB8AC3E}">
        <p14:creationId xmlns:p14="http://schemas.microsoft.com/office/powerpoint/2010/main" val="326607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2E31D4-EA03-9005-C98C-F26DCB11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85" y="522678"/>
            <a:ext cx="10058400" cy="5812643"/>
          </a:xfrm>
          <a:prstGeom prst="rect">
            <a:avLst/>
          </a:prstGeom>
        </p:spPr>
      </p:pic>
      <p:sp>
        <p:nvSpPr>
          <p:cNvPr id="4" name="Rectangle 3">
            <a:extLst>
              <a:ext uri="{FF2B5EF4-FFF2-40B4-BE49-F238E27FC236}">
                <a16:creationId xmlns:a16="http://schemas.microsoft.com/office/drawing/2014/main" id="{9EC35EED-3750-2F48-C065-83CB97AFC8CD}"/>
              </a:ext>
            </a:extLst>
          </p:cNvPr>
          <p:cNvSpPr/>
          <p:nvPr/>
        </p:nvSpPr>
        <p:spPr>
          <a:xfrm>
            <a:off x="679714" y="5376333"/>
            <a:ext cx="1860285" cy="1092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0815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3A7DB6-30A6-D27E-BE57-D939C202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21818"/>
            <a:ext cx="8945223" cy="6039693"/>
          </a:xfrm>
          <a:prstGeom prst="rect">
            <a:avLst/>
          </a:prstGeom>
        </p:spPr>
      </p:pic>
      <p:sp>
        <p:nvSpPr>
          <p:cNvPr id="4" name="Rectangle 3">
            <a:extLst>
              <a:ext uri="{FF2B5EF4-FFF2-40B4-BE49-F238E27FC236}">
                <a16:creationId xmlns:a16="http://schemas.microsoft.com/office/drawing/2014/main" id="{96063496-345B-7C45-BC88-A5860E6B9A4E}"/>
              </a:ext>
            </a:extLst>
          </p:cNvPr>
          <p:cNvSpPr/>
          <p:nvPr/>
        </p:nvSpPr>
        <p:spPr>
          <a:xfrm>
            <a:off x="1036320" y="262467"/>
            <a:ext cx="572347" cy="10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0366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893BFD2-1EB0-04CF-A845-1779B15B3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33" y="1364881"/>
            <a:ext cx="7899400" cy="5430308"/>
          </a:xfrm>
          <a:prstGeom prst="rect">
            <a:avLst/>
          </a:prstGeom>
        </p:spPr>
      </p:pic>
      <p:sp>
        <p:nvSpPr>
          <p:cNvPr id="6" name="ZoneTexte 5">
            <a:extLst>
              <a:ext uri="{FF2B5EF4-FFF2-40B4-BE49-F238E27FC236}">
                <a16:creationId xmlns:a16="http://schemas.microsoft.com/office/drawing/2014/main" id="{CE5368CE-5DFB-67F0-E057-EFE234661458}"/>
              </a:ext>
            </a:extLst>
          </p:cNvPr>
          <p:cNvSpPr txBox="1"/>
          <p:nvPr/>
        </p:nvSpPr>
        <p:spPr>
          <a:xfrm>
            <a:off x="1286933" y="289467"/>
            <a:ext cx="9965267" cy="615553"/>
          </a:xfrm>
          <a:prstGeom prst="rect">
            <a:avLst/>
          </a:prstGeom>
          <a:noFill/>
        </p:spPr>
        <p:txBody>
          <a:bodyPr wrap="square">
            <a:spAutoFit/>
          </a:bodyPr>
          <a:lstStyle/>
          <a:p>
            <a:r>
              <a:rPr lang="fr-FR" sz="3400" dirty="0"/>
              <a:t>Modèle </a:t>
            </a:r>
            <a:r>
              <a:rPr lang="fr-FR" sz="3400" dirty="0" err="1"/>
              <a:t>Tki</a:t>
            </a:r>
            <a:r>
              <a:rPr lang="fr-FR" sz="3400" dirty="0"/>
              <a:t> Thomas-</a:t>
            </a:r>
            <a:r>
              <a:rPr lang="fr-FR" sz="3400" dirty="0" err="1"/>
              <a:t>Kilmann</a:t>
            </a:r>
            <a:r>
              <a:rPr lang="fr-FR" sz="3400" dirty="0"/>
              <a:t> </a:t>
            </a:r>
            <a:r>
              <a:rPr lang="fr-FR" sz="3400" dirty="0" err="1"/>
              <a:t>Conflict</a:t>
            </a:r>
            <a:r>
              <a:rPr lang="fr-FR" sz="3400" dirty="0"/>
              <a:t> Mode Instrument </a:t>
            </a:r>
          </a:p>
        </p:txBody>
      </p:sp>
    </p:spTree>
    <p:extLst>
      <p:ext uri="{BB962C8B-B14F-4D97-AF65-F5344CB8AC3E}">
        <p14:creationId xmlns:p14="http://schemas.microsoft.com/office/powerpoint/2010/main" val="251524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19792-B44E-4DDC-9A0F-BFC6A22E82EE}"/>
              </a:ext>
            </a:extLst>
          </p:cNvPr>
          <p:cNvSpPr>
            <a:spLocks noGrp="1"/>
          </p:cNvSpPr>
          <p:nvPr>
            <p:ph type="title"/>
          </p:nvPr>
        </p:nvSpPr>
        <p:spPr/>
        <p:txBody>
          <a:bodyPr/>
          <a:lstStyle/>
          <a:p>
            <a:r>
              <a:rPr lang="fr-BE" b="1" dirty="0"/>
              <a:t>La médiation… </a:t>
            </a:r>
          </a:p>
        </p:txBody>
      </p:sp>
      <p:sp>
        <p:nvSpPr>
          <p:cNvPr id="3" name="Espace réservé du contenu 2">
            <a:extLst>
              <a:ext uri="{FF2B5EF4-FFF2-40B4-BE49-F238E27FC236}">
                <a16:creationId xmlns:a16="http://schemas.microsoft.com/office/drawing/2014/main" id="{59530A54-BBBC-42DA-AFE0-5EF25F8F3607}"/>
              </a:ext>
            </a:extLst>
          </p:cNvPr>
          <p:cNvSpPr>
            <a:spLocks noGrp="1"/>
          </p:cNvSpPr>
          <p:nvPr>
            <p:ph idx="1"/>
          </p:nvPr>
        </p:nvSpPr>
        <p:spPr/>
        <p:txBody>
          <a:bodyPr/>
          <a:lstStyle/>
          <a:p>
            <a:endParaRPr lang="fr-BE" dirty="0"/>
          </a:p>
          <a:p>
            <a:r>
              <a:rPr lang="fr-BE" dirty="0"/>
              <a:t>Définition</a:t>
            </a:r>
          </a:p>
          <a:p>
            <a:pPr marL="0" indent="0">
              <a:buNone/>
            </a:pPr>
            <a:endParaRPr lang="fr-BE" dirty="0"/>
          </a:p>
          <a:p>
            <a:r>
              <a:rPr lang="fr-BE" dirty="0"/>
              <a:t>Coopération &gt;&lt; confrontation</a:t>
            </a:r>
          </a:p>
          <a:p>
            <a:endParaRPr lang="fr-BE" dirty="0"/>
          </a:p>
          <a:p>
            <a:r>
              <a:rPr lang="fr-BE" dirty="0"/>
              <a:t> Participation libre et volontaire</a:t>
            </a:r>
          </a:p>
          <a:p>
            <a:endParaRPr lang="fr-BE" dirty="0"/>
          </a:p>
          <a:p>
            <a:r>
              <a:rPr lang="fr-BE" dirty="0" err="1"/>
              <a:t>Emporwement</a:t>
            </a:r>
            <a:r>
              <a:rPr lang="fr-BE" dirty="0"/>
              <a:t> </a:t>
            </a:r>
          </a:p>
          <a:p>
            <a:endParaRPr lang="fr-BE" dirty="0"/>
          </a:p>
        </p:txBody>
      </p:sp>
    </p:spTree>
    <p:extLst>
      <p:ext uri="{BB962C8B-B14F-4D97-AF65-F5344CB8AC3E}">
        <p14:creationId xmlns:p14="http://schemas.microsoft.com/office/powerpoint/2010/main" val="887499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3478</TotalTime>
  <Words>1563</Words>
  <Application>Microsoft Office PowerPoint</Application>
  <PresentationFormat>Grand écran</PresentationFormat>
  <Paragraphs>190</Paragraphs>
  <Slides>24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vt:lpstr>
      <vt:lpstr>Calibri</vt:lpstr>
      <vt:lpstr>Calibri Light</vt:lpstr>
      <vt:lpstr>Corbel</vt:lpstr>
      <vt:lpstr>inherit</vt:lpstr>
      <vt:lpstr>Poppins</vt:lpstr>
      <vt:lpstr>Symbol</vt:lpstr>
      <vt:lpstr>Verdana</vt:lpstr>
      <vt:lpstr>Wingdings</vt:lpstr>
      <vt:lpstr>Thème Office</vt:lpstr>
      <vt:lpstr>Outils communicationnels dans une approche juridique</vt:lpstr>
      <vt:lpstr>Etude de cas </vt:lpstr>
      <vt:lpstr>Objectifs</vt:lpstr>
      <vt:lpstr>Le conflit</vt:lpstr>
      <vt:lpstr>Présentation PowerPoint</vt:lpstr>
      <vt:lpstr>Présentation PowerPoint</vt:lpstr>
      <vt:lpstr>Présentation PowerPoint</vt:lpstr>
      <vt:lpstr>Présentation PowerPoint</vt:lpstr>
      <vt:lpstr>La médiation… </vt:lpstr>
      <vt:lpstr>Présentation PowerPoint</vt:lpstr>
      <vt:lpstr>La théorie de la justice organisationnelle</vt:lpstr>
      <vt:lpstr>Présentation PowerPoint</vt:lpstr>
      <vt:lpstr>La théorie des cités argumentatives             (les économies de la grandeur) </vt:lpstr>
      <vt:lpstr>Les référentiels de grandeur </vt:lpstr>
      <vt:lpstr>Présentation PowerPoint</vt:lpstr>
      <vt:lpstr>Exemple: HELMO</vt:lpstr>
      <vt:lpstr>Le paradigme du don (Caillé &amp; Grésy, 2017)</vt:lpstr>
      <vt:lpstr>Présentation PowerPoint</vt:lpstr>
      <vt:lpstr>Présentation PowerPoint</vt:lpstr>
      <vt:lpstr>En somme… </vt:lpstr>
      <vt:lpstr>Théorie des émotions</vt:lpstr>
      <vt:lpstr>La théorie des besoins, valeurs et limites</vt:lpstr>
      <vt:lpstr>Présentation PowerPoint</vt:lpstr>
      <vt:lpstr>Comment réguler les émotions?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MOOR</dc:creator>
  <cp:lastModifiedBy>Laurent MOOR</cp:lastModifiedBy>
  <cp:revision>10</cp:revision>
  <dcterms:created xsi:type="dcterms:W3CDTF">2021-09-10T20:41:22Z</dcterms:created>
  <dcterms:modified xsi:type="dcterms:W3CDTF">2022-10-06T20:50:38Z</dcterms:modified>
</cp:coreProperties>
</file>