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ink/ink1.xml" ContentType="application/inkml+xml"/>
  <Override PartName="/ppt/ink/ink2.xml" ContentType="application/inkml+xml"/>
  <Override PartName="/ppt/ink/ink3.xml" ContentType="application/inkml+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ink/ink10.xml" ContentType="application/inkml+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0" r:id="rId4"/>
    <p:sldId id="257" r:id="rId5"/>
    <p:sldId id="258" r:id="rId6"/>
    <p:sldId id="259" r:id="rId7"/>
    <p:sldId id="285" r:id="rId8"/>
    <p:sldId id="268" r:id="rId9"/>
    <p:sldId id="262" r:id="rId10"/>
    <p:sldId id="267" r:id="rId11"/>
    <p:sldId id="263" r:id="rId12"/>
    <p:sldId id="265" r:id="rId13"/>
    <p:sldId id="266" r:id="rId14"/>
    <p:sldId id="276" r:id="rId15"/>
    <p:sldId id="275" r:id="rId16"/>
    <p:sldId id="281" r:id="rId17"/>
    <p:sldId id="277" r:id="rId18"/>
    <p:sldId id="278" r:id="rId19"/>
    <p:sldId id="274" r:id="rId20"/>
    <p:sldId id="271" r:id="rId21"/>
    <p:sldId id="286" r:id="rId22"/>
    <p:sldId id="282" r:id="rId23"/>
    <p:sldId id="284" r:id="rId24"/>
    <p:sldId id="269"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66" d="100"/>
          <a:sy n="66" d="100"/>
        </p:scale>
        <p:origin x="63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7-06T08:40:04.560"/>
    </inkml:context>
    <inkml:brush xml:id="br0">
      <inkml:brushProperty name="width" value="0.05" units="cm"/>
      <inkml:brushProperty name="height" value="0.05" units="cm"/>
      <inkml:brushProperty name="color" value="#FF0066"/>
    </inkml:brush>
  </inkml:definitions>
  <inkml:trace contextRef="#ctx0" brushRef="#br0">1 0 24575,'0'0'-8191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0:58.781"/>
    </inkml:context>
    <inkml:brush xml:id="br0">
      <inkml:brushProperty name="width" value="0.05" units="cm"/>
      <inkml:brushProperty name="height" value="0.05" units="cm"/>
      <inkml:brushProperty name="color" value="#FF0066"/>
    </inkml:brush>
  </inkml:definitions>
  <inkml:trace contextRef="#ctx0" brushRef="#br0">2376 88 24575,'-543'0'0,"493"-2"0,-1-3 0,-64-14 0,43 6 0,54 10 0,-241-34 0,194 31 0,-1 3 0,-67 5 0,98 3 0,0 2 0,0 0 0,-45 18 0,41-12 0,-1-2 0,-49 7 0,78-16 0,0 0 0,0 1 0,0 0 0,1 0 0,-1 2 0,1-1 0,-9 6 0,-9 7 0,-26 22 0,33-23 0,0-1 0,-41 21 0,0-9 0,33-16 0,1 2 0,-39 23 0,19-7 0,28-19 0,1 2 0,-23 18 0,38-27 0,-1 1 0,1 0 0,0 1 0,0-1 0,0 1 0,0-1 0,1 1 0,0 0 0,0 1 0,1-1 0,-1 0 0,1 1 0,-2 7 0,2-2 0,0-1 0,0 1 0,1-1 0,1 1 0,0-1 0,0 1 0,1 0 0,1-1 0,2 13 0,-2-18 0,-1-1 0,1 1 0,0-1 0,0 0 0,0 0 0,0 0 0,1 0 0,-1 0 0,1 0 0,0-1 0,0 1 0,1-1 0,-1 0 0,1 0 0,-1 0 0,1-1 0,0 1 0,0-1 0,0 0 0,1 0 0,-1 0 0,0-1 0,6 2 0,39 8 0,0-3 0,84 4 0,102-13 0,-96-1 0,1041 2 0,-1153 2 0,-1 0 0,36 9 0,-33-5 0,52 3 0,439-8 0,-247-3 0,-266 2 0,0-1 0,-1 1 0,1-1 0,-1-1 0,1 0 0,-1 1 0,1-2 0,7-3 0,3-3 0,25-18 0,-29 18 0,0 1 0,0 0 0,26-11 0,20 2 0,-41 13 0,0-1 0,31-14 0,-43 17 0,-1-1 0,0 0 0,0-1 0,0 1 0,-1-1 0,1 0 0,-1 0 0,0 0 0,0-1 0,0 0 0,-1 1 0,7-12 0,1-8 0,-1-1 0,0-1 0,-2 1 0,-1-1 0,-1-1 0,-2 1 0,0-1 0,-2 0 0,-2-44 0,0 68 0,0 0 0,-1 0 0,1 1 0,-1-1 0,0 0 0,0 0 0,0 1 0,0-1 0,-1 1 0,1-1 0,-1 1 0,1 0 0,-1-1 0,0 1 0,0 0 0,0 0 0,0 0 0,0 0 0,0 1 0,-1-1 0,1 1 0,-1-1 0,1 1 0,-1 0 0,1 0 0,-1 0 0,0 0 0,0 0 0,-4 0 0,-9-2 0,1 2 0,0-1 0,-1 2 0,-18 1 0,22 0 0,-38 1 0,0-1 0,0-3 0,-60-10 0,93 9 0,-1-1 0,1 0 0,0-1 0,-28-13 0,30 11 49,0 1-1,0 1 0,-1 0 0,0 2 1,0-1-1,-20 0 0,-98 2-1307,117 2 815,-8 1-6382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7-06T08:39:38.041"/>
    </inkml:context>
    <inkml:brush xml:id="br0">
      <inkml:brushProperty name="width" value="0.05" units="cm"/>
      <inkml:brushProperty name="height" value="0.05" units="cm"/>
      <inkml:brushProperty name="color" value="#FF0066"/>
    </inkml:brush>
  </inkml:definitions>
  <inkml:trace contextRef="#ctx0" brushRef="#br0">680 151 24575,'-533'0'0,"526"0"0,0 0 0,0 0 0,0 1 0,1 0 0,-1 0 0,0 1 0,-9 3 0,13-3 0,-1 0 0,1 0 0,-1 0 0,1 0 0,0 0 0,0 1 0,0 0 0,0 0 0,1 0 0,-1 0 0,1 0 0,-1 0 0,1 0 0,-2 6 0,-3 5 0,1 1 0,1-1 0,0 1 0,1 0 0,1 0 0,-3 27 0,4 96 0,3-98 0,0-30 0,0 0 0,0 0 0,1-1 0,0 1 0,1-1 0,0 1 0,1-1 0,0 0 0,0 0 0,1-1 0,0 1 0,0-1 0,1 0 0,0 0 0,14 12 0,-2-3 0,1-1 0,1-1 0,0-1 0,1 0 0,27 12 0,-31-17 0,-1 1 0,-1 1 0,19 17 0,-23-18 0,0-1 0,1 0 0,-1-1 0,1 0 0,1-1 0,25 11 0,-8-10 0,1-1 0,44 4 0,-23-4 0,20 0 0,-1-3 0,73-6 0,-36 0 0,-28 4 0,93-4 0,-164 1 0,1-1 0,-1 1 0,0-2 0,0 1 0,0-1 0,0-1 0,-1 1 0,1-2 0,-1 1 0,13-10 0,-1-2 0,0-1 0,25-28 0,-28 26 0,2 1 0,35-28 0,-52 45 0,15-11 0,25-21 0,-36 27 0,-1 1 0,0-1 0,0 0 0,-1 0 0,1-1 0,-1 1 0,5-13 0,18-55 0,25-106 0,-38 123 0,-6 25 0,-1 1 0,-2-1 0,-1-1 0,-1 1 0,-4-63 0,0 92 0,1 1 0,-1-1 0,1 0 0,-1 0 0,0 1 0,0-1 0,0 0 0,-1 1 0,1-1 0,-1 1 0,1 0 0,-1-1 0,0 1 0,0 0 0,0 0 0,0 0 0,0 0 0,0 0 0,0 1 0,-1-1 0,1 1 0,-1-1 0,1 1 0,-1 0 0,0 0 0,1 0 0,-1 0 0,0 1 0,-4-2 0,-9 0 0,0 1 0,0 0 0,0 1 0,-20 3 0,9-1 0,-28-1 0,31-2 0,1 1 0,-1 1 0,0 1 0,1 2 0,0 0 0,-34 11 0,40-9 0,0 1 0,1 1 0,0 0 0,0 1 0,1 1 0,0 0 0,-25 24 0,33-28 0,0 0 0,-1 0 0,0-1 0,0 0 0,0 0 0,0-1 0,-1 0 0,0 0 0,0-1 0,0 0 0,0-1 0,0 0 0,-16 2 0,-11-2 0,-1-1 0,-46-4 0,11-1 0,40 4-1365,4 0-5461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7-06T08:39:52.710"/>
    </inkml:context>
    <inkml:brush xml:id="br0">
      <inkml:brushProperty name="width" value="0.05" units="cm"/>
      <inkml:brushProperty name="height" value="0.05" units="cm"/>
      <inkml:brushProperty name="color" value="#FF0066"/>
    </inkml:brush>
  </inkml:definitions>
  <inkml:trace contextRef="#ctx0" brushRef="#br0">1076 0 24575,'-402'0'0,"387"1"0,1 0 0,0 0 0,0 2 0,0 0 0,0 0 0,0 1 0,-20 9 0,-2 5 0,-48 31 0,73-41 0,-1 0 0,2 1 0,-1 1 0,1 0 0,-11 14 0,-42 62 0,38-49 0,9-11 0,2-1 0,1 2 0,1 0 0,-10 34 0,10-27 0,-2 0 0,-19 34 0,21-42 0,1 0 0,2 1 0,0 0 0,2 1 0,-6 35 0,1-1 0,5-28 0,-1 48 0,-6 28 0,14-108 0,-17 96 0,16-88 0,0 1 0,1 0 0,0 0 0,1-1 0,0 1 0,0-1 0,4 12 0,-3-17 0,-1-1 0,1 1 0,0-1 0,1 1 0,-1-1 0,1 0 0,0 0 0,0 0 0,0-1 0,0 1 0,1-1 0,0 1 0,-1-1 0,1 0 0,0-1 0,1 1 0,-1-1 0,0 0 0,1 0 0,7 3 0,6 0 0,1-1 0,0-1 0,0 0 0,20-1 0,22 4 0,-31 0 0,0 0 0,0 3 0,-1 0 0,49 24 0,-63-26 0,1-1 0,-1-1 0,1 0 0,0-1 0,1-1 0,19 1 0,97-3 0,0 0 0,-53 13 0,-54-9 0,36 4 0,262-7 0,-167-4 0,-124 4 0,-14-1 0,33-2 0,-48 0 0,0 1 0,0-1 0,0 0 0,0 0 0,0 0 0,0 0 0,0-1 0,0 1 0,0-1 0,-1 0 0,1 0 0,-1-1 0,5-3 0,2-5 0,-1-1 0,0-1 0,-1 1 0,-1-1 0,0 0 0,9-26 0,14-24 0,-21 47 0,-1-1 0,-1 1 0,-1-1 0,-1 0 0,0 0 0,-1-1 0,0 1 0,-2-1 0,0 0 0,-1 0 0,-2-20 0,-1-347 0,1 372 0,0 0 0,-1 1 0,0-1 0,-1 0 0,-1 1 0,0-1 0,0 1 0,-1 0 0,-12-20 0,7 16 0,0 1 0,-1 0 0,0 1 0,-1 0 0,-1 0 0,-19-15 0,7 12 0,-1 1 0,0 1 0,-55-22 0,76 35 0,-39-16 0,27 13 0,1-2 0,0 0 0,-25-16 0,-15-11 0,31 20 0,1-1 0,-31-26 0,15-1 316,32 32-652,-1 0 0,0 0 0,-1 1-1,-12-9 1,7 8-6490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1:19.195"/>
    </inkml:context>
    <inkml:brush xml:id="br0">
      <inkml:brushProperty name="width" value="0.05" units="cm"/>
      <inkml:brushProperty name="height" value="0.05" units="cm"/>
      <inkml:brushProperty name="color" value="#FF0066"/>
    </inkml:brush>
  </inkml:definitions>
  <inkml:trace contextRef="#ctx0" brushRef="#br0">1 0 24575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1:20.782"/>
    </inkml:context>
    <inkml:brush xml:id="br0">
      <inkml:brushProperty name="width" value="0.05" units="cm"/>
      <inkml:brushProperty name="height" value="0.05" units="cm"/>
      <inkml:brushProperty name="color" value="#FF0066"/>
    </inkml:brush>
  </inkml:definitions>
  <inkml:trace contextRef="#ctx0" brushRef="#br0">1 0 24575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1:21.457"/>
    </inkml:context>
    <inkml:brush xml:id="br0">
      <inkml:brushProperty name="width" value="0.05" units="cm"/>
      <inkml:brushProperty name="height" value="0.05" units="cm"/>
      <inkml:brushProperty name="color" value="#FF0066"/>
    </inkml:brush>
  </inkml:definitions>
  <inkml:trace contextRef="#ctx0" brushRef="#br0">1 0 24575</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1:22.038"/>
    </inkml:context>
    <inkml:brush xml:id="br0">
      <inkml:brushProperty name="width" value="0.05" units="cm"/>
      <inkml:brushProperty name="height" value="0.05" units="cm"/>
      <inkml:brushProperty name="color" value="#FF0066"/>
    </inkml:brush>
  </inkml:definitions>
  <inkml:trace contextRef="#ctx0" brushRef="#br0">1 0 24575,'0'0'-8191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1:24.851"/>
    </inkml:context>
    <inkml:brush xml:id="br0">
      <inkml:brushProperty name="width" value="0.05" units="cm"/>
      <inkml:brushProperty name="height" value="0.05" units="cm"/>
      <inkml:brushProperty name="color" value="#FF0066"/>
    </inkml:brush>
  </inkml:definitions>
  <inkml:trace contextRef="#ctx0" brushRef="#br0">0 0 24575,'0'0'-8191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0:21:25.998"/>
    </inkml:context>
    <inkml:brush xml:id="br0">
      <inkml:brushProperty name="width" value="0.05" units="cm"/>
      <inkml:brushProperty name="height" value="0.05" units="cm"/>
      <inkml:brushProperty name="color" value="#FF0066"/>
    </inkml:brush>
  </inkml:definitions>
  <inkml:trace contextRef="#ctx0" brushRef="#br0">0 0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55BAD9-D449-413A-9E0D-5FA1CF758FD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5AC4F921-F615-4671-A328-0BF5991128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7D44E2B5-E1D4-4FA0-9D34-33C28697A183}"/>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5" name="Espace réservé du pied de page 4">
            <a:extLst>
              <a:ext uri="{FF2B5EF4-FFF2-40B4-BE49-F238E27FC236}">
                <a16:creationId xmlns:a16="http://schemas.microsoft.com/office/drawing/2014/main" id="{5288DF63-A71D-4638-B96D-EA3A79E58551}"/>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B3702AE6-5EE1-40A7-9976-02231CE9DE29}"/>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22978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8AD327-D694-451B-9B04-FEF0EB15D969}"/>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440F6544-BE53-48EA-B7C8-A0A49533BC6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D807857-90AF-4642-81BD-CD9FD827628A}"/>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5" name="Espace réservé du pied de page 4">
            <a:extLst>
              <a:ext uri="{FF2B5EF4-FFF2-40B4-BE49-F238E27FC236}">
                <a16:creationId xmlns:a16="http://schemas.microsoft.com/office/drawing/2014/main" id="{46A54393-30FC-4B54-8DF8-573D5DF2BE89}"/>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F2C6F5D9-83BD-413F-B322-14630FBD1849}"/>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2399566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EA71629-8FF2-45DB-A189-C1DE2F8CBC34}"/>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9668BF9C-7947-48AE-AC46-87AF2018E19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50FD941-C654-4B62-9A2D-7D9A67CD6ADB}"/>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5" name="Espace réservé du pied de page 4">
            <a:extLst>
              <a:ext uri="{FF2B5EF4-FFF2-40B4-BE49-F238E27FC236}">
                <a16:creationId xmlns:a16="http://schemas.microsoft.com/office/drawing/2014/main" id="{3F43B465-5358-44B7-83B3-A0CA83558C8C}"/>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EF88B9E-307B-41D6-893D-41EA5D553C64}"/>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3070416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E061EE-A7A8-40FB-A37A-090ECC792C66}"/>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ECF79C5E-F9D0-4796-AE4D-65108AB5C81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94FC93A1-E8CE-4A38-867D-2F72EDB4E936}"/>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5" name="Espace réservé du pied de page 4">
            <a:extLst>
              <a:ext uri="{FF2B5EF4-FFF2-40B4-BE49-F238E27FC236}">
                <a16:creationId xmlns:a16="http://schemas.microsoft.com/office/drawing/2014/main" id="{D71A098A-ACC8-4372-B574-886DD6AC724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7418FF2-FF56-413C-9268-3306A5E23277}"/>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248287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ED15A7-128E-440B-8827-018AD06C331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7AA614BB-394D-44DE-BA34-76AC9C7DF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B2251F5-4799-412D-B618-FD01A6478876}"/>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5" name="Espace réservé du pied de page 4">
            <a:extLst>
              <a:ext uri="{FF2B5EF4-FFF2-40B4-BE49-F238E27FC236}">
                <a16:creationId xmlns:a16="http://schemas.microsoft.com/office/drawing/2014/main" id="{E235FC58-7897-4BAB-892D-62FC56D50444}"/>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E084E415-DFF5-473D-842C-4EB996E8AEE6}"/>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4007931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ABE2A1-CD77-45E0-9F93-C1A57D641A86}"/>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6CA2C5E4-CE29-42B5-9009-AAE7B82B5BC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2C9585D2-F797-47DA-88EE-3B6DB80C161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1AEE8CAF-AE32-452F-8C25-40869DBC1FCE}"/>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6" name="Espace réservé du pied de page 5">
            <a:extLst>
              <a:ext uri="{FF2B5EF4-FFF2-40B4-BE49-F238E27FC236}">
                <a16:creationId xmlns:a16="http://schemas.microsoft.com/office/drawing/2014/main" id="{078CED16-4B61-4928-B5C6-BAD896022FD7}"/>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2682E6FD-8093-4CD6-8F3B-0576CCDFBF99}"/>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3136153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18829E-D906-410C-A318-D3F79B94E57A}"/>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BDABB3BF-DEEA-4691-80B0-B8E7744363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96505D0-30D2-4B83-8D48-4E28288766E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8921C3A4-E044-4295-9266-B667CCA8A9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1EB7C8C-FB52-4B1C-8B8E-EB95F6046AC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660FBA18-A20B-4DC0-9C80-2E68C9C38AE7}"/>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8" name="Espace réservé du pied de page 7">
            <a:extLst>
              <a:ext uri="{FF2B5EF4-FFF2-40B4-BE49-F238E27FC236}">
                <a16:creationId xmlns:a16="http://schemas.microsoft.com/office/drawing/2014/main" id="{6D4DC499-2261-4965-A672-0D426B2B6289}"/>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558E1376-10C8-4C84-8F12-2A1EEC1A0D8A}"/>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1336006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3452D9-6732-49D7-B624-80E46ECE2E9E}"/>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680F64D6-98C5-42F7-B0B6-130E14512AA6}"/>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4" name="Espace réservé du pied de page 3">
            <a:extLst>
              <a:ext uri="{FF2B5EF4-FFF2-40B4-BE49-F238E27FC236}">
                <a16:creationId xmlns:a16="http://schemas.microsoft.com/office/drawing/2014/main" id="{4598F145-64E9-4A7B-ABE8-12B31E2C5C4C}"/>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184F793F-BE11-4DE8-8DF7-55AB479D556E}"/>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274148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2A904C-4EFD-4EAD-900C-BCC0A0FE3C90}"/>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3" name="Espace réservé du pied de page 2">
            <a:extLst>
              <a:ext uri="{FF2B5EF4-FFF2-40B4-BE49-F238E27FC236}">
                <a16:creationId xmlns:a16="http://schemas.microsoft.com/office/drawing/2014/main" id="{04F0EA44-7665-4C88-8FF9-449480E93CD7}"/>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66DC5012-D51E-448F-B364-D18117EB2CD3}"/>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1691032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4C16DF-4059-4C91-990B-88B97D1C17F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2B48D6D7-83CA-462A-87A9-F87D2D877D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31F58871-454F-4FD5-8356-10AB0CAE3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944158F-8408-4C77-AD2A-BDB6904C6F08}"/>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6" name="Espace réservé du pied de page 5">
            <a:extLst>
              <a:ext uri="{FF2B5EF4-FFF2-40B4-BE49-F238E27FC236}">
                <a16:creationId xmlns:a16="http://schemas.microsoft.com/office/drawing/2014/main" id="{9BF025BF-94AC-4CE2-9728-7F069A63FF5F}"/>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480E8E3-E66F-46E1-8172-3596581C4538}"/>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48900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F35CC6-6310-4FBA-86BE-8837DD7D817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AB7B1358-DA89-44F2-8AB8-CAF294D3EA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5E196DA5-0DBA-49BA-ADD6-AF034F742C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B7BF35C-E6E5-4A7F-939B-FEC1CF4D0817}"/>
              </a:ext>
            </a:extLst>
          </p:cNvPr>
          <p:cNvSpPr>
            <a:spLocks noGrp="1"/>
          </p:cNvSpPr>
          <p:nvPr>
            <p:ph type="dt" sz="half" idx="10"/>
          </p:nvPr>
        </p:nvSpPr>
        <p:spPr/>
        <p:txBody>
          <a:bodyPr/>
          <a:lstStyle/>
          <a:p>
            <a:fld id="{AEDBB541-811A-49D3-98C1-57C0475EBA9E}" type="datetimeFigureOut">
              <a:rPr lang="fr-BE" smtClean="0"/>
              <a:t>06-07-23</a:t>
            </a:fld>
            <a:endParaRPr lang="fr-BE"/>
          </a:p>
        </p:txBody>
      </p:sp>
      <p:sp>
        <p:nvSpPr>
          <p:cNvPr id="6" name="Espace réservé du pied de page 5">
            <a:extLst>
              <a:ext uri="{FF2B5EF4-FFF2-40B4-BE49-F238E27FC236}">
                <a16:creationId xmlns:a16="http://schemas.microsoft.com/office/drawing/2014/main" id="{96EB6180-63A0-4A54-A195-69B8969DD806}"/>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741FC14-6F82-44DD-9723-F893ECD495A1}"/>
              </a:ext>
            </a:extLst>
          </p:cNvPr>
          <p:cNvSpPr>
            <a:spLocks noGrp="1"/>
          </p:cNvSpPr>
          <p:nvPr>
            <p:ph type="sldNum" sz="quarter" idx="12"/>
          </p:nvPr>
        </p:nvSpPr>
        <p:spPr/>
        <p:txBody>
          <a:bodyPr/>
          <a:lstStyle/>
          <a:p>
            <a:fld id="{D6DEC6DE-B15B-4BA7-994F-C30AF3EA6893}" type="slidenum">
              <a:rPr lang="fr-BE" smtClean="0"/>
              <a:t>‹N°›</a:t>
            </a:fld>
            <a:endParaRPr lang="fr-BE"/>
          </a:p>
        </p:txBody>
      </p:sp>
    </p:spTree>
    <p:extLst>
      <p:ext uri="{BB962C8B-B14F-4D97-AF65-F5344CB8AC3E}">
        <p14:creationId xmlns:p14="http://schemas.microsoft.com/office/powerpoint/2010/main" val="2219794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E2305E3-8FFF-437C-B9AE-31D68B24A7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C2A66632-8695-4FD3-AC1B-55183194A4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02370651-4BDF-4417-892F-7A56E73528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DBB541-811A-49D3-98C1-57C0475EBA9E}" type="datetimeFigureOut">
              <a:rPr lang="fr-BE" smtClean="0"/>
              <a:t>06-07-23</a:t>
            </a:fld>
            <a:endParaRPr lang="fr-BE"/>
          </a:p>
        </p:txBody>
      </p:sp>
      <p:sp>
        <p:nvSpPr>
          <p:cNvPr id="5" name="Espace réservé du pied de page 4">
            <a:extLst>
              <a:ext uri="{FF2B5EF4-FFF2-40B4-BE49-F238E27FC236}">
                <a16:creationId xmlns:a16="http://schemas.microsoft.com/office/drawing/2014/main" id="{1C136602-1604-4AC3-852A-6A66428FB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90A8E6EB-57CF-4EE1-9C92-F0966DFEE0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EC6DE-B15B-4BA7-994F-C30AF3EA6893}" type="slidenum">
              <a:rPr lang="fr-BE" smtClean="0"/>
              <a:t>‹N°›</a:t>
            </a:fld>
            <a:endParaRPr lang="fr-BE"/>
          </a:p>
        </p:txBody>
      </p:sp>
    </p:spTree>
    <p:extLst>
      <p:ext uri="{BB962C8B-B14F-4D97-AF65-F5344CB8AC3E}">
        <p14:creationId xmlns:p14="http://schemas.microsoft.com/office/powerpoint/2010/main" val="4273866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customXml" Target="../ink/ink6.xml"/><Relationship Id="rId3" Type="http://schemas.openxmlformats.org/officeDocument/2006/relationships/tags" Target="../tags/tag19.xml"/><Relationship Id="rId7" Type="http://schemas.openxmlformats.org/officeDocument/2006/relationships/tags" Target="../tags/tag23.xml"/><Relationship Id="rId12" Type="http://schemas.openxmlformats.org/officeDocument/2006/relationships/customXml" Target="../ink/ink5.xml"/><Relationship Id="rId2" Type="http://schemas.openxmlformats.org/officeDocument/2006/relationships/tags" Target="../tags/tag18.xml"/><Relationship Id="rId16" Type="http://schemas.openxmlformats.org/officeDocument/2006/relationships/customXml" Target="../ink/ink9.xml"/><Relationship Id="rId1" Type="http://schemas.openxmlformats.org/officeDocument/2006/relationships/tags" Target="../tags/tag17.xml"/><Relationship Id="rId6" Type="http://schemas.openxmlformats.org/officeDocument/2006/relationships/tags" Target="../tags/tag22.xml"/><Relationship Id="rId11" Type="http://schemas.openxmlformats.org/officeDocument/2006/relationships/image" Target="../media/image30.png"/><Relationship Id="rId5" Type="http://schemas.openxmlformats.org/officeDocument/2006/relationships/tags" Target="../tags/tag21.xml"/><Relationship Id="rId15" Type="http://schemas.openxmlformats.org/officeDocument/2006/relationships/customXml" Target="../ink/ink8.xml"/><Relationship Id="rId4" Type="http://schemas.openxmlformats.org/officeDocument/2006/relationships/tags" Target="../tags/tag20.xml"/><Relationship Id="rId9" Type="http://schemas.openxmlformats.org/officeDocument/2006/relationships/customXml" Target="../ink/ink4.xml"/><Relationship Id="rId14" Type="http://schemas.openxmlformats.org/officeDocument/2006/relationships/customXml" Target="../ink/ink7.xml"/></Relationships>
</file>

<file path=ppt/slides/_rels/slide11.xml.rels><?xml version="1.0" encoding="UTF-8" standalone="yes"?>
<Relationships xmlns="http://schemas.openxmlformats.org/package/2006/relationships"><Relationship Id="rId8" Type="http://schemas.openxmlformats.org/officeDocument/2006/relationships/tags" Target="../tags/tag31.xml"/><Relationship Id="rId13" Type="http://schemas.openxmlformats.org/officeDocument/2006/relationships/image" Target="../media/image50.png"/><Relationship Id="rId3" Type="http://schemas.openxmlformats.org/officeDocument/2006/relationships/tags" Target="../tags/tag26.xml"/><Relationship Id="rId7" Type="http://schemas.openxmlformats.org/officeDocument/2006/relationships/tags" Target="../tags/tag30.xml"/><Relationship Id="rId12" Type="http://schemas.openxmlformats.org/officeDocument/2006/relationships/customXml" Target="../ink/ink1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11" Type="http://schemas.openxmlformats.org/officeDocument/2006/relationships/image" Target="../media/image8.png"/><Relationship Id="rId5" Type="http://schemas.openxmlformats.org/officeDocument/2006/relationships/tags" Target="../tags/tag28.xml"/><Relationship Id="rId10" Type="http://schemas.openxmlformats.org/officeDocument/2006/relationships/slideLayout" Target="../slideLayouts/slideLayout7.xml"/><Relationship Id="rId4" Type="http://schemas.openxmlformats.org/officeDocument/2006/relationships/tags" Target="../tags/tag27.xml"/><Relationship Id="rId9" Type="http://schemas.openxmlformats.org/officeDocument/2006/relationships/tags" Target="../tags/tag3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s>
</file>

<file path=ppt/slides/_rels/slide13.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9.png"/><Relationship Id="rId4"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s>
</file>

<file path=ppt/slides/_rels/slide15.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10.png"/><Relationship Id="rId5" Type="http://schemas.openxmlformats.org/officeDocument/2006/relationships/slideLayout" Target="../slideLayouts/slideLayout7.xml"/><Relationship Id="rId4" Type="http://schemas.openxmlformats.org/officeDocument/2006/relationships/tags" Target="../tags/tag43.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tags" Target="../tags/tag46.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tags" Target="../tags/tag4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2.xml"/><Relationship Id="rId1" Type="http://schemas.openxmlformats.org/officeDocument/2006/relationships/tags" Target="../tags/tag5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tags" Target="../tags/tag53.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8.xml"/><Relationship Id="rId1" Type="http://schemas.openxmlformats.org/officeDocument/2006/relationships/tags" Target="../tags/tag5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hyperlink" Target="https://www.antidote.info/fr/antidote-11/documentation/guide-utilisation/le-correcteur/fonctionnalites/fenetre-principale"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1.png"/><Relationship Id="rId4" Type="http://schemas.openxmlformats.org/officeDocument/2006/relationships/customXml" Target="../ink/ink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customXml" Target="../ink/ink3.xml"/><Relationship Id="rId5" Type="http://schemas.openxmlformats.org/officeDocument/2006/relationships/image" Target="../media/image4.png"/><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C5B4D-74B4-4F9F-8E39-3C9D5267715D}"/>
              </a:ext>
            </a:extLst>
          </p:cNvPr>
          <p:cNvSpPr>
            <a:spLocks noGrp="1"/>
          </p:cNvSpPr>
          <p:nvPr>
            <p:ph type="ctrTitle"/>
            <p:custDataLst>
              <p:tags r:id="rId1"/>
            </p:custDataLst>
          </p:nvPr>
        </p:nvSpPr>
        <p:spPr/>
        <p:txBody>
          <a:bodyPr>
            <a:normAutofit fontScale="90000"/>
          </a:bodyPr>
          <a:lstStyle/>
          <a:p>
            <a:r>
              <a:rPr lang="fr-BE" dirty="0"/>
              <a:t>Antidote</a:t>
            </a:r>
            <a:br>
              <a:rPr lang="fr-BE" dirty="0"/>
            </a:br>
            <a:r>
              <a:rPr lang="fr-BE" dirty="0"/>
              <a:t>Une utilisation efficace du correcteur</a:t>
            </a:r>
          </a:p>
        </p:txBody>
      </p:sp>
      <p:sp>
        <p:nvSpPr>
          <p:cNvPr id="3" name="Sous-titre 2">
            <a:extLst>
              <a:ext uri="{FF2B5EF4-FFF2-40B4-BE49-F238E27FC236}">
                <a16:creationId xmlns:a16="http://schemas.microsoft.com/office/drawing/2014/main" id="{8202BD0E-3903-4ED3-9784-F97E35247E4D}"/>
              </a:ext>
            </a:extLst>
          </p:cNvPr>
          <p:cNvSpPr>
            <a:spLocks noGrp="1"/>
          </p:cNvSpPr>
          <p:nvPr>
            <p:ph type="subTitle" idx="1"/>
            <p:custDataLst>
              <p:tags r:id="rId2"/>
            </p:custDataLst>
          </p:nvPr>
        </p:nvSpPr>
        <p:spPr/>
        <p:txBody>
          <a:bodyPr/>
          <a:lstStyle/>
          <a:p>
            <a:r>
              <a:rPr lang="fr-BE" dirty="0"/>
              <a:t>Colin de la Croix</a:t>
            </a:r>
          </a:p>
        </p:txBody>
      </p:sp>
    </p:spTree>
    <p:extLst>
      <p:ext uri="{BB962C8B-B14F-4D97-AF65-F5344CB8AC3E}">
        <p14:creationId xmlns:p14="http://schemas.microsoft.com/office/powerpoint/2010/main" val="1892599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09EC3E-490E-4074-A805-A4B4A5420B14}"/>
              </a:ext>
            </a:extLst>
          </p:cNvPr>
          <p:cNvSpPr>
            <a:spLocks noGrp="1"/>
          </p:cNvSpPr>
          <p:nvPr>
            <p:ph type="title"/>
            <p:custDataLst>
              <p:tags r:id="rId1"/>
            </p:custDataLst>
          </p:nvPr>
        </p:nvSpPr>
        <p:spPr/>
        <p:txBody>
          <a:bodyPr/>
          <a:lstStyle/>
          <a:p>
            <a:r>
              <a:rPr lang="fr-BE" dirty="0"/>
              <a:t>Volet « Langue »</a:t>
            </a:r>
          </a:p>
        </p:txBody>
      </p:sp>
      <p:sp>
        <p:nvSpPr>
          <p:cNvPr id="3" name="Espace réservé du contenu 2">
            <a:extLst>
              <a:ext uri="{FF2B5EF4-FFF2-40B4-BE49-F238E27FC236}">
                <a16:creationId xmlns:a16="http://schemas.microsoft.com/office/drawing/2014/main" id="{4E625CC9-9433-4FE3-B5B8-71C25C7C7818}"/>
              </a:ext>
            </a:extLst>
          </p:cNvPr>
          <p:cNvSpPr>
            <a:spLocks noGrp="1"/>
          </p:cNvSpPr>
          <p:nvPr>
            <p:ph idx="1"/>
            <p:custDataLst>
              <p:tags r:id="rId2"/>
            </p:custDataLst>
          </p:nvPr>
        </p:nvSpPr>
        <p:spPr/>
        <p:txBody>
          <a:bodyPr>
            <a:normAutofit/>
          </a:bodyPr>
          <a:lstStyle/>
          <a:p>
            <a:pPr marL="0" indent="0" algn="just">
              <a:buNone/>
            </a:pPr>
            <a:r>
              <a:rPr lang="fr-BE" dirty="0"/>
              <a:t>Dans le panneau des prismes (à gauche), vous sélectionnez un volet (langue, typographie, style). </a:t>
            </a:r>
            <a:r>
              <a:rPr lang="fr-BE" b="1" dirty="0"/>
              <a:t>Si nécessaire, cliquez sur le volet « langue » (voir la slide suivante). </a:t>
            </a:r>
            <a:r>
              <a:rPr lang="fr-BE" dirty="0"/>
              <a:t>En fonction du volet choisi, dans le panneau de correction (milieu), les fautes du texte sont soulignées et dans la liste des détections (à droite), les erreurs de langue sont classées (</a:t>
            </a:r>
            <a:r>
              <a:rPr lang="fr-FR" dirty="0"/>
              <a:t>E</a:t>
            </a:r>
            <a:r>
              <a:rPr lang="fr-FR" i="0" dirty="0">
                <a:effectLst/>
              </a:rPr>
              <a:t>rreurs, Incohérences, Mots inconnus, Ruptures, Ambigüités et Alertes). </a:t>
            </a:r>
          </a:p>
          <a:p>
            <a:pPr marL="0" indent="0" algn="just">
              <a:buNone/>
            </a:pPr>
            <a:r>
              <a:rPr lang="fr-FR" dirty="0"/>
              <a:t>Deux couleurs de soulignement: </a:t>
            </a:r>
            <a:r>
              <a:rPr lang="fr-FR" b="1" dirty="0"/>
              <a:t>rouge</a:t>
            </a:r>
            <a:r>
              <a:rPr lang="fr-FR" dirty="0"/>
              <a:t> (quand l’erreur est importante ou évidente) ou </a:t>
            </a:r>
            <a:r>
              <a:rPr lang="fr-FR" b="1" dirty="0"/>
              <a:t>orange</a:t>
            </a:r>
            <a:r>
              <a:rPr lang="fr-FR" dirty="0"/>
              <a:t> (quand un doute plane sur l’erreur).</a:t>
            </a:r>
            <a:r>
              <a:rPr lang="fr-BE" dirty="0"/>
              <a:t> Pour en savoir davantage sur les types de soulignement:</a:t>
            </a:r>
          </a:p>
          <a:p>
            <a:pPr marL="0" indent="0" algn="just">
              <a:buNone/>
            </a:pPr>
            <a:endParaRPr lang="fr-BE" dirty="0"/>
          </a:p>
          <a:p>
            <a:endParaRPr lang="fr-BE" dirty="0"/>
          </a:p>
          <a:p>
            <a:endParaRPr lang="fr-BE" dirty="0"/>
          </a:p>
        </p:txBody>
      </p:sp>
      <mc:AlternateContent xmlns:mc="http://schemas.openxmlformats.org/markup-compatibility/2006" xmlns:p14="http://schemas.microsoft.com/office/powerpoint/2010/main">
        <mc:Choice Requires="p14">
          <p:contentPart p14:bwMode="auto" r:id="rId9">
            <p14:nvContentPartPr>
              <p14:cNvPr id="4" name="Encre 3">
                <a:extLst>
                  <a:ext uri="{FF2B5EF4-FFF2-40B4-BE49-F238E27FC236}">
                    <a16:creationId xmlns:a16="http://schemas.microsoft.com/office/drawing/2014/main" id="{6FB0EB23-8072-37D5-FD67-23171E08C4E8}"/>
                  </a:ext>
                </a:extLst>
              </p14:cNvPr>
              <p14:cNvContentPartPr/>
              <p14:nvPr>
                <p:custDataLst>
                  <p:tags r:id="rId3"/>
                </p:custDataLst>
              </p14:nvPr>
            </p14:nvContentPartPr>
            <p14:xfrm>
              <a:off x="6715280" y="3688160"/>
              <a:ext cx="360" cy="360"/>
            </p14:xfrm>
          </p:contentPart>
        </mc:Choice>
        <mc:Fallback xmlns="">
          <p:pic>
            <p:nvPicPr>
              <p:cNvPr id="4" name="Encre 3">
                <a:extLst>
                  <a:ext uri="{FF2B5EF4-FFF2-40B4-BE49-F238E27FC236}">
                    <a16:creationId xmlns:a16="http://schemas.microsoft.com/office/drawing/2014/main" id="{6FB0EB23-8072-37D5-FD67-23171E08C4E8}"/>
                  </a:ext>
                </a:extLst>
              </p:cNvPr>
              <p:cNvPicPr/>
              <p:nvPr/>
            </p:nvPicPr>
            <p:blipFill>
              <a:blip r:embed="rId11"/>
              <a:stretch>
                <a:fillRect/>
              </a:stretch>
            </p:blipFill>
            <p:spPr>
              <a:xfrm>
                <a:off x="6706640" y="3679160"/>
                <a:ext cx="18000" cy="18000"/>
              </a:xfrm>
              <a:prstGeom prst="rect">
                <a:avLst/>
              </a:prstGeom>
            </p:spPr>
          </p:pic>
        </mc:Fallback>
      </mc:AlternateContent>
      <p:grpSp>
        <p:nvGrpSpPr>
          <p:cNvPr id="8" name="Groupe 7">
            <a:extLst>
              <a:ext uri="{FF2B5EF4-FFF2-40B4-BE49-F238E27FC236}">
                <a16:creationId xmlns:a16="http://schemas.microsoft.com/office/drawing/2014/main" id="{74703B2A-1E7C-FE28-80F0-FFBA66C7C6CE}"/>
              </a:ext>
            </a:extLst>
          </p:cNvPr>
          <p:cNvGrpSpPr/>
          <p:nvPr>
            <p:custDataLst>
              <p:tags r:id="rId4"/>
            </p:custDataLst>
          </p:nvPr>
        </p:nvGrpSpPr>
        <p:grpSpPr>
          <a:xfrm>
            <a:off x="4846160" y="3322400"/>
            <a:ext cx="360" cy="360"/>
            <a:chOff x="4846160" y="3322400"/>
            <a:chExt cx="360" cy="360"/>
          </a:xfrm>
        </p:grpSpPr>
        <mc:AlternateContent xmlns:mc="http://schemas.openxmlformats.org/markup-compatibility/2006" xmlns:p14="http://schemas.microsoft.com/office/powerpoint/2010/main">
          <mc:Choice Requires="p14">
            <p:contentPart p14:bwMode="auto" r:id="rId12">
              <p14:nvContentPartPr>
                <p14:cNvPr id="5" name="Encre 4">
                  <a:extLst>
                    <a:ext uri="{FF2B5EF4-FFF2-40B4-BE49-F238E27FC236}">
                      <a16:creationId xmlns:a16="http://schemas.microsoft.com/office/drawing/2014/main" id="{AA4F15B0-2346-0657-D24C-604B5852C9B4}"/>
                    </a:ext>
                  </a:extLst>
                </p14:cNvPr>
                <p14:cNvContentPartPr/>
                <p14:nvPr/>
              </p14:nvContentPartPr>
              <p14:xfrm>
                <a:off x="4846160" y="3322400"/>
                <a:ext cx="360" cy="360"/>
              </p14:xfrm>
            </p:contentPart>
          </mc:Choice>
          <mc:Fallback xmlns="">
            <p:pic>
              <p:nvPicPr>
                <p:cNvPr id="5" name="Encre 4">
                  <a:extLst>
                    <a:ext uri="{FF2B5EF4-FFF2-40B4-BE49-F238E27FC236}">
                      <a16:creationId xmlns:a16="http://schemas.microsoft.com/office/drawing/2014/main" id="{AA4F15B0-2346-0657-D24C-604B5852C9B4}"/>
                    </a:ext>
                  </a:extLst>
                </p:cNvPr>
                <p:cNvPicPr/>
                <p:nvPr/>
              </p:nvPicPr>
              <p:blipFill>
                <a:blip r:embed="rId11"/>
                <a:stretch>
                  <a:fillRect/>
                </a:stretch>
              </p:blipFill>
              <p:spPr>
                <a:xfrm>
                  <a:off x="4837520" y="331340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 name="Encre 5">
                  <a:extLst>
                    <a:ext uri="{FF2B5EF4-FFF2-40B4-BE49-F238E27FC236}">
                      <a16:creationId xmlns:a16="http://schemas.microsoft.com/office/drawing/2014/main" id="{D34B45F8-E797-0904-ED22-09AE57AF08C7}"/>
                    </a:ext>
                  </a:extLst>
                </p14:cNvPr>
                <p14:cNvContentPartPr/>
                <p14:nvPr/>
              </p14:nvContentPartPr>
              <p14:xfrm>
                <a:off x="4846160" y="3322400"/>
                <a:ext cx="360" cy="360"/>
              </p14:xfrm>
            </p:contentPart>
          </mc:Choice>
          <mc:Fallback xmlns="">
            <p:pic>
              <p:nvPicPr>
                <p:cNvPr id="6" name="Encre 5">
                  <a:extLst>
                    <a:ext uri="{FF2B5EF4-FFF2-40B4-BE49-F238E27FC236}">
                      <a16:creationId xmlns:a16="http://schemas.microsoft.com/office/drawing/2014/main" id="{D34B45F8-E797-0904-ED22-09AE57AF08C7}"/>
                    </a:ext>
                  </a:extLst>
                </p:cNvPr>
                <p:cNvPicPr/>
                <p:nvPr/>
              </p:nvPicPr>
              <p:blipFill>
                <a:blip r:embed="rId11"/>
                <a:stretch>
                  <a:fillRect/>
                </a:stretch>
              </p:blipFill>
              <p:spPr>
                <a:xfrm>
                  <a:off x="4837520" y="3313400"/>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4">
            <p14:nvContentPartPr>
              <p14:cNvPr id="7" name="Encre 6">
                <a:extLst>
                  <a:ext uri="{FF2B5EF4-FFF2-40B4-BE49-F238E27FC236}">
                    <a16:creationId xmlns:a16="http://schemas.microsoft.com/office/drawing/2014/main" id="{672B3361-B24A-3BA7-5C8D-681C7B2E131D}"/>
                  </a:ext>
                </a:extLst>
              </p14:cNvPr>
              <p14:cNvContentPartPr/>
              <p14:nvPr>
                <p:custDataLst>
                  <p:tags r:id="rId5"/>
                </p:custDataLst>
              </p14:nvPr>
            </p14:nvContentPartPr>
            <p14:xfrm>
              <a:off x="5435480" y="4023320"/>
              <a:ext cx="360" cy="360"/>
            </p14:xfrm>
          </p:contentPart>
        </mc:Choice>
        <mc:Fallback xmlns="">
          <p:pic>
            <p:nvPicPr>
              <p:cNvPr id="7" name="Encre 6">
                <a:extLst>
                  <a:ext uri="{FF2B5EF4-FFF2-40B4-BE49-F238E27FC236}">
                    <a16:creationId xmlns:a16="http://schemas.microsoft.com/office/drawing/2014/main" id="{672B3361-B24A-3BA7-5C8D-681C7B2E131D}"/>
                  </a:ext>
                </a:extLst>
              </p:cNvPr>
              <p:cNvPicPr/>
              <p:nvPr/>
            </p:nvPicPr>
            <p:blipFill>
              <a:blip r:embed="rId11"/>
              <a:stretch>
                <a:fillRect/>
              </a:stretch>
            </p:blipFill>
            <p:spPr>
              <a:xfrm>
                <a:off x="5426840" y="401432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9" name="Encre 8">
                <a:extLst>
                  <a:ext uri="{FF2B5EF4-FFF2-40B4-BE49-F238E27FC236}">
                    <a16:creationId xmlns:a16="http://schemas.microsoft.com/office/drawing/2014/main" id="{FD394AD9-C7B6-D90F-78FD-D753942087FE}"/>
                  </a:ext>
                </a:extLst>
              </p14:cNvPr>
              <p14:cNvContentPartPr/>
              <p14:nvPr>
                <p:custDataLst>
                  <p:tags r:id="rId6"/>
                </p:custDataLst>
              </p14:nvPr>
            </p14:nvContentPartPr>
            <p14:xfrm>
              <a:off x="4754720" y="3708320"/>
              <a:ext cx="360" cy="360"/>
            </p14:xfrm>
          </p:contentPart>
        </mc:Choice>
        <mc:Fallback xmlns="">
          <p:pic>
            <p:nvPicPr>
              <p:cNvPr id="9" name="Encre 8">
                <a:extLst>
                  <a:ext uri="{FF2B5EF4-FFF2-40B4-BE49-F238E27FC236}">
                    <a16:creationId xmlns:a16="http://schemas.microsoft.com/office/drawing/2014/main" id="{FD394AD9-C7B6-D90F-78FD-D753942087FE}"/>
                  </a:ext>
                </a:extLst>
              </p:cNvPr>
              <p:cNvPicPr/>
              <p:nvPr/>
            </p:nvPicPr>
            <p:blipFill>
              <a:blip r:embed="rId11"/>
              <a:stretch>
                <a:fillRect/>
              </a:stretch>
            </p:blipFill>
            <p:spPr>
              <a:xfrm>
                <a:off x="4745720" y="369932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0" name="Encre 9">
                <a:extLst>
                  <a:ext uri="{FF2B5EF4-FFF2-40B4-BE49-F238E27FC236}">
                    <a16:creationId xmlns:a16="http://schemas.microsoft.com/office/drawing/2014/main" id="{C083FC9C-61A8-F702-5F92-BC0807DF1FF6}"/>
                  </a:ext>
                </a:extLst>
              </p14:cNvPr>
              <p14:cNvContentPartPr/>
              <p14:nvPr>
                <p:custDataLst>
                  <p:tags r:id="rId7"/>
                </p:custDataLst>
              </p14:nvPr>
            </p14:nvContentPartPr>
            <p14:xfrm>
              <a:off x="4978280" y="4947800"/>
              <a:ext cx="360" cy="360"/>
            </p14:xfrm>
          </p:contentPart>
        </mc:Choice>
        <mc:Fallback xmlns="">
          <p:pic>
            <p:nvPicPr>
              <p:cNvPr id="10" name="Encre 9">
                <a:extLst>
                  <a:ext uri="{FF2B5EF4-FFF2-40B4-BE49-F238E27FC236}">
                    <a16:creationId xmlns:a16="http://schemas.microsoft.com/office/drawing/2014/main" id="{C083FC9C-61A8-F702-5F92-BC0807DF1FF6}"/>
                  </a:ext>
                </a:extLst>
              </p:cNvPr>
              <p:cNvPicPr/>
              <p:nvPr/>
            </p:nvPicPr>
            <p:blipFill>
              <a:blip r:embed="rId11"/>
              <a:stretch>
                <a:fillRect/>
              </a:stretch>
            </p:blipFill>
            <p:spPr>
              <a:xfrm>
                <a:off x="4969280" y="4938800"/>
                <a:ext cx="18000" cy="18000"/>
              </a:xfrm>
              <a:prstGeom prst="rect">
                <a:avLst/>
              </a:prstGeom>
            </p:spPr>
          </p:pic>
        </mc:Fallback>
      </mc:AlternateContent>
    </p:spTree>
    <p:extLst>
      <p:ext uri="{BB962C8B-B14F-4D97-AF65-F5344CB8AC3E}">
        <p14:creationId xmlns:p14="http://schemas.microsoft.com/office/powerpoint/2010/main" val="2403595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8E09731-9C79-4B7D-BF20-9111940BABFB}"/>
              </a:ext>
            </a:extLst>
          </p:cNvPr>
          <p:cNvPicPr>
            <a:picLocks noChangeAspect="1"/>
          </p:cNvPicPr>
          <p:nvPr>
            <p:custDataLst>
              <p:tags r:id="rId1"/>
            </p:custDataLst>
          </p:nvPr>
        </p:nvPicPr>
        <p:blipFill>
          <a:blip r:embed="rId11"/>
          <a:stretch>
            <a:fillRect/>
          </a:stretch>
        </p:blipFill>
        <p:spPr>
          <a:xfrm>
            <a:off x="10160" y="139343"/>
            <a:ext cx="12192000" cy="6127120"/>
          </a:xfrm>
          <a:prstGeom prst="rect">
            <a:avLst/>
          </a:prstGeom>
        </p:spPr>
      </p:pic>
      <p:cxnSp>
        <p:nvCxnSpPr>
          <p:cNvPr id="3" name="Connecteur droit 2">
            <a:extLst>
              <a:ext uri="{FF2B5EF4-FFF2-40B4-BE49-F238E27FC236}">
                <a16:creationId xmlns:a16="http://schemas.microsoft.com/office/drawing/2014/main" id="{E79D412C-4714-8753-9FC2-C4C452E7CB92}"/>
              </a:ext>
            </a:extLst>
          </p:cNvPr>
          <p:cNvCxnSpPr/>
          <p:nvPr>
            <p:custDataLst>
              <p:tags r:id="rId2"/>
            </p:custDataLst>
          </p:nvPr>
        </p:nvCxnSpPr>
        <p:spPr>
          <a:xfrm flipH="1">
            <a:off x="6319520" y="1432560"/>
            <a:ext cx="558800" cy="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12">
            <p14:nvContentPartPr>
              <p14:cNvPr id="6" name="Encre 5">
                <a:extLst>
                  <a:ext uri="{FF2B5EF4-FFF2-40B4-BE49-F238E27FC236}">
                    <a16:creationId xmlns:a16="http://schemas.microsoft.com/office/drawing/2014/main" id="{636F7EE9-88A6-EF7F-A8D2-062E7A64406F}"/>
                  </a:ext>
                </a:extLst>
              </p14:cNvPr>
              <p14:cNvContentPartPr/>
              <p14:nvPr>
                <p:custDataLst>
                  <p:tags r:id="rId3"/>
                </p:custDataLst>
              </p14:nvPr>
            </p14:nvContentPartPr>
            <p14:xfrm>
              <a:off x="5951720" y="1420880"/>
              <a:ext cx="1211400" cy="266760"/>
            </p14:xfrm>
          </p:contentPart>
        </mc:Choice>
        <mc:Fallback xmlns="">
          <p:pic>
            <p:nvPicPr>
              <p:cNvPr id="6" name="Encre 5">
                <a:extLst>
                  <a:ext uri="{FF2B5EF4-FFF2-40B4-BE49-F238E27FC236}">
                    <a16:creationId xmlns:a16="http://schemas.microsoft.com/office/drawing/2014/main" id="{636F7EE9-88A6-EF7F-A8D2-062E7A64406F}"/>
                  </a:ext>
                </a:extLst>
              </p:cNvPr>
              <p:cNvPicPr/>
              <p:nvPr/>
            </p:nvPicPr>
            <p:blipFill>
              <a:blip r:embed="rId13"/>
              <a:stretch>
                <a:fillRect/>
              </a:stretch>
            </p:blipFill>
            <p:spPr>
              <a:xfrm>
                <a:off x="5942720" y="1411880"/>
                <a:ext cx="1229040" cy="284400"/>
              </a:xfrm>
              <a:prstGeom prst="rect">
                <a:avLst/>
              </a:prstGeom>
            </p:spPr>
          </p:pic>
        </mc:Fallback>
      </mc:AlternateContent>
      <p:sp>
        <p:nvSpPr>
          <p:cNvPr id="4" name="ZoneTexte 3">
            <a:extLst>
              <a:ext uri="{FF2B5EF4-FFF2-40B4-BE49-F238E27FC236}">
                <a16:creationId xmlns:a16="http://schemas.microsoft.com/office/drawing/2014/main" id="{001ECC22-7982-3B0B-4192-A924A5ACF4E7}"/>
              </a:ext>
            </a:extLst>
          </p:cNvPr>
          <p:cNvSpPr txBox="1"/>
          <p:nvPr>
            <p:custDataLst>
              <p:tags r:id="rId4"/>
            </p:custDataLst>
          </p:nvPr>
        </p:nvSpPr>
        <p:spPr>
          <a:xfrm>
            <a:off x="7376160" y="4318000"/>
            <a:ext cx="2062480" cy="646331"/>
          </a:xfrm>
          <a:prstGeom prst="rect">
            <a:avLst/>
          </a:prstGeom>
          <a:noFill/>
        </p:spPr>
        <p:txBody>
          <a:bodyPr wrap="square" rtlCol="0">
            <a:spAutoFit/>
          </a:bodyPr>
          <a:lstStyle/>
          <a:p>
            <a:r>
              <a:rPr lang="fr-BE" dirty="0"/>
              <a:t>Panneau de correction</a:t>
            </a:r>
          </a:p>
        </p:txBody>
      </p:sp>
      <p:cxnSp>
        <p:nvCxnSpPr>
          <p:cNvPr id="8" name="Connecteur droit avec flèche 7">
            <a:extLst>
              <a:ext uri="{FF2B5EF4-FFF2-40B4-BE49-F238E27FC236}">
                <a16:creationId xmlns:a16="http://schemas.microsoft.com/office/drawing/2014/main" id="{D1B95570-F36B-1968-C94A-EDBE7A63F5D6}"/>
              </a:ext>
            </a:extLst>
          </p:cNvPr>
          <p:cNvCxnSpPr/>
          <p:nvPr>
            <p:custDataLst>
              <p:tags r:id="rId5"/>
            </p:custDataLst>
          </p:nvPr>
        </p:nvCxnSpPr>
        <p:spPr>
          <a:xfrm flipV="1">
            <a:off x="7792720" y="3982720"/>
            <a:ext cx="233680" cy="335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21B3C143-A154-30EC-997A-86CC75A8A95A}"/>
              </a:ext>
            </a:extLst>
          </p:cNvPr>
          <p:cNvSpPr txBox="1"/>
          <p:nvPr>
            <p:custDataLst>
              <p:tags r:id="rId6"/>
            </p:custDataLst>
          </p:nvPr>
        </p:nvSpPr>
        <p:spPr>
          <a:xfrm>
            <a:off x="5951720" y="4460240"/>
            <a:ext cx="1018040" cy="923330"/>
          </a:xfrm>
          <a:prstGeom prst="rect">
            <a:avLst/>
          </a:prstGeom>
          <a:noFill/>
        </p:spPr>
        <p:txBody>
          <a:bodyPr wrap="square" rtlCol="0">
            <a:spAutoFit/>
          </a:bodyPr>
          <a:lstStyle/>
          <a:p>
            <a:r>
              <a:rPr lang="fr-BE" dirty="0"/>
              <a:t>Panneau des prismes</a:t>
            </a:r>
          </a:p>
        </p:txBody>
      </p:sp>
      <p:sp>
        <p:nvSpPr>
          <p:cNvPr id="10" name="ZoneTexte 9">
            <a:extLst>
              <a:ext uri="{FF2B5EF4-FFF2-40B4-BE49-F238E27FC236}">
                <a16:creationId xmlns:a16="http://schemas.microsoft.com/office/drawing/2014/main" id="{F3D781C8-9805-20D6-6918-AB70EB0FFB28}"/>
              </a:ext>
            </a:extLst>
          </p:cNvPr>
          <p:cNvSpPr txBox="1"/>
          <p:nvPr>
            <p:custDataLst>
              <p:tags r:id="rId7"/>
            </p:custDataLst>
          </p:nvPr>
        </p:nvSpPr>
        <p:spPr>
          <a:xfrm>
            <a:off x="10617200" y="4964331"/>
            <a:ext cx="1219200" cy="1754326"/>
          </a:xfrm>
          <a:prstGeom prst="rect">
            <a:avLst/>
          </a:prstGeom>
          <a:noFill/>
        </p:spPr>
        <p:txBody>
          <a:bodyPr wrap="square" rtlCol="0">
            <a:spAutoFit/>
          </a:bodyPr>
          <a:lstStyle/>
          <a:p>
            <a:r>
              <a:rPr lang="fr-BE" dirty="0"/>
              <a:t>Liste des détections des différentes classes d’erreurs</a:t>
            </a:r>
          </a:p>
        </p:txBody>
      </p:sp>
      <p:cxnSp>
        <p:nvCxnSpPr>
          <p:cNvPr id="11" name="Connecteur droit avec flèche 10">
            <a:extLst>
              <a:ext uri="{FF2B5EF4-FFF2-40B4-BE49-F238E27FC236}">
                <a16:creationId xmlns:a16="http://schemas.microsoft.com/office/drawing/2014/main" id="{18A7FE64-DE53-6D7D-AAEC-9A3BED89181F}"/>
              </a:ext>
            </a:extLst>
          </p:cNvPr>
          <p:cNvCxnSpPr/>
          <p:nvPr>
            <p:custDataLst>
              <p:tags r:id="rId8"/>
            </p:custDataLst>
          </p:nvPr>
        </p:nvCxnSpPr>
        <p:spPr>
          <a:xfrm flipV="1">
            <a:off x="6304280" y="4037521"/>
            <a:ext cx="233680" cy="335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D3964EB8-FE1C-ADD8-B3CF-583D81FF17A7}"/>
              </a:ext>
            </a:extLst>
          </p:cNvPr>
          <p:cNvCxnSpPr/>
          <p:nvPr>
            <p:custDataLst>
              <p:tags r:id="rId9"/>
            </p:custDataLst>
          </p:nvPr>
        </p:nvCxnSpPr>
        <p:spPr>
          <a:xfrm flipV="1">
            <a:off x="10962640" y="4669691"/>
            <a:ext cx="233680" cy="335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946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5B0CB0-E9C4-4D68-8B3F-6624BD4E7D92}"/>
              </a:ext>
            </a:extLst>
          </p:cNvPr>
          <p:cNvSpPr>
            <a:spLocks noGrp="1"/>
          </p:cNvSpPr>
          <p:nvPr>
            <p:ph type="title"/>
            <p:custDataLst>
              <p:tags r:id="rId1"/>
            </p:custDataLst>
          </p:nvPr>
        </p:nvSpPr>
        <p:spPr/>
        <p:txBody>
          <a:bodyPr>
            <a:normAutofit/>
          </a:bodyPr>
          <a:lstStyle/>
          <a:p>
            <a:r>
              <a:rPr lang="fr-BE" dirty="0"/>
              <a:t>Corriger une faute soulignée</a:t>
            </a:r>
          </a:p>
        </p:txBody>
      </p:sp>
      <p:sp>
        <p:nvSpPr>
          <p:cNvPr id="3" name="Espace réservé du contenu 2">
            <a:extLst>
              <a:ext uri="{FF2B5EF4-FFF2-40B4-BE49-F238E27FC236}">
                <a16:creationId xmlns:a16="http://schemas.microsoft.com/office/drawing/2014/main" id="{A2197879-EC5F-4631-A1BA-65A1CBCBC751}"/>
              </a:ext>
            </a:extLst>
          </p:cNvPr>
          <p:cNvSpPr>
            <a:spLocks noGrp="1"/>
          </p:cNvSpPr>
          <p:nvPr>
            <p:ph idx="1"/>
            <p:custDataLst>
              <p:tags r:id="rId2"/>
            </p:custDataLst>
          </p:nvPr>
        </p:nvSpPr>
        <p:spPr/>
        <p:txBody>
          <a:bodyPr>
            <a:normAutofit fontScale="85000" lnSpcReduction="20000"/>
          </a:bodyPr>
          <a:lstStyle/>
          <a:p>
            <a:pPr marL="0" indent="0" algn="just">
              <a:buNone/>
            </a:pPr>
            <a:r>
              <a:rPr lang="fr-BE" b="1" dirty="0"/>
              <a:t>Conseil: passez en revue chaque erreur détectée et, si nécessaire, corrigez-la. </a:t>
            </a:r>
          </a:p>
          <a:p>
            <a:pPr marL="0" indent="0" algn="just">
              <a:buNone/>
            </a:pPr>
            <a:r>
              <a:rPr lang="fr-BE" dirty="0"/>
              <a:t>Exemple </a:t>
            </a:r>
            <a:r>
              <a:rPr lang="fr-BE" b="1" dirty="0"/>
              <a:t>pour une faute soulignée en rouge plein</a:t>
            </a:r>
            <a:r>
              <a:rPr lang="fr-BE" dirty="0"/>
              <a:t>: placez simplement le curseur de la souris sur la première faute de langue (dans la slide précédente, le mot « </a:t>
            </a:r>
            <a:r>
              <a:rPr lang="fr-BE" dirty="0" err="1"/>
              <a:t>harcellée</a:t>
            </a:r>
            <a:r>
              <a:rPr lang="fr-BE" dirty="0"/>
              <a:t> ») dans le panneau de correction (celui du milieu). Une infobulle s’ouvre: si l’explication donnée est satisfaisante (ce qui est généralement le cas), effectuez un clic droit sur la faute, puis </a:t>
            </a:r>
            <a:r>
              <a:rPr lang="fr-BE" b="1" dirty="0">
                <a:solidFill>
                  <a:srgbClr val="FF0000"/>
                </a:solidFill>
              </a:rPr>
              <a:t>sélectionnez « corriger ce cas  » </a:t>
            </a:r>
            <a:r>
              <a:rPr lang="fr-BE" dirty="0"/>
              <a:t>dans le menu contextuel. L’erreur sera alors corrigée automatiquement dans votre texte en version Word et sera soulignée en vert dans Antidote (</a:t>
            </a:r>
            <a:r>
              <a:rPr lang="fr-BE" b="1" dirty="0"/>
              <a:t>voir slide suivante</a:t>
            </a:r>
            <a:r>
              <a:rPr lang="fr-BE" dirty="0"/>
              <a:t>). Si l’erreur se répète dans le document, vous pouvez cliquer sur « corriger les cas identiques  ». Vérifiez la bonne correction automatique de votre texte en version Word.</a:t>
            </a:r>
          </a:p>
          <a:p>
            <a:pPr marL="0" indent="0" algn="just">
              <a:buNone/>
            </a:pPr>
            <a:r>
              <a:rPr lang="fr-FR" dirty="0"/>
              <a:t>N.B.: Parfois, Antidote souligne un élément qui ne contient pas d’erreur, notamment lorsqu’il n’identifie pas le mot avec lequel un participe passé doit s’accorder. Dans ce cas, n’effectuez aucun changement. </a:t>
            </a:r>
          </a:p>
          <a:p>
            <a:pPr algn="just"/>
            <a:endParaRPr lang="fr-BE" dirty="0"/>
          </a:p>
        </p:txBody>
      </p:sp>
    </p:spTree>
    <p:extLst>
      <p:ext uri="{BB962C8B-B14F-4D97-AF65-F5344CB8AC3E}">
        <p14:creationId xmlns:p14="http://schemas.microsoft.com/office/powerpoint/2010/main" val="4122302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7ECA66A-069F-4A6D-946B-8F6FB6774DC1}"/>
              </a:ext>
            </a:extLst>
          </p:cNvPr>
          <p:cNvPicPr>
            <a:picLocks noChangeAspect="1"/>
          </p:cNvPicPr>
          <p:nvPr>
            <p:custDataLst>
              <p:tags r:id="rId1"/>
            </p:custDataLst>
          </p:nvPr>
        </p:nvPicPr>
        <p:blipFill>
          <a:blip r:embed="rId5"/>
          <a:stretch>
            <a:fillRect/>
          </a:stretch>
        </p:blipFill>
        <p:spPr>
          <a:xfrm>
            <a:off x="89886" y="215855"/>
            <a:ext cx="12192000" cy="6426290"/>
          </a:xfrm>
          <a:prstGeom prst="rect">
            <a:avLst/>
          </a:prstGeom>
        </p:spPr>
      </p:pic>
      <p:sp>
        <p:nvSpPr>
          <p:cNvPr id="4" name="Ellipse 3">
            <a:extLst>
              <a:ext uri="{FF2B5EF4-FFF2-40B4-BE49-F238E27FC236}">
                <a16:creationId xmlns:a16="http://schemas.microsoft.com/office/drawing/2014/main" id="{D2277735-A454-4423-9BB4-787CEA6B0DB5}"/>
              </a:ext>
            </a:extLst>
          </p:cNvPr>
          <p:cNvSpPr/>
          <p:nvPr>
            <p:custDataLst>
              <p:tags r:id="rId2"/>
            </p:custDataLst>
          </p:nvPr>
        </p:nvSpPr>
        <p:spPr>
          <a:xfrm>
            <a:off x="9435635" y="909553"/>
            <a:ext cx="503853" cy="22393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ln w="38100">
                <a:solidFill>
                  <a:srgbClr val="FF0000"/>
                </a:solidFill>
              </a:ln>
              <a:noFill/>
            </a:endParaRPr>
          </a:p>
        </p:txBody>
      </p:sp>
      <p:sp>
        <p:nvSpPr>
          <p:cNvPr id="5" name="Ellipse 4">
            <a:extLst>
              <a:ext uri="{FF2B5EF4-FFF2-40B4-BE49-F238E27FC236}">
                <a16:creationId xmlns:a16="http://schemas.microsoft.com/office/drawing/2014/main" id="{7B009D94-7352-4C47-80CB-BF041AB13A21}"/>
              </a:ext>
            </a:extLst>
          </p:cNvPr>
          <p:cNvSpPr/>
          <p:nvPr>
            <p:custDataLst>
              <p:tags r:id="rId3"/>
            </p:custDataLst>
          </p:nvPr>
        </p:nvSpPr>
        <p:spPr>
          <a:xfrm>
            <a:off x="4597167" y="2248250"/>
            <a:ext cx="629174" cy="19294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510191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AC348B-2BF3-41F0-BC88-88B61F572B8D}"/>
              </a:ext>
            </a:extLst>
          </p:cNvPr>
          <p:cNvSpPr>
            <a:spLocks noGrp="1"/>
          </p:cNvSpPr>
          <p:nvPr>
            <p:ph type="title"/>
            <p:custDataLst>
              <p:tags r:id="rId1"/>
            </p:custDataLst>
          </p:nvPr>
        </p:nvSpPr>
        <p:spPr/>
        <p:txBody>
          <a:bodyPr/>
          <a:lstStyle/>
          <a:p>
            <a:r>
              <a:rPr lang="fr-BE" dirty="0"/>
              <a:t>Passer à l’erreur suivante</a:t>
            </a:r>
          </a:p>
        </p:txBody>
      </p:sp>
      <p:sp>
        <p:nvSpPr>
          <p:cNvPr id="3" name="Espace réservé du contenu 2">
            <a:extLst>
              <a:ext uri="{FF2B5EF4-FFF2-40B4-BE49-F238E27FC236}">
                <a16:creationId xmlns:a16="http://schemas.microsoft.com/office/drawing/2014/main" id="{7D10F20F-405B-4C1E-A938-E0C012E44FEA}"/>
              </a:ext>
            </a:extLst>
          </p:cNvPr>
          <p:cNvSpPr>
            <a:spLocks noGrp="1"/>
          </p:cNvSpPr>
          <p:nvPr>
            <p:ph idx="1"/>
            <p:custDataLst>
              <p:tags r:id="rId2"/>
            </p:custDataLst>
          </p:nvPr>
        </p:nvSpPr>
        <p:spPr/>
        <p:txBody>
          <a:bodyPr/>
          <a:lstStyle/>
          <a:p>
            <a:pPr marL="0" indent="0" algn="just">
              <a:buNone/>
            </a:pPr>
            <a:r>
              <a:rPr lang="fr-BE" dirty="0"/>
              <a:t>Il existe plusieurs possibilités. Par exemple, vous pouvez sélectionner « détection suivante » après avoir effectué un clic droit sur l’erreur ou vous pouvez </a:t>
            </a:r>
            <a:r>
              <a:rPr lang="fr-BE" b="1" dirty="0"/>
              <a:t>cliquer sur la flèche </a:t>
            </a:r>
            <a:r>
              <a:rPr lang="fr-BE" dirty="0"/>
              <a:t>(</a:t>
            </a:r>
            <a:r>
              <a:rPr lang="fr-BE" b="1" dirty="0"/>
              <a:t>voir slide suivante</a:t>
            </a:r>
            <a:r>
              <a:rPr lang="fr-BE" dirty="0"/>
              <a:t>). </a:t>
            </a:r>
          </a:p>
          <a:p>
            <a:pPr marL="0" indent="0" algn="just">
              <a:buNone/>
            </a:pPr>
            <a:r>
              <a:rPr lang="fr-BE" dirty="0"/>
              <a:t>N.B.: En fonction de la version d’Antidote, la flèche ne se trouve pas tout à fait au même endroit. </a:t>
            </a:r>
          </a:p>
        </p:txBody>
      </p:sp>
    </p:spTree>
    <p:extLst>
      <p:ext uri="{BB962C8B-B14F-4D97-AF65-F5344CB8AC3E}">
        <p14:creationId xmlns:p14="http://schemas.microsoft.com/office/powerpoint/2010/main" val="3211642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a:extLst>
              <a:ext uri="{FF2B5EF4-FFF2-40B4-BE49-F238E27FC236}">
                <a16:creationId xmlns:a16="http://schemas.microsoft.com/office/drawing/2014/main" id="{FD92CED6-F88A-48A1-B4C9-954F0EE0515F}"/>
              </a:ext>
            </a:extLst>
          </p:cNvPr>
          <p:cNvCxnSpPr/>
          <p:nvPr>
            <p:custDataLst>
              <p:tags r:id="rId1"/>
            </p:custDataLst>
          </p:nvPr>
        </p:nvCxnSpPr>
        <p:spPr>
          <a:xfrm>
            <a:off x="5564554" y="828431"/>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66AA1109-90F0-4FF2-A578-82ED7594A5F5}"/>
              </a:ext>
            </a:extLst>
          </p:cNvPr>
          <p:cNvCxnSpPr/>
          <p:nvPr>
            <p:custDataLst>
              <p:tags r:id="rId2"/>
            </p:custDataLst>
          </p:nvPr>
        </p:nvCxnSpPr>
        <p:spPr>
          <a:xfrm>
            <a:off x="5744308" y="8128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216404EF-3C37-4E87-BEEB-2007EA2905D0}"/>
              </a:ext>
            </a:extLst>
          </p:cNvPr>
          <p:cNvCxnSpPr/>
          <p:nvPr>
            <p:custDataLst>
              <p:tags r:id="rId3"/>
            </p:custDataLst>
          </p:nvPr>
        </p:nvCxnSpPr>
        <p:spPr>
          <a:xfrm>
            <a:off x="5884985" y="836246"/>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AA756808-FDAD-42FA-A8AC-130B89DA50B4}"/>
              </a:ext>
            </a:extLst>
          </p:cNvPr>
          <p:cNvPicPr>
            <a:picLocks noChangeAspect="1"/>
          </p:cNvPicPr>
          <p:nvPr>
            <p:custDataLst>
              <p:tags r:id="rId4"/>
            </p:custDataLst>
          </p:nvPr>
        </p:nvPicPr>
        <p:blipFill>
          <a:blip r:embed="rId6"/>
          <a:stretch>
            <a:fillRect/>
          </a:stretch>
        </p:blipFill>
        <p:spPr>
          <a:xfrm>
            <a:off x="0" y="203411"/>
            <a:ext cx="12192000" cy="6451177"/>
          </a:xfrm>
          <a:prstGeom prst="rect">
            <a:avLst/>
          </a:prstGeom>
        </p:spPr>
      </p:pic>
      <p:cxnSp>
        <p:nvCxnSpPr>
          <p:cNvPr id="3" name="Connecteur droit avec flèche 2">
            <a:extLst>
              <a:ext uri="{FF2B5EF4-FFF2-40B4-BE49-F238E27FC236}">
                <a16:creationId xmlns:a16="http://schemas.microsoft.com/office/drawing/2014/main" id="{E1193B0B-3745-0A9C-6CAD-C363E270CAC7}"/>
              </a:ext>
            </a:extLst>
          </p:cNvPr>
          <p:cNvCxnSpPr/>
          <p:nvPr/>
        </p:nvCxnSpPr>
        <p:spPr>
          <a:xfrm flipH="1">
            <a:off x="6177280" y="274320"/>
            <a:ext cx="1066800" cy="5588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7781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655070-63E7-AB60-448E-A596668831D3}"/>
              </a:ext>
            </a:extLst>
          </p:cNvPr>
          <p:cNvSpPr>
            <a:spLocks noGrp="1"/>
          </p:cNvSpPr>
          <p:nvPr>
            <p:ph type="title"/>
            <p:custDataLst>
              <p:tags r:id="rId1"/>
            </p:custDataLst>
          </p:nvPr>
        </p:nvSpPr>
        <p:spPr/>
        <p:txBody>
          <a:bodyPr/>
          <a:lstStyle/>
          <a:p>
            <a:r>
              <a:rPr lang="fr-BE" dirty="0"/>
              <a:t>Remarques sur trois classes d’erreurs</a:t>
            </a:r>
          </a:p>
        </p:txBody>
      </p:sp>
      <p:sp>
        <p:nvSpPr>
          <p:cNvPr id="3" name="Espace réservé du contenu 2">
            <a:extLst>
              <a:ext uri="{FF2B5EF4-FFF2-40B4-BE49-F238E27FC236}">
                <a16:creationId xmlns:a16="http://schemas.microsoft.com/office/drawing/2014/main" id="{20C8B1E9-7D25-03E2-9C56-FFC4BA9D6382}"/>
              </a:ext>
            </a:extLst>
          </p:cNvPr>
          <p:cNvSpPr>
            <a:spLocks noGrp="1"/>
          </p:cNvSpPr>
          <p:nvPr>
            <p:ph idx="1"/>
            <p:custDataLst>
              <p:tags r:id="rId2"/>
            </p:custDataLst>
          </p:nvPr>
        </p:nvSpPr>
        <p:spPr>
          <a:xfrm>
            <a:off x="960120" y="1988185"/>
            <a:ext cx="10515600" cy="4351338"/>
          </a:xfrm>
        </p:spPr>
        <p:txBody>
          <a:bodyPr>
            <a:normAutofit fontScale="77500" lnSpcReduction="20000"/>
          </a:bodyPr>
          <a:lstStyle/>
          <a:p>
            <a:pPr marL="0" indent="0" algn="just">
              <a:buNone/>
            </a:pPr>
            <a:r>
              <a:rPr lang="fr-BE" b="1" dirty="0"/>
              <a:t>Erreur</a:t>
            </a:r>
            <a:r>
              <a:rPr lang="fr-BE" dirty="0"/>
              <a:t>: soulignée en rouge. L’erreur est évidente.</a:t>
            </a:r>
          </a:p>
          <a:p>
            <a:pPr marL="0" indent="0" algn="just">
              <a:buNone/>
            </a:pPr>
            <a:endParaRPr lang="fr-BE" dirty="0"/>
          </a:p>
          <a:p>
            <a:pPr marL="0" indent="0" algn="just">
              <a:buNone/>
            </a:pPr>
            <a:r>
              <a:rPr lang="fr-BE" dirty="0"/>
              <a:t>Soulignée en rouge plein: Antidote propose une correction via l’infobulle. Sélectionnez « corrigez ce cas ». Exemples: une erreur dans l’emploi de la majuscule (</a:t>
            </a:r>
            <a:r>
              <a:rPr lang="fr-BE" strike="sngStrike" dirty="0"/>
              <a:t>Région Wallonne</a:t>
            </a:r>
            <a:r>
              <a:rPr lang="fr-BE" dirty="0"/>
              <a:t> / Région wallonne), dans l’accord d’un participe passé, etc.</a:t>
            </a:r>
          </a:p>
          <a:p>
            <a:pPr marL="0" indent="0" algn="just">
              <a:buNone/>
            </a:pPr>
            <a:endParaRPr lang="fr-BE" dirty="0"/>
          </a:p>
          <a:p>
            <a:pPr marL="0" indent="0" algn="just">
              <a:buNone/>
            </a:pPr>
            <a:r>
              <a:rPr lang="fr-BE" dirty="0"/>
              <a:t>Soulignée en rouge pointillé: vous devez corriger vous-même l’erreur. </a:t>
            </a:r>
          </a:p>
          <a:p>
            <a:pPr marL="0" indent="0" algn="just">
              <a:buNone/>
            </a:pPr>
            <a:r>
              <a:rPr lang="fr-BE" b="1" dirty="0"/>
              <a:t>Rupture</a:t>
            </a:r>
            <a:r>
              <a:rPr lang="fr-BE" dirty="0"/>
              <a:t> (voir les slides 18, 19 et 20): intervalle orange pointillé. Il s’agit probablement d’une rupture de construction (syntaxe, ponctuation, etc.).</a:t>
            </a:r>
          </a:p>
          <a:p>
            <a:pPr marL="0" indent="0" algn="just">
              <a:buNone/>
            </a:pPr>
            <a:r>
              <a:rPr lang="fr-BE" b="1" dirty="0"/>
              <a:t>Alerte: </a:t>
            </a:r>
            <a:r>
              <a:rPr lang="fr-BE" dirty="0"/>
              <a:t> soulignée en orangé fin. Des erreurs potentielles, comme une confusion entre deux homophones (ballade ≠ balade); un registre familier, comme le mot « balade » ( vous avez accès au mot « promenade » en faisant un clic droit sur le mot souligné, puis sur </a:t>
            </a:r>
            <a:r>
              <a:rPr lang="fr-BE" dirty="0">
                <a:solidFill>
                  <a:srgbClr val="000000"/>
                </a:solidFill>
                <a:effectLst/>
              </a:rPr>
              <a:t>« </a:t>
            </a:r>
            <a:r>
              <a:rPr lang="fr-BE" dirty="0"/>
              <a:t>Synonymes de "balade " »). C’est à vous de juger s’il y a une erreur. Faites d’abord un clic droit sur le mot souligné pour chercher une solution. </a:t>
            </a:r>
          </a:p>
          <a:p>
            <a:pPr marL="0" indent="0">
              <a:buNone/>
            </a:pPr>
            <a:endParaRPr lang="fr-BE" dirty="0"/>
          </a:p>
          <a:p>
            <a:pPr marL="0" indent="0">
              <a:buNone/>
            </a:pPr>
            <a:endParaRPr lang="fr-BE" dirty="0"/>
          </a:p>
        </p:txBody>
      </p:sp>
    </p:spTree>
    <p:extLst>
      <p:ext uri="{BB962C8B-B14F-4D97-AF65-F5344CB8AC3E}">
        <p14:creationId xmlns:p14="http://schemas.microsoft.com/office/powerpoint/2010/main" val="3105334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E561AF-8AB7-46BA-807C-78D1BFADB931}"/>
              </a:ext>
            </a:extLst>
          </p:cNvPr>
          <p:cNvSpPr>
            <a:spLocks noGrp="1"/>
          </p:cNvSpPr>
          <p:nvPr>
            <p:ph type="title"/>
            <p:custDataLst>
              <p:tags r:id="rId1"/>
            </p:custDataLst>
          </p:nvPr>
        </p:nvSpPr>
        <p:spPr/>
        <p:txBody>
          <a:bodyPr/>
          <a:lstStyle/>
          <a:p>
            <a:r>
              <a:rPr lang="fr-BE" dirty="0"/>
              <a:t>Rupture</a:t>
            </a:r>
          </a:p>
        </p:txBody>
      </p:sp>
      <p:sp>
        <p:nvSpPr>
          <p:cNvPr id="3" name="Espace réservé du contenu 2">
            <a:extLst>
              <a:ext uri="{FF2B5EF4-FFF2-40B4-BE49-F238E27FC236}">
                <a16:creationId xmlns:a16="http://schemas.microsoft.com/office/drawing/2014/main" id="{B194B869-60FA-4744-9FA7-0BB1A564B232}"/>
              </a:ext>
            </a:extLst>
          </p:cNvPr>
          <p:cNvSpPr>
            <a:spLocks noGrp="1"/>
          </p:cNvSpPr>
          <p:nvPr>
            <p:ph idx="1"/>
            <p:custDataLst>
              <p:tags r:id="rId2"/>
            </p:custDataLst>
          </p:nvPr>
        </p:nvSpPr>
        <p:spPr/>
        <p:txBody>
          <a:bodyPr/>
          <a:lstStyle/>
          <a:p>
            <a:pPr algn="just"/>
            <a:r>
              <a:rPr lang="fr-BE" dirty="0"/>
              <a:t>Intervalle orange pointillé : il se trouve probablement une erreur (faute de ponctuation, de syntaxe, etc.) dans la phrase que vous devez analyser. </a:t>
            </a:r>
          </a:p>
          <a:p>
            <a:pPr algn="just"/>
            <a:r>
              <a:rPr lang="fr-BE" dirty="0"/>
              <a:t>Exemple: </a:t>
            </a:r>
            <a:r>
              <a:rPr lang="fr-BE" b="1" dirty="0"/>
              <a:t>voir slide suivante</a:t>
            </a:r>
            <a:r>
              <a:rPr lang="fr-BE" dirty="0"/>
              <a:t>. </a:t>
            </a:r>
          </a:p>
        </p:txBody>
      </p:sp>
    </p:spTree>
    <p:extLst>
      <p:ext uri="{BB962C8B-B14F-4D97-AF65-F5344CB8AC3E}">
        <p14:creationId xmlns:p14="http://schemas.microsoft.com/office/powerpoint/2010/main" val="3576824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B2D262FE-A632-4B63-AFCA-FCC7D8E6C6FD}"/>
              </a:ext>
            </a:extLst>
          </p:cNvPr>
          <p:cNvPicPr>
            <a:picLocks noChangeAspect="1"/>
          </p:cNvPicPr>
          <p:nvPr>
            <p:custDataLst>
              <p:tags r:id="rId1"/>
            </p:custDataLst>
          </p:nvPr>
        </p:nvPicPr>
        <p:blipFill>
          <a:blip r:embed="rId3"/>
          <a:stretch>
            <a:fillRect/>
          </a:stretch>
        </p:blipFill>
        <p:spPr>
          <a:xfrm>
            <a:off x="506969" y="0"/>
            <a:ext cx="11007008" cy="6753054"/>
          </a:xfrm>
          <a:prstGeom prst="rect">
            <a:avLst/>
          </a:prstGeom>
        </p:spPr>
      </p:pic>
      <p:cxnSp>
        <p:nvCxnSpPr>
          <p:cNvPr id="4" name="Connecteur droit avec flèche 3">
            <a:extLst>
              <a:ext uri="{FF2B5EF4-FFF2-40B4-BE49-F238E27FC236}">
                <a16:creationId xmlns:a16="http://schemas.microsoft.com/office/drawing/2014/main" id="{B81F3433-C347-8B3B-616A-E85A5AAA4C54}"/>
              </a:ext>
            </a:extLst>
          </p:cNvPr>
          <p:cNvCxnSpPr/>
          <p:nvPr/>
        </p:nvCxnSpPr>
        <p:spPr>
          <a:xfrm flipH="1">
            <a:off x="6096000" y="1016000"/>
            <a:ext cx="873760" cy="4673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6931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07D0A6-B318-4F7F-9164-03A0CFAD4F3F}"/>
              </a:ext>
            </a:extLst>
          </p:cNvPr>
          <p:cNvSpPr>
            <a:spLocks noGrp="1"/>
          </p:cNvSpPr>
          <p:nvPr>
            <p:ph type="title"/>
            <p:custDataLst>
              <p:tags r:id="rId1"/>
            </p:custDataLst>
          </p:nvPr>
        </p:nvSpPr>
        <p:spPr/>
        <p:txBody>
          <a:bodyPr/>
          <a:lstStyle/>
          <a:p>
            <a:pPr algn="just"/>
            <a:r>
              <a:rPr lang="fr-BE" dirty="0"/>
              <a:t>Rupture</a:t>
            </a:r>
          </a:p>
        </p:txBody>
      </p:sp>
      <p:sp>
        <p:nvSpPr>
          <p:cNvPr id="3" name="Espace réservé du contenu 2">
            <a:extLst>
              <a:ext uri="{FF2B5EF4-FFF2-40B4-BE49-F238E27FC236}">
                <a16:creationId xmlns:a16="http://schemas.microsoft.com/office/drawing/2014/main" id="{92E22FB7-DE08-4841-B87D-03265ECDCA73}"/>
              </a:ext>
            </a:extLst>
          </p:cNvPr>
          <p:cNvSpPr>
            <a:spLocks noGrp="1"/>
          </p:cNvSpPr>
          <p:nvPr>
            <p:ph idx="1"/>
            <p:custDataLst>
              <p:tags r:id="rId2"/>
            </p:custDataLst>
          </p:nvPr>
        </p:nvSpPr>
        <p:spPr/>
        <p:txBody>
          <a:bodyPr>
            <a:normAutofit/>
          </a:bodyPr>
          <a:lstStyle/>
          <a:p>
            <a:pPr algn="just"/>
            <a:r>
              <a:rPr lang="fr-BE" dirty="0"/>
              <a:t>L’infobulle d’Antidote ne vous précise pas où réside l’erreur (elle indique que « l’analyse échoue dans l’intervalle souligné »). C’est donc à vous de la détecter. Dans l’exemple de la slide précédente, vous avez dû la repérer: la virgule fautive entre le sujet et le verbe. Dans ce cas, vous devez corriger vous-mêmes l’erreur, et ce, directement dans le document Word ou dans le panneau de correction. </a:t>
            </a:r>
          </a:p>
          <a:p>
            <a:pPr algn="just"/>
            <a:r>
              <a:rPr lang="fr-BE" dirty="0"/>
              <a:t>N.B.: Parfois, il n’y a aucune erreur dans le segment souligné en orange. Dans tous les cas, </a:t>
            </a:r>
            <a:r>
              <a:rPr lang="fr-BE" b="1" dirty="0"/>
              <a:t>vous devez analyser vous-même la phrase.</a:t>
            </a:r>
            <a:endParaRPr lang="fr-BE" dirty="0"/>
          </a:p>
        </p:txBody>
      </p:sp>
    </p:spTree>
    <p:extLst>
      <p:ext uri="{BB962C8B-B14F-4D97-AF65-F5344CB8AC3E}">
        <p14:creationId xmlns:p14="http://schemas.microsoft.com/office/powerpoint/2010/main" val="873734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93C157-80E6-0F0B-4795-158318D94923}"/>
              </a:ext>
            </a:extLst>
          </p:cNvPr>
          <p:cNvSpPr>
            <a:spLocks noGrp="1"/>
          </p:cNvSpPr>
          <p:nvPr>
            <p:ph type="title"/>
            <p:custDataLst>
              <p:tags r:id="rId1"/>
            </p:custDataLst>
          </p:nvPr>
        </p:nvSpPr>
        <p:spPr/>
        <p:txBody>
          <a:bodyPr/>
          <a:lstStyle/>
          <a:p>
            <a:r>
              <a:rPr lang="fr-BE" dirty="0"/>
              <a:t>Sommaire</a:t>
            </a:r>
          </a:p>
        </p:txBody>
      </p:sp>
      <p:sp>
        <p:nvSpPr>
          <p:cNvPr id="3" name="Espace réservé du contenu 2">
            <a:extLst>
              <a:ext uri="{FF2B5EF4-FFF2-40B4-BE49-F238E27FC236}">
                <a16:creationId xmlns:a16="http://schemas.microsoft.com/office/drawing/2014/main" id="{ED0BBB7D-E6CE-608C-9EF8-A7D4834B2D5C}"/>
              </a:ext>
            </a:extLst>
          </p:cNvPr>
          <p:cNvSpPr>
            <a:spLocks noGrp="1"/>
          </p:cNvSpPr>
          <p:nvPr>
            <p:ph idx="1"/>
            <p:custDataLst>
              <p:tags r:id="rId2"/>
            </p:custDataLst>
          </p:nvPr>
        </p:nvSpPr>
        <p:spPr/>
        <p:txBody>
          <a:bodyPr>
            <a:normAutofit fontScale="92500" lnSpcReduction="10000"/>
          </a:bodyPr>
          <a:lstStyle/>
          <a:p>
            <a:r>
              <a:rPr lang="fr-BE" dirty="0"/>
              <a:t>Avertissement (3)</a:t>
            </a:r>
          </a:p>
          <a:p>
            <a:r>
              <a:rPr lang="fr-BE" dirty="0"/>
              <a:t>TFE: évaluation de la maitrise de la langue (4)</a:t>
            </a:r>
          </a:p>
          <a:p>
            <a:r>
              <a:rPr lang="fr-BE" dirty="0"/>
              <a:t>Où trouver Antidote? (5)</a:t>
            </a:r>
          </a:p>
          <a:p>
            <a:r>
              <a:rPr lang="fr-BE" dirty="0"/>
              <a:t>Ouvrir le correcteur (6)</a:t>
            </a:r>
          </a:p>
          <a:p>
            <a:pPr algn="just"/>
            <a:r>
              <a:rPr lang="fr-BE" dirty="0"/>
              <a:t>Réglages (8)</a:t>
            </a:r>
          </a:p>
          <a:p>
            <a:pPr algn="just"/>
            <a:r>
              <a:rPr lang="fr-BE" b="1" dirty="0"/>
              <a:t>Volet « Langue » (10), </a:t>
            </a:r>
            <a:r>
              <a:rPr lang="fr-BE" b="1" u="sng" dirty="0"/>
              <a:t>Corriger une faute soulignée (12),</a:t>
            </a:r>
            <a:r>
              <a:rPr lang="fr-BE" b="1" dirty="0"/>
              <a:t> Passer à l’erreur suivante (14), Remarques sur trois classes d’erreurs (16)</a:t>
            </a:r>
            <a:r>
              <a:rPr lang="fr-BE" dirty="0"/>
              <a:t>, Rupture (17), Des fautes non relevées par Antidote! (20)</a:t>
            </a:r>
          </a:p>
          <a:p>
            <a:pPr algn="just"/>
            <a:r>
              <a:rPr lang="fr-BE" dirty="0"/>
              <a:t>Volets « Typographie » et « Style » (23)</a:t>
            </a:r>
          </a:p>
          <a:p>
            <a:r>
              <a:rPr lang="fr-BE" dirty="0"/>
              <a:t>Quelques ressources (24)</a:t>
            </a:r>
          </a:p>
          <a:p>
            <a:pPr marL="0" indent="0">
              <a:buNone/>
            </a:pPr>
            <a:endParaRPr lang="fr-BE" dirty="0"/>
          </a:p>
          <a:p>
            <a:endParaRPr lang="fr-BE" dirty="0"/>
          </a:p>
          <a:p>
            <a:endParaRPr lang="fr-BE" dirty="0"/>
          </a:p>
        </p:txBody>
      </p:sp>
    </p:spTree>
    <p:extLst>
      <p:ext uri="{BB962C8B-B14F-4D97-AF65-F5344CB8AC3E}">
        <p14:creationId xmlns:p14="http://schemas.microsoft.com/office/powerpoint/2010/main" val="279938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654381-3595-45DE-B2A5-667718A36AFE}"/>
              </a:ext>
            </a:extLst>
          </p:cNvPr>
          <p:cNvSpPr>
            <a:spLocks noGrp="1"/>
          </p:cNvSpPr>
          <p:nvPr>
            <p:ph type="title"/>
            <p:custDataLst>
              <p:tags r:id="rId1"/>
            </p:custDataLst>
          </p:nvPr>
        </p:nvSpPr>
        <p:spPr/>
        <p:txBody>
          <a:bodyPr/>
          <a:lstStyle/>
          <a:p>
            <a:pPr algn="just"/>
            <a:r>
              <a:rPr lang="fr-BE" dirty="0"/>
              <a:t>Des fautes non relevées par Antidote!</a:t>
            </a:r>
          </a:p>
        </p:txBody>
      </p:sp>
      <p:sp>
        <p:nvSpPr>
          <p:cNvPr id="3" name="Espace réservé du contenu 2">
            <a:extLst>
              <a:ext uri="{FF2B5EF4-FFF2-40B4-BE49-F238E27FC236}">
                <a16:creationId xmlns:a16="http://schemas.microsoft.com/office/drawing/2014/main" id="{CF307865-5784-4B4F-B469-B32EED2AAF61}"/>
              </a:ext>
            </a:extLst>
          </p:cNvPr>
          <p:cNvSpPr>
            <a:spLocks noGrp="1"/>
          </p:cNvSpPr>
          <p:nvPr>
            <p:ph idx="1"/>
            <p:custDataLst>
              <p:tags r:id="rId2"/>
            </p:custDataLst>
          </p:nvPr>
        </p:nvSpPr>
        <p:spPr/>
        <p:txBody>
          <a:bodyPr>
            <a:normAutofit/>
          </a:bodyPr>
          <a:lstStyle/>
          <a:p>
            <a:pPr marL="0" indent="0" algn="just">
              <a:buNone/>
            </a:pPr>
            <a:r>
              <a:rPr lang="fr-BE" dirty="0"/>
              <a:t>Bien qu’Antidote relève beaucoup plus de fautes que le correcteur de Word, une faute n’a pas été repérée par Antidote dans le texte soumis au logiciel et présenté dans la slide 10 : « fût » devrait être écrit « </a:t>
            </a:r>
            <a:r>
              <a:rPr lang="fr-BE" b="1" dirty="0"/>
              <a:t>fut </a:t>
            </a:r>
            <a:r>
              <a:rPr lang="fr-BE" dirty="0"/>
              <a:t>» dans la première phrase (« être » à la 3</a:t>
            </a:r>
            <a:r>
              <a:rPr lang="fr-BE" baseline="30000" dirty="0"/>
              <a:t>e</a:t>
            </a:r>
            <a:r>
              <a:rPr lang="fr-BE" dirty="0"/>
              <a:t> personne du singulier du passé simple et non du subjonctif imparfait). Cela illustre bien le fait que la relecture du texte à corriger s’avère nécessaire. </a:t>
            </a:r>
          </a:p>
        </p:txBody>
      </p:sp>
    </p:spTree>
    <p:extLst>
      <p:ext uri="{BB962C8B-B14F-4D97-AF65-F5344CB8AC3E}">
        <p14:creationId xmlns:p14="http://schemas.microsoft.com/office/powerpoint/2010/main" val="3081497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4EBE09-1091-7652-C746-8065DF595C06}"/>
              </a:ext>
            </a:extLst>
          </p:cNvPr>
          <p:cNvSpPr>
            <a:spLocks noGrp="1"/>
          </p:cNvSpPr>
          <p:nvPr>
            <p:ph type="title"/>
          </p:nvPr>
        </p:nvSpPr>
        <p:spPr/>
        <p:txBody>
          <a:bodyPr/>
          <a:lstStyle/>
          <a:p>
            <a:r>
              <a:rPr lang="fr-BE" dirty="0"/>
              <a:t>Des fautes non relevées par Antidote</a:t>
            </a:r>
          </a:p>
        </p:txBody>
      </p:sp>
      <p:sp>
        <p:nvSpPr>
          <p:cNvPr id="3" name="Espace réservé du contenu 2">
            <a:extLst>
              <a:ext uri="{FF2B5EF4-FFF2-40B4-BE49-F238E27FC236}">
                <a16:creationId xmlns:a16="http://schemas.microsoft.com/office/drawing/2014/main" id="{6E4C71FD-81B0-64F9-2F9C-E0F56A6CE568}"/>
              </a:ext>
            </a:extLst>
          </p:cNvPr>
          <p:cNvSpPr>
            <a:spLocks noGrp="1"/>
          </p:cNvSpPr>
          <p:nvPr>
            <p:ph idx="1"/>
          </p:nvPr>
        </p:nvSpPr>
        <p:spPr/>
        <p:txBody>
          <a:bodyPr/>
          <a:lstStyle/>
          <a:p>
            <a:pPr marL="0" indent="0" algn="just">
              <a:buNone/>
            </a:pPr>
            <a:r>
              <a:rPr lang="fr-BE" b="1" dirty="0"/>
              <a:t>Trouve les fautes non relevées par Antidote </a:t>
            </a:r>
            <a:r>
              <a:rPr lang="fr-BE" dirty="0"/>
              <a:t>(analyse effectuée le 13/12/2022) dans les extraits suivants:</a:t>
            </a:r>
          </a:p>
          <a:p>
            <a:pPr marL="0" indent="0" algn="just">
              <a:buNone/>
            </a:pPr>
            <a:r>
              <a:rPr lang="fr-BE" dirty="0"/>
              <a:t>« Les nouvelles technologies se sont des outils qui permette de traiter des informations  numériques […] » (extrait d’un document d’une étudiante)</a:t>
            </a:r>
          </a:p>
          <a:p>
            <a:pPr marL="0" indent="0" algn="just">
              <a:buNone/>
            </a:pPr>
            <a:r>
              <a:rPr lang="fr-BE" dirty="0"/>
              <a:t>«  L’état belge a été lourdement condamné ».</a:t>
            </a:r>
          </a:p>
          <a:p>
            <a:pPr marL="0" indent="0">
              <a:buNone/>
            </a:pPr>
            <a:r>
              <a:rPr lang="fr-BE" dirty="0"/>
              <a:t>« Quoiqu’il en soit, sa responsabilité est engagée. </a:t>
            </a:r>
          </a:p>
          <a:p>
            <a:pPr marL="0" indent="0">
              <a:buNone/>
            </a:pPr>
            <a:r>
              <a:rPr lang="fr-BE" dirty="0"/>
              <a:t>Corrigé dans la slide suivante. </a:t>
            </a:r>
          </a:p>
          <a:p>
            <a:endParaRPr lang="fr-BE" dirty="0"/>
          </a:p>
        </p:txBody>
      </p:sp>
    </p:spTree>
    <p:extLst>
      <p:ext uri="{BB962C8B-B14F-4D97-AF65-F5344CB8AC3E}">
        <p14:creationId xmlns:p14="http://schemas.microsoft.com/office/powerpoint/2010/main" val="4143100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E34507-5B07-DE80-2403-5A01C7E1E135}"/>
              </a:ext>
            </a:extLst>
          </p:cNvPr>
          <p:cNvSpPr>
            <a:spLocks noGrp="1"/>
          </p:cNvSpPr>
          <p:nvPr>
            <p:ph type="title"/>
            <p:custDataLst>
              <p:tags r:id="rId1"/>
            </p:custDataLst>
          </p:nvPr>
        </p:nvSpPr>
        <p:spPr/>
        <p:txBody>
          <a:bodyPr/>
          <a:lstStyle/>
          <a:p>
            <a:r>
              <a:rPr lang="fr-BE" dirty="0"/>
              <a:t>Corrigé</a:t>
            </a:r>
          </a:p>
        </p:txBody>
      </p:sp>
      <p:sp>
        <p:nvSpPr>
          <p:cNvPr id="3" name="Espace réservé du contenu 2">
            <a:extLst>
              <a:ext uri="{FF2B5EF4-FFF2-40B4-BE49-F238E27FC236}">
                <a16:creationId xmlns:a16="http://schemas.microsoft.com/office/drawing/2014/main" id="{F7EBAC48-2ED7-BC99-64FC-C2CC0D0233F0}"/>
              </a:ext>
            </a:extLst>
          </p:cNvPr>
          <p:cNvSpPr>
            <a:spLocks noGrp="1"/>
          </p:cNvSpPr>
          <p:nvPr>
            <p:ph idx="1"/>
            <p:custDataLst>
              <p:tags r:id="rId2"/>
            </p:custDataLst>
          </p:nvPr>
        </p:nvSpPr>
        <p:spPr/>
        <p:txBody>
          <a:bodyPr>
            <a:normAutofit fontScale="92500" lnSpcReduction="20000"/>
          </a:bodyPr>
          <a:lstStyle/>
          <a:p>
            <a:pPr marL="0" indent="0">
              <a:buNone/>
            </a:pPr>
            <a:endParaRPr lang="fr-BE" dirty="0"/>
          </a:p>
          <a:p>
            <a:pPr>
              <a:buFont typeface="Wingdings" panose="05000000000000000000" pitchFamily="2" charset="2"/>
              <a:buChar char="§"/>
            </a:pPr>
            <a:r>
              <a:rPr lang="fr-BE" dirty="0"/>
              <a:t>« Les nouvelles technologies se sont des outils qui permette de traiter des informations  numériques […] » (extrait d’un document d’une étudiante)</a:t>
            </a:r>
          </a:p>
          <a:p>
            <a:pPr marL="0" indent="0">
              <a:buNone/>
            </a:pPr>
            <a:r>
              <a:rPr lang="fr-BE" dirty="0"/>
              <a:t>« Les nouvelles technologies </a:t>
            </a:r>
            <a:r>
              <a:rPr lang="fr-BE" strike="sngStrike" dirty="0">
                <a:solidFill>
                  <a:srgbClr val="FF0000"/>
                </a:solidFill>
              </a:rPr>
              <a:t>se</a:t>
            </a:r>
            <a:r>
              <a:rPr lang="fr-BE" dirty="0"/>
              <a:t> sont des outils qui permette</a:t>
            </a:r>
            <a:r>
              <a:rPr lang="fr-BE" dirty="0">
                <a:solidFill>
                  <a:srgbClr val="FF0000"/>
                </a:solidFill>
              </a:rPr>
              <a:t>nt</a:t>
            </a:r>
            <a:r>
              <a:rPr lang="fr-BE" dirty="0"/>
              <a:t> de traiter des informations  numériques […] » (extrait d’un document d’une étudiante)</a:t>
            </a:r>
          </a:p>
          <a:p>
            <a:pPr>
              <a:buFont typeface="Wingdings" panose="05000000000000000000" pitchFamily="2" charset="2"/>
              <a:buChar char="§"/>
            </a:pPr>
            <a:r>
              <a:rPr lang="fr-BE" dirty="0"/>
              <a:t>«  L’état belge a été lourdement condamné ».</a:t>
            </a:r>
          </a:p>
          <a:p>
            <a:pPr marL="0" indent="0">
              <a:buNone/>
            </a:pPr>
            <a:r>
              <a:rPr lang="fr-BE" dirty="0"/>
              <a:t>«  L’</a:t>
            </a:r>
            <a:r>
              <a:rPr lang="fr-BE" dirty="0">
                <a:solidFill>
                  <a:srgbClr val="FF0000"/>
                </a:solidFill>
              </a:rPr>
              <a:t>É</a:t>
            </a:r>
            <a:r>
              <a:rPr lang="fr-BE" dirty="0"/>
              <a:t>tat belge a été lourdement condamné ». </a:t>
            </a:r>
            <a:r>
              <a:rPr lang="fr-BE" i="1" dirty="0"/>
              <a:t>Etat (pays, nation) ≠ état (situation).</a:t>
            </a:r>
          </a:p>
          <a:p>
            <a:pPr>
              <a:buFont typeface="Wingdings" panose="05000000000000000000" pitchFamily="2" charset="2"/>
              <a:buChar char="§"/>
            </a:pPr>
            <a:r>
              <a:rPr lang="fr-BE" dirty="0"/>
              <a:t>« Quoiqu’il en soit, sa responsabilité est engagée. </a:t>
            </a:r>
          </a:p>
          <a:p>
            <a:pPr marL="0" indent="0">
              <a:buNone/>
            </a:pPr>
            <a:r>
              <a:rPr lang="fr-BE" dirty="0"/>
              <a:t>« </a:t>
            </a:r>
            <a:r>
              <a:rPr lang="fr-BE" dirty="0">
                <a:solidFill>
                  <a:srgbClr val="FF0000"/>
                </a:solidFill>
              </a:rPr>
              <a:t>Quoi</a:t>
            </a:r>
            <a:r>
              <a:rPr lang="fr-BE" dirty="0"/>
              <a:t> </a:t>
            </a:r>
            <a:r>
              <a:rPr lang="fr-BE" dirty="0">
                <a:solidFill>
                  <a:srgbClr val="FF0000"/>
                </a:solidFill>
              </a:rPr>
              <a:t>qu’</a:t>
            </a:r>
            <a:r>
              <a:rPr lang="fr-BE" dirty="0"/>
              <a:t>il en soit, sa responsabilité est engagée. </a:t>
            </a:r>
            <a:r>
              <a:rPr lang="fr-BE" i="1" dirty="0"/>
              <a:t>Quoique (bien que) ≠  quoi que (peu importe / quelle que soit la chose qui…). Quoi qu’il en soit: de toute façon.</a:t>
            </a:r>
            <a:endParaRPr lang="fr-BE" dirty="0"/>
          </a:p>
          <a:p>
            <a:endParaRPr lang="fr-BE" dirty="0"/>
          </a:p>
        </p:txBody>
      </p:sp>
    </p:spTree>
    <p:extLst>
      <p:ext uri="{BB962C8B-B14F-4D97-AF65-F5344CB8AC3E}">
        <p14:creationId xmlns:p14="http://schemas.microsoft.com/office/powerpoint/2010/main" val="904885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B1038-5F60-9F43-12D5-D137B6A89B95}"/>
              </a:ext>
            </a:extLst>
          </p:cNvPr>
          <p:cNvSpPr>
            <a:spLocks noGrp="1"/>
          </p:cNvSpPr>
          <p:nvPr>
            <p:ph type="title"/>
            <p:custDataLst>
              <p:tags r:id="rId1"/>
            </p:custDataLst>
          </p:nvPr>
        </p:nvSpPr>
        <p:spPr/>
        <p:txBody>
          <a:bodyPr/>
          <a:lstStyle/>
          <a:p>
            <a:r>
              <a:rPr lang="fr-BE" dirty="0"/>
              <a:t>Volets « Typographie » et « Style »</a:t>
            </a:r>
          </a:p>
        </p:txBody>
      </p:sp>
      <p:sp>
        <p:nvSpPr>
          <p:cNvPr id="3" name="Espace réservé du contenu 2">
            <a:extLst>
              <a:ext uri="{FF2B5EF4-FFF2-40B4-BE49-F238E27FC236}">
                <a16:creationId xmlns:a16="http://schemas.microsoft.com/office/drawing/2014/main" id="{61AF506A-CDD4-FAE5-3C38-2F90EFC942E1}"/>
              </a:ext>
            </a:extLst>
          </p:cNvPr>
          <p:cNvSpPr>
            <a:spLocks noGrp="1"/>
          </p:cNvSpPr>
          <p:nvPr>
            <p:ph idx="1"/>
            <p:custDataLst>
              <p:tags r:id="rId2"/>
            </p:custDataLst>
          </p:nvPr>
        </p:nvSpPr>
        <p:spPr/>
        <p:txBody>
          <a:bodyPr/>
          <a:lstStyle/>
          <a:p>
            <a:pPr algn="just"/>
            <a:r>
              <a:rPr lang="fr-BE" dirty="0"/>
              <a:t>Une fois que vous avez vérifié et corrigé les fautes de langue, vous pouvez analyser un </a:t>
            </a:r>
            <a:r>
              <a:rPr lang="fr-BE" b="1" dirty="0"/>
              <a:t>autre volet. </a:t>
            </a:r>
            <a:r>
              <a:rPr lang="fr-BE" dirty="0"/>
              <a:t>Le volet « Typographie » (voir ci-dessous) est notamment utile pour vérifier les espacements du texte. Quant au volet « Style », il vous permet par exemple de repérer les répétitions lexicales ou les mots faibles. Vous n’aurez plus alors qu’à trouver des synonymes pertinents. </a:t>
            </a:r>
          </a:p>
          <a:p>
            <a:pPr algn="just"/>
            <a:endParaRPr lang="fr-BE" dirty="0"/>
          </a:p>
          <a:p>
            <a:endParaRPr lang="fr-BE" dirty="0"/>
          </a:p>
        </p:txBody>
      </p:sp>
      <p:pic>
        <p:nvPicPr>
          <p:cNvPr id="9" name="Image 8">
            <a:extLst>
              <a:ext uri="{FF2B5EF4-FFF2-40B4-BE49-F238E27FC236}">
                <a16:creationId xmlns:a16="http://schemas.microsoft.com/office/drawing/2014/main" id="{71737BAC-CB49-66FF-B256-4C84A27572D3}"/>
              </a:ext>
            </a:extLst>
          </p:cNvPr>
          <p:cNvPicPr>
            <a:picLocks noChangeAspect="1"/>
          </p:cNvPicPr>
          <p:nvPr/>
        </p:nvPicPr>
        <p:blipFill>
          <a:blip r:embed="rId4"/>
          <a:stretch>
            <a:fillRect/>
          </a:stretch>
        </p:blipFill>
        <p:spPr>
          <a:xfrm>
            <a:off x="1136064" y="4271441"/>
            <a:ext cx="10217736" cy="2120877"/>
          </a:xfrm>
          <a:prstGeom prst="rect">
            <a:avLst/>
          </a:prstGeom>
        </p:spPr>
      </p:pic>
      <p:cxnSp>
        <p:nvCxnSpPr>
          <p:cNvPr id="13" name="Connecteur droit avec flèche 12">
            <a:extLst>
              <a:ext uri="{FF2B5EF4-FFF2-40B4-BE49-F238E27FC236}">
                <a16:creationId xmlns:a16="http://schemas.microsoft.com/office/drawing/2014/main" id="{74DF2575-0F19-89CB-08D4-00D6A40BC945}"/>
              </a:ext>
            </a:extLst>
          </p:cNvPr>
          <p:cNvCxnSpPr/>
          <p:nvPr/>
        </p:nvCxnSpPr>
        <p:spPr>
          <a:xfrm>
            <a:off x="162560" y="5331879"/>
            <a:ext cx="675640" cy="61172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F806FC3C-AEF7-A2BD-A711-123C9F90835B}"/>
              </a:ext>
            </a:extLst>
          </p:cNvPr>
          <p:cNvCxnSpPr/>
          <p:nvPr/>
        </p:nvCxnSpPr>
        <p:spPr>
          <a:xfrm>
            <a:off x="243840" y="5630863"/>
            <a:ext cx="594360" cy="5461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35279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D61520-06FC-46FB-A52C-08797AD4940F}"/>
              </a:ext>
            </a:extLst>
          </p:cNvPr>
          <p:cNvSpPr>
            <a:spLocks noGrp="1"/>
          </p:cNvSpPr>
          <p:nvPr>
            <p:ph type="title"/>
            <p:custDataLst>
              <p:tags r:id="rId1"/>
            </p:custDataLst>
          </p:nvPr>
        </p:nvSpPr>
        <p:spPr/>
        <p:txBody>
          <a:bodyPr/>
          <a:lstStyle/>
          <a:p>
            <a:r>
              <a:rPr lang="fr-BE" dirty="0"/>
              <a:t>Quelques ressources</a:t>
            </a:r>
          </a:p>
        </p:txBody>
      </p:sp>
      <p:sp>
        <p:nvSpPr>
          <p:cNvPr id="3" name="Espace réservé du contenu 2">
            <a:extLst>
              <a:ext uri="{FF2B5EF4-FFF2-40B4-BE49-F238E27FC236}">
                <a16:creationId xmlns:a16="http://schemas.microsoft.com/office/drawing/2014/main" id="{D5991DBB-FF81-45E1-B28E-0F5084E23BFB}"/>
              </a:ext>
            </a:extLst>
          </p:cNvPr>
          <p:cNvSpPr>
            <a:spLocks noGrp="1"/>
          </p:cNvSpPr>
          <p:nvPr>
            <p:ph idx="1"/>
            <p:custDataLst>
              <p:tags r:id="rId2"/>
            </p:custDataLst>
          </p:nvPr>
        </p:nvSpPr>
        <p:spPr/>
        <p:txBody>
          <a:bodyPr>
            <a:normAutofit fontScale="92500" lnSpcReduction="20000"/>
          </a:bodyPr>
          <a:lstStyle/>
          <a:p>
            <a:pPr algn="just">
              <a:buFontTx/>
              <a:buChar char="-"/>
            </a:pPr>
            <a:r>
              <a:rPr lang="fr-BE" dirty="0"/>
              <a:t>« Dictionnaires » dans l’onglet « Outils » d’Antidote;</a:t>
            </a:r>
          </a:p>
          <a:p>
            <a:pPr algn="just">
              <a:buFontTx/>
              <a:buChar char="-"/>
            </a:pPr>
            <a:r>
              <a:rPr lang="fr-BE" dirty="0"/>
              <a:t>Cours de maitrise de la langue française;</a:t>
            </a:r>
          </a:p>
          <a:p>
            <a:pPr algn="just">
              <a:buFontTx/>
              <a:buChar char="-"/>
            </a:pPr>
            <a:r>
              <a:rPr lang="fr-BE" dirty="0"/>
              <a:t>Ouvrages ou sites de référence : Grevisse, Bescherelle, dictionnaires (en format papier, en ligne: CNRTL, etc.), site de l’Académie française (https://www.academie-francaise.fr/)...;</a:t>
            </a:r>
          </a:p>
          <a:p>
            <a:pPr marL="0" indent="0" algn="just">
              <a:buNone/>
            </a:pPr>
            <a:r>
              <a:rPr lang="fr-BE" dirty="0"/>
              <a:t>- Le site </a:t>
            </a:r>
            <a:r>
              <a:rPr lang="fr-BE" b="1" u="sng" dirty="0"/>
              <a:t>Vitrine linguistique </a:t>
            </a:r>
            <a:r>
              <a:rPr lang="fr-BE" dirty="0"/>
              <a:t>: la « Banque de dépannage linguistique » à laquelle vous avez accès via ce site propose des fiches très claires sur de nombreux thèmes :  ponctuation, participes passés, homophones… La barre de recherche permet de trouver un article par mot-clef. Le site propose également deux index: thématique et alphabétique. Les bons exemples sont indiqués en vert; les mauvais, en rouge. </a:t>
            </a:r>
          </a:p>
          <a:p>
            <a:pPr marL="0" indent="0" algn="just">
              <a:buNone/>
            </a:pPr>
            <a:r>
              <a:rPr lang="fr-BE" dirty="0"/>
              <a:t>https://vitrinelinguistique.oqlf.gouv.qc.ca/.</a:t>
            </a:r>
          </a:p>
          <a:p>
            <a:pPr marL="0" indent="0" algn="just">
              <a:buNone/>
            </a:pPr>
            <a:endParaRPr lang="fr-BE" dirty="0"/>
          </a:p>
        </p:txBody>
      </p:sp>
    </p:spTree>
    <p:extLst>
      <p:ext uri="{BB962C8B-B14F-4D97-AF65-F5344CB8AC3E}">
        <p14:creationId xmlns:p14="http://schemas.microsoft.com/office/powerpoint/2010/main" val="3919781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EAE911-2B69-4689-B6EF-89B6E002E779}"/>
              </a:ext>
            </a:extLst>
          </p:cNvPr>
          <p:cNvSpPr>
            <a:spLocks noGrp="1"/>
          </p:cNvSpPr>
          <p:nvPr>
            <p:ph type="title"/>
            <p:custDataLst>
              <p:tags r:id="rId1"/>
            </p:custDataLst>
          </p:nvPr>
        </p:nvSpPr>
        <p:spPr/>
        <p:txBody>
          <a:bodyPr/>
          <a:lstStyle/>
          <a:p>
            <a:r>
              <a:rPr lang="fr-BE" dirty="0"/>
              <a:t>Avertissement</a:t>
            </a:r>
          </a:p>
        </p:txBody>
      </p:sp>
      <p:sp>
        <p:nvSpPr>
          <p:cNvPr id="3" name="Espace réservé du contenu 2">
            <a:extLst>
              <a:ext uri="{FF2B5EF4-FFF2-40B4-BE49-F238E27FC236}">
                <a16:creationId xmlns:a16="http://schemas.microsoft.com/office/drawing/2014/main" id="{CF8CC3DA-1590-4FF1-A9E2-205FF42F0437}"/>
              </a:ext>
            </a:extLst>
          </p:cNvPr>
          <p:cNvSpPr>
            <a:spLocks noGrp="1"/>
          </p:cNvSpPr>
          <p:nvPr>
            <p:ph idx="1"/>
            <p:custDataLst>
              <p:tags r:id="rId2"/>
            </p:custDataLst>
          </p:nvPr>
        </p:nvSpPr>
        <p:spPr/>
        <p:txBody>
          <a:bodyPr>
            <a:normAutofit/>
          </a:bodyPr>
          <a:lstStyle/>
          <a:p>
            <a:pPr marL="0" indent="0" algn="just">
              <a:buNone/>
            </a:pPr>
            <a:r>
              <a:rPr lang="fr-BE" dirty="0"/>
              <a:t>Ce PowerPoint a été conçu pour une utilisation pratique d’Antidote. Il ne vous fournit donc pas d’explications exhaustives sur les nombreuses fonctionnalités du logiciel. Si vous désirez en savoir davantage, vous trouverez des informations complémentaires sur le site Internet qui lui est consacré:  </a:t>
            </a:r>
            <a:r>
              <a:rPr lang="fr-BE" dirty="0">
                <a:hlinkClick r:id="rId4"/>
              </a:rPr>
              <a:t>https://www.antidote.info/fr/antidote-11/documentation/guide-utilisation/le-correcteur/fonctionnalites/fenetre-principale</a:t>
            </a:r>
            <a:r>
              <a:rPr lang="fr-BE" dirty="0"/>
              <a:t> (pour Antidote 11).</a:t>
            </a:r>
          </a:p>
          <a:p>
            <a:pPr marL="0" indent="0" algn="just">
              <a:buNone/>
            </a:pPr>
            <a:r>
              <a:rPr lang="fr-BE" dirty="0"/>
              <a:t>Utilisez Antidote comme un outil efficace pour vérifier les fautes de français, mais également comme un outil d’apprentissage. En effet, Antidote fournit des explications sur des règles de grammaire. </a:t>
            </a:r>
          </a:p>
          <a:p>
            <a:pPr marL="0" indent="0" algn="just">
              <a:buNone/>
            </a:pPr>
            <a:endParaRPr lang="fr-BE" dirty="0"/>
          </a:p>
          <a:p>
            <a:pPr marL="0" indent="0" algn="just">
              <a:buNone/>
            </a:pPr>
            <a:endParaRPr lang="fr-BE" dirty="0"/>
          </a:p>
          <a:p>
            <a:pPr marL="0" indent="0" algn="just">
              <a:buNone/>
            </a:pPr>
            <a:endParaRPr lang="fr-BE" dirty="0"/>
          </a:p>
        </p:txBody>
      </p:sp>
    </p:spTree>
    <p:extLst>
      <p:ext uri="{BB962C8B-B14F-4D97-AF65-F5344CB8AC3E}">
        <p14:creationId xmlns:p14="http://schemas.microsoft.com/office/powerpoint/2010/main" val="4252428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7C17F4-DD72-43C8-8098-1A843A408D63}"/>
              </a:ext>
            </a:extLst>
          </p:cNvPr>
          <p:cNvSpPr>
            <a:spLocks noGrp="1"/>
          </p:cNvSpPr>
          <p:nvPr>
            <p:ph type="title"/>
            <p:custDataLst>
              <p:tags r:id="rId1"/>
            </p:custDataLst>
          </p:nvPr>
        </p:nvSpPr>
        <p:spPr/>
        <p:txBody>
          <a:bodyPr/>
          <a:lstStyle/>
          <a:p>
            <a:r>
              <a:rPr lang="fr-BE" dirty="0"/>
              <a:t>TFE: évaluation de la maitrise de la langue</a:t>
            </a:r>
          </a:p>
        </p:txBody>
      </p:sp>
      <p:sp>
        <p:nvSpPr>
          <p:cNvPr id="3" name="Espace réservé du contenu 2">
            <a:extLst>
              <a:ext uri="{FF2B5EF4-FFF2-40B4-BE49-F238E27FC236}">
                <a16:creationId xmlns:a16="http://schemas.microsoft.com/office/drawing/2014/main" id="{48E7021A-94AE-4E0F-9BC4-2DA58D6A9FF5}"/>
              </a:ext>
            </a:extLst>
          </p:cNvPr>
          <p:cNvSpPr>
            <a:spLocks noGrp="1"/>
          </p:cNvSpPr>
          <p:nvPr>
            <p:ph idx="1"/>
            <p:custDataLst>
              <p:tags r:id="rId2"/>
            </p:custDataLst>
          </p:nvPr>
        </p:nvSpPr>
        <p:spPr/>
        <p:txBody>
          <a:bodyPr/>
          <a:lstStyle/>
          <a:p>
            <a:pPr algn="just"/>
            <a:r>
              <a:rPr lang="fr-BE" dirty="0"/>
              <a:t>TFE: ajournement à partir d’un certain nombre de fautes de français. Voir la brochure de votre section.</a:t>
            </a:r>
          </a:p>
        </p:txBody>
      </p:sp>
    </p:spTree>
    <p:extLst>
      <p:ext uri="{BB962C8B-B14F-4D97-AF65-F5344CB8AC3E}">
        <p14:creationId xmlns:p14="http://schemas.microsoft.com/office/powerpoint/2010/main" val="3854550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012397-7A7F-4B96-99AD-14B0BD533272}"/>
              </a:ext>
            </a:extLst>
          </p:cNvPr>
          <p:cNvSpPr>
            <a:spLocks noGrp="1"/>
          </p:cNvSpPr>
          <p:nvPr>
            <p:ph type="title"/>
            <p:custDataLst>
              <p:tags r:id="rId1"/>
            </p:custDataLst>
          </p:nvPr>
        </p:nvSpPr>
        <p:spPr/>
        <p:txBody>
          <a:bodyPr/>
          <a:lstStyle/>
          <a:p>
            <a:r>
              <a:rPr lang="fr-BE" dirty="0"/>
              <a:t>Où trouver Antidote? </a:t>
            </a:r>
          </a:p>
        </p:txBody>
      </p:sp>
      <p:sp>
        <p:nvSpPr>
          <p:cNvPr id="3" name="Espace réservé du contenu 2">
            <a:extLst>
              <a:ext uri="{FF2B5EF4-FFF2-40B4-BE49-F238E27FC236}">
                <a16:creationId xmlns:a16="http://schemas.microsoft.com/office/drawing/2014/main" id="{B20B46BC-46F1-4227-B633-8DD97DE151BF}"/>
              </a:ext>
            </a:extLst>
          </p:cNvPr>
          <p:cNvSpPr>
            <a:spLocks noGrp="1"/>
          </p:cNvSpPr>
          <p:nvPr>
            <p:ph idx="1"/>
            <p:custDataLst>
              <p:tags r:id="rId2"/>
            </p:custDataLst>
          </p:nvPr>
        </p:nvSpPr>
        <p:spPr/>
        <p:txBody>
          <a:bodyPr/>
          <a:lstStyle/>
          <a:p>
            <a:pPr algn="just"/>
            <a:r>
              <a:rPr lang="fr-BE" dirty="0"/>
              <a:t>Sur les ordinateurs de la cantine durable et du « local </a:t>
            </a:r>
            <a:r>
              <a:rPr lang="fr-BE" dirty="0" err="1"/>
              <a:t>print</a:t>
            </a:r>
            <a:r>
              <a:rPr lang="fr-BE" dirty="0"/>
              <a:t> » (vérifier l’horaire d’ouverture de l’école). </a:t>
            </a:r>
          </a:p>
          <a:p>
            <a:pPr algn="just"/>
            <a:r>
              <a:rPr lang="fr-BE" dirty="0"/>
              <a:t>Dans le commerce (achat non obligatoire, mais conseillé). </a:t>
            </a:r>
          </a:p>
        </p:txBody>
      </p:sp>
    </p:spTree>
    <p:extLst>
      <p:ext uri="{BB962C8B-B14F-4D97-AF65-F5344CB8AC3E}">
        <p14:creationId xmlns:p14="http://schemas.microsoft.com/office/powerpoint/2010/main" val="2978606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CE8CCC-4162-4D6C-80CB-48A6438F39B5}"/>
              </a:ext>
            </a:extLst>
          </p:cNvPr>
          <p:cNvSpPr>
            <a:spLocks noGrp="1"/>
          </p:cNvSpPr>
          <p:nvPr>
            <p:ph type="title"/>
            <p:custDataLst>
              <p:tags r:id="rId1"/>
            </p:custDataLst>
          </p:nvPr>
        </p:nvSpPr>
        <p:spPr/>
        <p:txBody>
          <a:bodyPr/>
          <a:lstStyle/>
          <a:p>
            <a:r>
              <a:rPr lang="fr-BE" dirty="0"/>
              <a:t>Ouvrir le correcteur</a:t>
            </a:r>
          </a:p>
        </p:txBody>
      </p:sp>
      <p:sp>
        <p:nvSpPr>
          <p:cNvPr id="11" name="Espace réservé du contenu 10">
            <a:extLst>
              <a:ext uri="{FF2B5EF4-FFF2-40B4-BE49-F238E27FC236}">
                <a16:creationId xmlns:a16="http://schemas.microsoft.com/office/drawing/2014/main" id="{D840DE54-8F05-4286-852E-091F7583857A}"/>
              </a:ext>
            </a:extLst>
          </p:cNvPr>
          <p:cNvSpPr>
            <a:spLocks noGrp="1"/>
          </p:cNvSpPr>
          <p:nvPr>
            <p:ph idx="1"/>
            <p:custDataLst>
              <p:tags r:id="rId2"/>
            </p:custDataLst>
          </p:nvPr>
        </p:nvSpPr>
        <p:spPr/>
        <p:txBody>
          <a:bodyPr/>
          <a:lstStyle/>
          <a:p>
            <a:pPr marL="0" indent="0" algn="just">
              <a:buNone/>
            </a:pPr>
            <a:r>
              <a:rPr lang="fr-BE" dirty="0"/>
              <a:t>Assurez-vous qu’Antidote soit installé sur l’ordinateur. Sinon, utilisez le mode d’emploi ou le guide d’utilisation. Des guides d’utilisation ou des modes d’emploi se trouvent à proximité des ordinateurs de la cantine durable ou du « local </a:t>
            </a:r>
            <a:r>
              <a:rPr lang="fr-BE" dirty="0" err="1"/>
              <a:t>print</a:t>
            </a:r>
            <a:r>
              <a:rPr lang="fr-BE" dirty="0"/>
              <a:t> ».</a:t>
            </a:r>
          </a:p>
          <a:p>
            <a:endParaRPr lang="fr-BE" dirty="0"/>
          </a:p>
          <a:p>
            <a:r>
              <a:rPr lang="fr-BE" dirty="0"/>
              <a:t>Étape 1: ouvrez un document en version Word. </a:t>
            </a:r>
          </a:p>
          <a:p>
            <a:r>
              <a:rPr lang="fr-BE" dirty="0"/>
              <a:t>Étape 2: cliquez sur l’onglet « Antidote ».</a:t>
            </a:r>
            <a:r>
              <a:rPr lang="fr-BE" b="1" dirty="0"/>
              <a:t> </a:t>
            </a:r>
          </a:p>
          <a:p>
            <a:r>
              <a:rPr lang="fr-BE" dirty="0"/>
              <a:t>Etape 3: sélectionnez le texte et cliquez sur « Correcteur ».</a:t>
            </a:r>
          </a:p>
          <a:p>
            <a:endParaRPr lang="fr-BE" b="1" dirty="0"/>
          </a:p>
        </p:txBody>
      </p:sp>
      <mc:AlternateContent xmlns:mc="http://schemas.openxmlformats.org/markup-compatibility/2006">
        <mc:Choice xmlns:p14="http://schemas.microsoft.com/office/powerpoint/2010/main" Requires="p14">
          <p:contentPart p14:bwMode="auto" r:id="rId4">
            <p14:nvContentPartPr>
              <p14:cNvPr id="3" name="Encre 2">
                <a:extLst>
                  <a:ext uri="{FF2B5EF4-FFF2-40B4-BE49-F238E27FC236}">
                    <a16:creationId xmlns:a16="http://schemas.microsoft.com/office/drawing/2014/main" id="{EE7E6E98-2D94-3916-A05E-D88328E5F3F3}"/>
                  </a:ext>
                </a:extLst>
              </p14:cNvPr>
              <p14:cNvContentPartPr/>
              <p14:nvPr/>
            </p14:nvContentPartPr>
            <p14:xfrm>
              <a:off x="2600840" y="1229360"/>
              <a:ext cx="360" cy="360"/>
            </p14:xfrm>
          </p:contentPart>
        </mc:Choice>
        <mc:Fallback>
          <p:pic>
            <p:nvPicPr>
              <p:cNvPr id="3" name="Encre 2">
                <a:extLst>
                  <a:ext uri="{FF2B5EF4-FFF2-40B4-BE49-F238E27FC236}">
                    <a16:creationId xmlns:a16="http://schemas.microsoft.com/office/drawing/2014/main" id="{EE7E6E98-2D94-3916-A05E-D88328E5F3F3}"/>
                  </a:ext>
                </a:extLst>
              </p:cNvPr>
              <p:cNvPicPr/>
              <p:nvPr/>
            </p:nvPicPr>
            <p:blipFill>
              <a:blip r:embed="rId5"/>
              <a:stretch>
                <a:fillRect/>
              </a:stretch>
            </p:blipFill>
            <p:spPr>
              <a:xfrm>
                <a:off x="2592200" y="1220360"/>
                <a:ext cx="18000" cy="18000"/>
              </a:xfrm>
              <a:prstGeom prst="rect">
                <a:avLst/>
              </a:prstGeom>
            </p:spPr>
          </p:pic>
        </mc:Fallback>
      </mc:AlternateContent>
    </p:spTree>
    <p:extLst>
      <p:ext uri="{BB962C8B-B14F-4D97-AF65-F5344CB8AC3E}">
        <p14:creationId xmlns:p14="http://schemas.microsoft.com/office/powerpoint/2010/main" val="2718317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space réservé du contenu 3">
            <a:extLst>
              <a:ext uri="{FF2B5EF4-FFF2-40B4-BE49-F238E27FC236}">
                <a16:creationId xmlns:a16="http://schemas.microsoft.com/office/drawing/2014/main" id="{A5B7E9CF-ADAD-0ED4-9029-A5F8A80C8AEF}"/>
              </a:ext>
            </a:extLst>
          </p:cNvPr>
          <p:cNvPicPr>
            <a:picLocks noChangeAspect="1"/>
          </p:cNvPicPr>
          <p:nvPr/>
        </p:nvPicPr>
        <p:blipFill>
          <a:blip r:embed="rId2"/>
          <a:stretch>
            <a:fillRect/>
          </a:stretch>
        </p:blipFill>
        <p:spPr>
          <a:xfrm>
            <a:off x="733840" y="3720944"/>
            <a:ext cx="10405001" cy="1932514"/>
          </a:xfrm>
          <a:prstGeom prst="rect">
            <a:avLst/>
          </a:prstGeom>
        </p:spPr>
      </p:pic>
      <p:pic>
        <p:nvPicPr>
          <p:cNvPr id="4" name="Image 3">
            <a:extLst>
              <a:ext uri="{FF2B5EF4-FFF2-40B4-BE49-F238E27FC236}">
                <a16:creationId xmlns:a16="http://schemas.microsoft.com/office/drawing/2014/main" id="{F3E6A91C-D76F-2922-C088-A854ECEB6E4F}"/>
              </a:ext>
            </a:extLst>
          </p:cNvPr>
          <p:cNvPicPr>
            <a:picLocks noChangeAspect="1"/>
          </p:cNvPicPr>
          <p:nvPr/>
        </p:nvPicPr>
        <p:blipFill>
          <a:blip r:embed="rId3"/>
          <a:stretch>
            <a:fillRect/>
          </a:stretch>
        </p:blipFill>
        <p:spPr>
          <a:xfrm>
            <a:off x="782320" y="598772"/>
            <a:ext cx="10356521" cy="2226375"/>
          </a:xfrm>
          <a:prstGeom prst="rect">
            <a:avLst/>
          </a:prstGeom>
        </p:spPr>
      </p:pic>
      <p:cxnSp>
        <p:nvCxnSpPr>
          <p:cNvPr id="6" name="Connecteur droit avec flèche 5">
            <a:extLst>
              <a:ext uri="{FF2B5EF4-FFF2-40B4-BE49-F238E27FC236}">
                <a16:creationId xmlns:a16="http://schemas.microsoft.com/office/drawing/2014/main" id="{403EA386-4D98-41DF-7E3A-703038C144CF}"/>
              </a:ext>
            </a:extLst>
          </p:cNvPr>
          <p:cNvCxnSpPr/>
          <p:nvPr/>
        </p:nvCxnSpPr>
        <p:spPr>
          <a:xfrm>
            <a:off x="7680960" y="142240"/>
            <a:ext cx="426720" cy="47752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eur droit avec flèche 7">
            <a:extLst>
              <a:ext uri="{FF2B5EF4-FFF2-40B4-BE49-F238E27FC236}">
                <a16:creationId xmlns:a16="http://schemas.microsoft.com/office/drawing/2014/main" id="{758A1A4B-F7C1-3979-25AB-A7DA92F35C61}"/>
              </a:ext>
            </a:extLst>
          </p:cNvPr>
          <p:cNvCxnSpPr/>
          <p:nvPr/>
        </p:nvCxnSpPr>
        <p:spPr>
          <a:xfrm>
            <a:off x="350520" y="3117403"/>
            <a:ext cx="457200" cy="10414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p14="http://schemas.microsoft.com/office/powerpoint/2010/main" Requires="p14">
          <p:contentPart p14:bwMode="auto" r:id="rId4">
            <p14:nvContentPartPr>
              <p14:cNvPr id="10" name="Encre 9">
                <a:extLst>
                  <a:ext uri="{FF2B5EF4-FFF2-40B4-BE49-F238E27FC236}">
                    <a16:creationId xmlns:a16="http://schemas.microsoft.com/office/drawing/2014/main" id="{20D0E957-25BA-00A7-F00A-992D024CC7B7}"/>
                  </a:ext>
                </a:extLst>
              </p14:cNvPr>
              <p14:cNvContentPartPr/>
              <p14:nvPr/>
            </p14:nvContentPartPr>
            <p14:xfrm>
              <a:off x="7893560" y="575960"/>
              <a:ext cx="631440" cy="339480"/>
            </p14:xfrm>
          </p:contentPart>
        </mc:Choice>
        <mc:Fallback>
          <p:pic>
            <p:nvPicPr>
              <p:cNvPr id="10" name="Encre 9">
                <a:extLst>
                  <a:ext uri="{FF2B5EF4-FFF2-40B4-BE49-F238E27FC236}">
                    <a16:creationId xmlns:a16="http://schemas.microsoft.com/office/drawing/2014/main" id="{20D0E957-25BA-00A7-F00A-992D024CC7B7}"/>
                  </a:ext>
                </a:extLst>
              </p:cNvPr>
              <p:cNvPicPr/>
              <p:nvPr/>
            </p:nvPicPr>
            <p:blipFill>
              <a:blip r:embed="rId5"/>
              <a:stretch>
                <a:fillRect/>
              </a:stretch>
            </p:blipFill>
            <p:spPr>
              <a:xfrm>
                <a:off x="7884560" y="566960"/>
                <a:ext cx="649080" cy="35712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1" name="Encre 10">
                <a:extLst>
                  <a:ext uri="{FF2B5EF4-FFF2-40B4-BE49-F238E27FC236}">
                    <a16:creationId xmlns:a16="http://schemas.microsoft.com/office/drawing/2014/main" id="{A3725106-D1E9-B9F5-7E56-866CD8DC4647}"/>
                  </a:ext>
                </a:extLst>
              </p14:cNvPr>
              <p14:cNvContentPartPr/>
              <p14:nvPr/>
            </p14:nvContentPartPr>
            <p14:xfrm>
              <a:off x="729920" y="4023320"/>
              <a:ext cx="653040" cy="539640"/>
            </p14:xfrm>
          </p:contentPart>
        </mc:Choice>
        <mc:Fallback>
          <p:pic>
            <p:nvPicPr>
              <p:cNvPr id="11" name="Encre 10">
                <a:extLst>
                  <a:ext uri="{FF2B5EF4-FFF2-40B4-BE49-F238E27FC236}">
                    <a16:creationId xmlns:a16="http://schemas.microsoft.com/office/drawing/2014/main" id="{A3725106-D1E9-B9F5-7E56-866CD8DC4647}"/>
                  </a:ext>
                </a:extLst>
              </p:cNvPr>
              <p:cNvPicPr/>
              <p:nvPr/>
            </p:nvPicPr>
            <p:blipFill>
              <a:blip r:embed="rId7"/>
              <a:stretch>
                <a:fillRect/>
              </a:stretch>
            </p:blipFill>
            <p:spPr>
              <a:xfrm>
                <a:off x="721280" y="4014320"/>
                <a:ext cx="670680" cy="557280"/>
              </a:xfrm>
              <a:prstGeom prst="rect">
                <a:avLst/>
              </a:prstGeom>
            </p:spPr>
          </p:pic>
        </mc:Fallback>
      </mc:AlternateContent>
    </p:spTree>
    <p:extLst>
      <p:ext uri="{BB962C8B-B14F-4D97-AF65-F5344CB8AC3E}">
        <p14:creationId xmlns:p14="http://schemas.microsoft.com/office/powerpoint/2010/main" val="3452238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125C0C-98C8-43F2-A1C5-99DFCBA5C415}"/>
              </a:ext>
            </a:extLst>
          </p:cNvPr>
          <p:cNvSpPr>
            <a:spLocks noGrp="1"/>
          </p:cNvSpPr>
          <p:nvPr>
            <p:ph type="title"/>
            <p:custDataLst>
              <p:tags r:id="rId1"/>
            </p:custDataLst>
          </p:nvPr>
        </p:nvSpPr>
        <p:spPr/>
        <p:txBody>
          <a:bodyPr/>
          <a:lstStyle/>
          <a:p>
            <a:r>
              <a:rPr lang="fr-FR" dirty="0"/>
              <a:t>Réglages</a:t>
            </a:r>
            <a:endParaRPr lang="fr-BE" dirty="0"/>
          </a:p>
        </p:txBody>
      </p:sp>
      <p:sp>
        <p:nvSpPr>
          <p:cNvPr id="3" name="Espace réservé du contenu 2">
            <a:extLst>
              <a:ext uri="{FF2B5EF4-FFF2-40B4-BE49-F238E27FC236}">
                <a16:creationId xmlns:a16="http://schemas.microsoft.com/office/drawing/2014/main" id="{A7B97F48-B8FE-4A66-BF45-555D03D42961}"/>
              </a:ext>
            </a:extLst>
          </p:cNvPr>
          <p:cNvSpPr>
            <a:spLocks noGrp="1"/>
          </p:cNvSpPr>
          <p:nvPr>
            <p:ph idx="1"/>
            <p:custDataLst>
              <p:tags r:id="rId2"/>
            </p:custDataLst>
          </p:nvPr>
        </p:nvSpPr>
        <p:spPr/>
        <p:txBody>
          <a:bodyPr>
            <a:normAutofit/>
          </a:bodyPr>
          <a:lstStyle/>
          <a:p>
            <a:pPr marL="0" indent="0" algn="just">
              <a:buNone/>
            </a:pPr>
            <a:r>
              <a:rPr lang="fr-BE" dirty="0"/>
              <a:t>Vous pouvez  choisir d’effectuer quelques réglages. Vous pouvez ainsi </a:t>
            </a:r>
            <a:r>
              <a:rPr lang="fr-BE" b="1" dirty="0"/>
              <a:t>choisir l’orthographe rectifiée </a:t>
            </a:r>
            <a:r>
              <a:rPr lang="fr-BE" dirty="0"/>
              <a:t>(par exemple, « maitre » et « évènement ») </a:t>
            </a:r>
            <a:r>
              <a:rPr lang="fr-BE" b="1" dirty="0"/>
              <a:t>ou traditionnelle </a:t>
            </a:r>
            <a:r>
              <a:rPr lang="fr-BE" dirty="0"/>
              <a:t>( « maître » et « événement  »), et ce, pour tout un texte. Dans ce cas, sélectionnez « Outils », puis « Options » et enfin « Rectifications ». Le panneau de correction (au milieu) vous indiquera alors les formes qui ne correspondent pas à l’orthographe choisie. Quoi qu’il en soit, vous veillerez à être constants dans le choix d’une graphie (traditionnelle ou rectifiée). </a:t>
            </a:r>
          </a:p>
          <a:p>
            <a:pPr algn="just"/>
            <a:endParaRPr lang="fr-BE" dirty="0"/>
          </a:p>
          <a:p>
            <a:pPr algn="just"/>
            <a:endParaRPr lang="fr-BE" dirty="0"/>
          </a:p>
          <a:p>
            <a:pPr marL="0" indent="0">
              <a:buNone/>
            </a:pPr>
            <a:endParaRPr lang="fr-BE" dirty="0"/>
          </a:p>
        </p:txBody>
      </p:sp>
      <p:pic>
        <p:nvPicPr>
          <p:cNvPr id="7" name="Image 6">
            <a:extLst>
              <a:ext uri="{FF2B5EF4-FFF2-40B4-BE49-F238E27FC236}">
                <a16:creationId xmlns:a16="http://schemas.microsoft.com/office/drawing/2014/main" id="{2FB0007C-21F3-94C2-9F98-491EA621F8EE}"/>
              </a:ext>
            </a:extLst>
          </p:cNvPr>
          <p:cNvPicPr>
            <a:picLocks noChangeAspect="1"/>
          </p:cNvPicPr>
          <p:nvPr/>
        </p:nvPicPr>
        <p:blipFill>
          <a:blip r:embed="rId4"/>
          <a:stretch>
            <a:fillRect/>
          </a:stretch>
        </p:blipFill>
        <p:spPr>
          <a:xfrm>
            <a:off x="974445" y="5183424"/>
            <a:ext cx="10243110" cy="1674576"/>
          </a:xfrm>
          <a:prstGeom prst="rect">
            <a:avLst/>
          </a:prstGeom>
          <a:solidFill>
            <a:schemeClr val="accent2"/>
          </a:solidFill>
        </p:spPr>
      </p:pic>
      <p:cxnSp>
        <p:nvCxnSpPr>
          <p:cNvPr id="11" name="Connecteur droit avec flèche 10">
            <a:extLst>
              <a:ext uri="{FF2B5EF4-FFF2-40B4-BE49-F238E27FC236}">
                <a16:creationId xmlns:a16="http://schemas.microsoft.com/office/drawing/2014/main" id="{A558E9FC-9B9B-97D1-AB3B-0543B8411FE4}"/>
              </a:ext>
            </a:extLst>
          </p:cNvPr>
          <p:cNvCxnSpPr/>
          <p:nvPr/>
        </p:nvCxnSpPr>
        <p:spPr>
          <a:xfrm>
            <a:off x="1605280" y="5039360"/>
            <a:ext cx="518160" cy="375920"/>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997814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D0CAF2AC-4581-4691-9FA4-850CC017B74F}"/>
              </a:ext>
            </a:extLst>
          </p:cNvPr>
          <p:cNvPicPr>
            <a:picLocks noChangeAspect="1"/>
          </p:cNvPicPr>
          <p:nvPr>
            <p:custDataLst>
              <p:tags r:id="rId1"/>
            </p:custDataLst>
          </p:nvPr>
        </p:nvPicPr>
        <p:blipFill>
          <a:blip r:embed="rId4"/>
          <a:stretch>
            <a:fillRect/>
          </a:stretch>
        </p:blipFill>
        <p:spPr>
          <a:xfrm>
            <a:off x="289421" y="83889"/>
            <a:ext cx="9455619" cy="6858000"/>
          </a:xfrm>
          <a:prstGeom prst="rect">
            <a:avLst/>
          </a:prstGeom>
        </p:spPr>
      </p:pic>
      <p:sp>
        <p:nvSpPr>
          <p:cNvPr id="8" name="Ellipse 7">
            <a:extLst>
              <a:ext uri="{FF2B5EF4-FFF2-40B4-BE49-F238E27FC236}">
                <a16:creationId xmlns:a16="http://schemas.microsoft.com/office/drawing/2014/main" id="{94B1AD88-F029-4842-A173-E1EFEBF8F133}"/>
              </a:ext>
            </a:extLst>
          </p:cNvPr>
          <p:cNvSpPr/>
          <p:nvPr>
            <p:custDataLst>
              <p:tags r:id="rId2"/>
            </p:custDataLst>
          </p:nvPr>
        </p:nvSpPr>
        <p:spPr>
          <a:xfrm>
            <a:off x="285226" y="411061"/>
            <a:ext cx="461394" cy="3691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7384571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4"/>
</p:tagLst>
</file>

<file path=ppt/tags/tag21.xml><?xml version="1.0" encoding="utf-8"?>
<p:tagLst xmlns:a="http://schemas.openxmlformats.org/drawingml/2006/main" xmlns:r="http://schemas.openxmlformats.org/officeDocument/2006/relationships" xmlns:p="http://schemas.openxmlformats.org/presentationml/2006/main">
  <p:tag name="NUM" val="5"/>
</p:tagLst>
</file>

<file path=ppt/tags/tag22.xml><?xml version="1.0" encoding="utf-8"?>
<p:tagLst xmlns:a="http://schemas.openxmlformats.org/drawingml/2006/main" xmlns:r="http://schemas.openxmlformats.org/officeDocument/2006/relationships" xmlns:p="http://schemas.openxmlformats.org/presentationml/2006/main">
  <p:tag name="NUM" val="6"/>
</p:tagLst>
</file>

<file path=ppt/tags/tag23.xml><?xml version="1.0" encoding="utf-8"?>
<p:tagLst xmlns:a="http://schemas.openxmlformats.org/drawingml/2006/main" xmlns:r="http://schemas.openxmlformats.org/officeDocument/2006/relationships" xmlns:p="http://schemas.openxmlformats.org/presentationml/2006/main">
  <p:tag name="NUM" val="7"/>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5"/>
</p:tagLst>
</file>

<file path=ppt/tags/tag29.xml><?xml version="1.0" encoding="utf-8"?>
<p:tagLst xmlns:a="http://schemas.openxmlformats.org/drawingml/2006/main" xmlns:r="http://schemas.openxmlformats.org/officeDocument/2006/relationships" xmlns:p="http://schemas.openxmlformats.org/presentationml/2006/main">
  <p:tag name="NUM" val="6"/>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7"/>
</p:tagLst>
</file>

<file path=ppt/tags/tag31.xml><?xml version="1.0" encoding="utf-8"?>
<p:tagLst xmlns:a="http://schemas.openxmlformats.org/drawingml/2006/main" xmlns:r="http://schemas.openxmlformats.org/officeDocument/2006/relationships" xmlns:p="http://schemas.openxmlformats.org/presentationml/2006/main">
  <p:tag name="NUM" val="8"/>
</p:tagLst>
</file>

<file path=ppt/tags/tag32.xml><?xml version="1.0" encoding="utf-8"?>
<p:tagLst xmlns:a="http://schemas.openxmlformats.org/drawingml/2006/main" xmlns:r="http://schemas.openxmlformats.org/officeDocument/2006/relationships" xmlns:p="http://schemas.openxmlformats.org/presentationml/2006/main">
  <p:tag name="NUM" val="9"/>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1670</Words>
  <Application>Microsoft Office PowerPoint</Application>
  <PresentationFormat>Grand écran</PresentationFormat>
  <Paragraphs>82</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Calibri Light</vt:lpstr>
      <vt:lpstr>Wingdings</vt:lpstr>
      <vt:lpstr>Thème Office</vt:lpstr>
      <vt:lpstr>Antidote Une utilisation efficace du correcteur</vt:lpstr>
      <vt:lpstr>Sommaire</vt:lpstr>
      <vt:lpstr>Avertissement</vt:lpstr>
      <vt:lpstr>TFE: évaluation de la maitrise de la langue</vt:lpstr>
      <vt:lpstr>Où trouver Antidote? </vt:lpstr>
      <vt:lpstr>Ouvrir le correcteur</vt:lpstr>
      <vt:lpstr>Présentation PowerPoint</vt:lpstr>
      <vt:lpstr>Réglages</vt:lpstr>
      <vt:lpstr>Présentation PowerPoint</vt:lpstr>
      <vt:lpstr>Volet « Langue »</vt:lpstr>
      <vt:lpstr>Présentation PowerPoint</vt:lpstr>
      <vt:lpstr>Corriger une faute soulignée</vt:lpstr>
      <vt:lpstr>Présentation PowerPoint</vt:lpstr>
      <vt:lpstr>Passer à l’erreur suivante</vt:lpstr>
      <vt:lpstr>Présentation PowerPoint</vt:lpstr>
      <vt:lpstr>Remarques sur trois classes d’erreurs</vt:lpstr>
      <vt:lpstr>Rupture</vt:lpstr>
      <vt:lpstr>Présentation PowerPoint</vt:lpstr>
      <vt:lpstr>Rupture</vt:lpstr>
      <vt:lpstr>Des fautes non relevées par Antidote!</vt:lpstr>
      <vt:lpstr>Des fautes non relevées par Antidote</vt:lpstr>
      <vt:lpstr>Corrigé</vt:lpstr>
      <vt:lpstr>Volets « Typographie » et « Style »</vt:lpstr>
      <vt:lpstr>Quelques ressources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Antidote</dc:title>
  <dc:creator>C. DE LA CROIX</dc:creator>
  <cp:lastModifiedBy>Nabindu CAUCHETEUX</cp:lastModifiedBy>
  <cp:revision>55</cp:revision>
  <dcterms:created xsi:type="dcterms:W3CDTF">2021-11-24T07:46:55Z</dcterms:created>
  <dcterms:modified xsi:type="dcterms:W3CDTF">2023-07-06T09:04:05Z</dcterms:modified>
</cp:coreProperties>
</file>