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79" r:id="rId4"/>
    <p:sldId id="280" r:id="rId5"/>
    <p:sldId id="283" r:id="rId6"/>
    <p:sldId id="281" r:id="rId7"/>
    <p:sldId id="282" r:id="rId8"/>
    <p:sldId id="285" r:id="rId9"/>
    <p:sldId id="286" r:id="rId10"/>
    <p:sldId id="284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5" r:id="rId29"/>
    <p:sldId id="276" r:id="rId30"/>
    <p:sldId id="277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FCB4-AE6A-47F2-AF6B-BFE1B001D641}" type="datetimeFigureOut">
              <a:rPr lang="fr-BE" smtClean="0"/>
              <a:t>14/09/21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9DF28E1-13B8-4CE8-ADD2-9319214D42C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43570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FCB4-AE6A-47F2-AF6B-BFE1B001D641}" type="datetimeFigureOut">
              <a:rPr lang="fr-BE" smtClean="0"/>
              <a:t>14/09/21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9DF28E1-13B8-4CE8-ADD2-9319214D42C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50324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FCB4-AE6A-47F2-AF6B-BFE1B001D641}" type="datetimeFigureOut">
              <a:rPr lang="fr-BE" smtClean="0"/>
              <a:t>14/09/21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9DF28E1-13B8-4CE8-ADD2-9319214D42C2}" type="slidenum">
              <a:rPr lang="fr-BE" smtClean="0"/>
              <a:t>‹N°›</a:t>
            </a:fld>
            <a:endParaRPr lang="fr-B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4029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FCB4-AE6A-47F2-AF6B-BFE1B001D641}" type="datetimeFigureOut">
              <a:rPr lang="fr-BE" smtClean="0"/>
              <a:t>14/09/21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9DF28E1-13B8-4CE8-ADD2-9319214D42C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653592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FCB4-AE6A-47F2-AF6B-BFE1B001D641}" type="datetimeFigureOut">
              <a:rPr lang="fr-BE" smtClean="0"/>
              <a:t>14/09/21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9DF28E1-13B8-4CE8-ADD2-9319214D42C2}" type="slidenum">
              <a:rPr lang="fr-BE" smtClean="0"/>
              <a:t>‹N°›</a:t>
            </a:fld>
            <a:endParaRPr lang="fr-B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19005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FCB4-AE6A-47F2-AF6B-BFE1B001D641}" type="datetimeFigureOut">
              <a:rPr lang="fr-BE" smtClean="0"/>
              <a:t>14/09/21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9DF28E1-13B8-4CE8-ADD2-9319214D42C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003593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FCB4-AE6A-47F2-AF6B-BFE1B001D641}" type="datetimeFigureOut">
              <a:rPr lang="fr-BE" smtClean="0"/>
              <a:t>14/09/21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F28E1-13B8-4CE8-ADD2-9319214D42C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59887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FCB4-AE6A-47F2-AF6B-BFE1B001D641}" type="datetimeFigureOut">
              <a:rPr lang="fr-BE" smtClean="0"/>
              <a:t>14/09/21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F28E1-13B8-4CE8-ADD2-9319214D42C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31007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FCB4-AE6A-47F2-AF6B-BFE1B001D641}" type="datetimeFigureOut">
              <a:rPr lang="fr-BE" smtClean="0"/>
              <a:t>14/09/21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F28E1-13B8-4CE8-ADD2-9319214D42C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0150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FCB4-AE6A-47F2-AF6B-BFE1B001D641}" type="datetimeFigureOut">
              <a:rPr lang="fr-BE" smtClean="0"/>
              <a:t>14/09/21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9DF28E1-13B8-4CE8-ADD2-9319214D42C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03288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FCB4-AE6A-47F2-AF6B-BFE1B001D641}" type="datetimeFigureOut">
              <a:rPr lang="fr-BE" smtClean="0"/>
              <a:t>14/09/21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9DF28E1-13B8-4CE8-ADD2-9319214D42C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68982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FCB4-AE6A-47F2-AF6B-BFE1B001D641}" type="datetimeFigureOut">
              <a:rPr lang="fr-BE" smtClean="0"/>
              <a:t>14/09/21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9DF28E1-13B8-4CE8-ADD2-9319214D42C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45599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FCB4-AE6A-47F2-AF6B-BFE1B001D641}" type="datetimeFigureOut">
              <a:rPr lang="fr-BE" smtClean="0"/>
              <a:t>14/09/21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F28E1-13B8-4CE8-ADD2-9319214D42C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51746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FCB4-AE6A-47F2-AF6B-BFE1B001D641}" type="datetimeFigureOut">
              <a:rPr lang="fr-BE" smtClean="0"/>
              <a:t>14/09/21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F28E1-13B8-4CE8-ADD2-9319214D42C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1278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FCB4-AE6A-47F2-AF6B-BFE1B001D641}" type="datetimeFigureOut">
              <a:rPr lang="fr-BE" smtClean="0"/>
              <a:t>14/09/21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F28E1-13B8-4CE8-ADD2-9319214D42C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46141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FCB4-AE6A-47F2-AF6B-BFE1B001D641}" type="datetimeFigureOut">
              <a:rPr lang="fr-BE" smtClean="0"/>
              <a:t>14/09/21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9DF28E1-13B8-4CE8-ADD2-9319214D42C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85405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5FCB4-AE6A-47F2-AF6B-BFE1B001D641}" type="datetimeFigureOut">
              <a:rPr lang="fr-BE" smtClean="0"/>
              <a:t>14/09/21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9DF28E1-13B8-4CE8-ADD2-9319214D42C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00247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7">
            <a:extLst>
              <a:ext uri="{FF2B5EF4-FFF2-40B4-BE49-F238E27FC236}">
                <a16:creationId xmlns:a16="http://schemas.microsoft.com/office/drawing/2014/main" id="{F2EA518E-6C90-4FB8-9D88-C59B749893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0B3788A-9AE8-4C91-B26D-B3E20658BB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2873" y="782782"/>
            <a:ext cx="9008254" cy="3410475"/>
          </a:xfrm>
        </p:spPr>
        <p:txBody>
          <a:bodyPr anchor="ctr">
            <a:normAutofit/>
          </a:bodyPr>
          <a:lstStyle/>
          <a:p>
            <a:r>
              <a:rPr lang="fr-BE" sz="6000" dirty="0"/>
              <a:t>Alphabet, graphèmes et prononciation</a:t>
            </a:r>
          </a:p>
        </p:txBody>
      </p:sp>
      <p:sp>
        <p:nvSpPr>
          <p:cNvPr id="43" name="Rectangle 9">
            <a:extLst>
              <a:ext uri="{FF2B5EF4-FFF2-40B4-BE49-F238E27FC236}">
                <a16:creationId xmlns:a16="http://schemas.microsoft.com/office/drawing/2014/main" id="{51AFC3C9-5F6F-4B0C-B9BC-4538C1E6F3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50424"/>
            <a:ext cx="12192000" cy="230757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0CBA860-C835-454C-8FB7-747BDB7BF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4165" y="4709627"/>
            <a:ext cx="8956962" cy="1126283"/>
          </a:xfrm>
        </p:spPr>
        <p:txBody>
          <a:bodyPr anchor="ctr">
            <a:normAutofit/>
          </a:bodyPr>
          <a:lstStyle/>
          <a:p>
            <a:r>
              <a:rPr lang="fr-BE">
                <a:solidFill>
                  <a:schemeClr val="bg1"/>
                </a:solidFill>
              </a:rPr>
              <a:t>HELMo – néerlandais – C. Luthers</a:t>
            </a:r>
          </a:p>
        </p:txBody>
      </p:sp>
      <p:sp>
        <p:nvSpPr>
          <p:cNvPr id="44" name="Freeform 11">
            <a:extLst>
              <a:ext uri="{FF2B5EF4-FFF2-40B4-BE49-F238E27FC236}">
                <a16:creationId xmlns:a16="http://schemas.microsoft.com/office/drawing/2014/main" id="{BA844245-4805-4DD5-AF47-842A0B27FA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5019122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42803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CD25866-F15D-40A4-AEC5-47C044637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DCB8E995-36E8-40B6-82D4-F52DE2987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DF54AEB5-68B5-46AE-B8F0-EEBE5DFED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E3F708CB-F094-4EE7-8AD5-A462F1DF8B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ECFCFB22-E8B5-4FAC-A354-E7E0CE6F2B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ED1DB3B4-A6DC-476F-986E-DF361EE84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4EE13DFA-3489-4DE6-9154-34D9CB4005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5CD12D51-F9A8-4CC9-B9C9-206EAFD8C1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266B326C-1178-40F9-A265-6067D363B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12F3B319-F00B-4755-BC54-95511E21D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3079D7BD-8A3F-47F6-8407-D9DA96FF35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21">
              <a:extLst>
                <a:ext uri="{FF2B5EF4-FFF2-40B4-BE49-F238E27FC236}">
                  <a16:creationId xmlns:a16="http://schemas.microsoft.com/office/drawing/2014/main" id="{1F97C31C-8585-43FB-924B-8ADD651233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A33E1C89-7E74-49BF-A5D1-9A352ED03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C4A17ED-96AA-44A6-A050-E1A7A1CDD9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3" name="Freeform 27">
              <a:extLst>
                <a:ext uri="{FF2B5EF4-FFF2-40B4-BE49-F238E27FC236}">
                  <a16:creationId xmlns:a16="http://schemas.microsoft.com/office/drawing/2014/main" id="{FBB2A87E-3E24-4A6F-9FD8-0F1436D4D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4" name="Freeform 28">
              <a:extLst>
                <a:ext uri="{FF2B5EF4-FFF2-40B4-BE49-F238E27FC236}">
                  <a16:creationId xmlns:a16="http://schemas.microsoft.com/office/drawing/2014/main" id="{257F945B-2AA3-4328-BFF5-20DE64011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5" name="Freeform 29">
              <a:extLst>
                <a:ext uri="{FF2B5EF4-FFF2-40B4-BE49-F238E27FC236}">
                  <a16:creationId xmlns:a16="http://schemas.microsoft.com/office/drawing/2014/main" id="{E1A7230F-6A6F-403C-9D83-7176E28525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30">
              <a:extLst>
                <a:ext uri="{FF2B5EF4-FFF2-40B4-BE49-F238E27FC236}">
                  <a16:creationId xmlns:a16="http://schemas.microsoft.com/office/drawing/2014/main" id="{E33E315A-9CB0-460E-A8B7-0A064BBFA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31">
              <a:extLst>
                <a:ext uri="{FF2B5EF4-FFF2-40B4-BE49-F238E27FC236}">
                  <a16:creationId xmlns:a16="http://schemas.microsoft.com/office/drawing/2014/main" id="{22CAAD33-CFAD-4E61-82AE-0C6F8385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2">
              <a:extLst>
                <a:ext uri="{FF2B5EF4-FFF2-40B4-BE49-F238E27FC236}">
                  <a16:creationId xmlns:a16="http://schemas.microsoft.com/office/drawing/2014/main" id="{1A20E13C-2540-4000-A13B-8F781100E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3">
              <a:extLst>
                <a:ext uri="{FF2B5EF4-FFF2-40B4-BE49-F238E27FC236}">
                  <a16:creationId xmlns:a16="http://schemas.microsoft.com/office/drawing/2014/main" id="{51EF0A01-E03D-448B-B12E-D5BFC6D0D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4">
              <a:extLst>
                <a:ext uri="{FF2B5EF4-FFF2-40B4-BE49-F238E27FC236}">
                  <a16:creationId xmlns:a16="http://schemas.microsoft.com/office/drawing/2014/main" id="{58286A03-168E-477B-8876-2C53E4950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5">
              <a:extLst>
                <a:ext uri="{FF2B5EF4-FFF2-40B4-BE49-F238E27FC236}">
                  <a16:creationId xmlns:a16="http://schemas.microsoft.com/office/drawing/2014/main" id="{3DFFC705-1899-4E4C-AE76-F85BAF2F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6">
              <a:extLst>
                <a:ext uri="{FF2B5EF4-FFF2-40B4-BE49-F238E27FC236}">
                  <a16:creationId xmlns:a16="http://schemas.microsoft.com/office/drawing/2014/main" id="{01C9598D-BDF6-4A24-83B6-4DCA4D134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7">
              <a:extLst>
                <a:ext uri="{FF2B5EF4-FFF2-40B4-BE49-F238E27FC236}">
                  <a16:creationId xmlns:a16="http://schemas.microsoft.com/office/drawing/2014/main" id="{950C8213-67CD-4DEF-AA44-8BB310139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8">
              <a:extLst>
                <a:ext uri="{FF2B5EF4-FFF2-40B4-BE49-F238E27FC236}">
                  <a16:creationId xmlns:a16="http://schemas.microsoft.com/office/drawing/2014/main" id="{2016FE1D-E3EB-4CF6-809B-159872CC7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CE6C63DC-BAE4-42B6-8FDF-F6467C2D2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Freeform 6">
            <a:extLst>
              <a:ext uri="{FF2B5EF4-FFF2-40B4-BE49-F238E27FC236}">
                <a16:creationId xmlns:a16="http://schemas.microsoft.com/office/drawing/2014/main" id="{5BD23F8E-2E78-4C84-8EFB-FE6C8ACB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F81819F9-8CAC-4A6C-8F06-0482027F9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8C073D1-6F6A-8E4D-8E47-1F1244F4B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3062" y="1864865"/>
            <a:ext cx="8131550" cy="226278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Grafemen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7889A0B-5EAB-1841-B4A3-CFBCDB5B5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73062" y="4127644"/>
            <a:ext cx="8131550" cy="112628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/>
              <a:t>de ge­za­men­lij­ke let­ters die één fo­neem aan­dui­den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A98CC08-AEC2-4E8F-8F52-0F5C6372DB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D1545E6-EB3C-4478-A661-A2CA963F12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45" name="Freeform 11">
              <a:extLst>
                <a:ext uri="{FF2B5EF4-FFF2-40B4-BE49-F238E27FC236}">
                  <a16:creationId xmlns:a16="http://schemas.microsoft.com/office/drawing/2014/main" id="{B2E5B960-0C5D-4F77-8E9F-9F3D883D83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12">
              <a:extLst>
                <a:ext uri="{FF2B5EF4-FFF2-40B4-BE49-F238E27FC236}">
                  <a16:creationId xmlns:a16="http://schemas.microsoft.com/office/drawing/2014/main" id="{258E44FC-92AD-43A0-BB05-DB268C82D8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13">
              <a:extLst>
                <a:ext uri="{FF2B5EF4-FFF2-40B4-BE49-F238E27FC236}">
                  <a16:creationId xmlns:a16="http://schemas.microsoft.com/office/drawing/2014/main" id="{C63D3083-A56C-4199-8DE0-63C8BE9EDF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14">
              <a:extLst>
                <a:ext uri="{FF2B5EF4-FFF2-40B4-BE49-F238E27FC236}">
                  <a16:creationId xmlns:a16="http://schemas.microsoft.com/office/drawing/2014/main" id="{C7CD3581-635D-438F-A64F-68404E7AE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9" name="Freeform 15">
              <a:extLst>
                <a:ext uri="{FF2B5EF4-FFF2-40B4-BE49-F238E27FC236}">
                  <a16:creationId xmlns:a16="http://schemas.microsoft.com/office/drawing/2014/main" id="{AD6904C0-211C-41A2-BDB8-3B07C90BB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0" name="Freeform 16">
              <a:extLst>
                <a:ext uri="{FF2B5EF4-FFF2-40B4-BE49-F238E27FC236}">
                  <a16:creationId xmlns:a16="http://schemas.microsoft.com/office/drawing/2014/main" id="{B0837DA6-CAF9-4E78-A39E-6358EDE2B1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17">
              <a:extLst>
                <a:ext uri="{FF2B5EF4-FFF2-40B4-BE49-F238E27FC236}">
                  <a16:creationId xmlns:a16="http://schemas.microsoft.com/office/drawing/2014/main" id="{0A99DD7D-3AB3-471E-842F-8AFEA09D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18">
              <a:extLst>
                <a:ext uri="{FF2B5EF4-FFF2-40B4-BE49-F238E27FC236}">
                  <a16:creationId xmlns:a16="http://schemas.microsoft.com/office/drawing/2014/main" id="{9C70B0D4-92FE-478F-86BD-93BA2C4DF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19">
              <a:extLst>
                <a:ext uri="{FF2B5EF4-FFF2-40B4-BE49-F238E27FC236}">
                  <a16:creationId xmlns:a16="http://schemas.microsoft.com/office/drawing/2014/main" id="{C9156BE6-11D4-4696-9E3F-C325BFAC81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20">
              <a:extLst>
                <a:ext uri="{FF2B5EF4-FFF2-40B4-BE49-F238E27FC236}">
                  <a16:creationId xmlns:a16="http://schemas.microsoft.com/office/drawing/2014/main" id="{4E667226-1D20-4A9D-BBE3-AC17EA436F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21">
              <a:extLst>
                <a:ext uri="{FF2B5EF4-FFF2-40B4-BE49-F238E27FC236}">
                  <a16:creationId xmlns:a16="http://schemas.microsoft.com/office/drawing/2014/main" id="{2F87E3B6-5202-4434-9B26-42B46774F3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22">
              <a:extLst>
                <a:ext uri="{FF2B5EF4-FFF2-40B4-BE49-F238E27FC236}">
                  <a16:creationId xmlns:a16="http://schemas.microsoft.com/office/drawing/2014/main" id="{AEA5E85F-F1F4-40E4-A62C-95324F6749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40A75861-F6C5-44A9-B161-B03701CBD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59" name="Freeform 27">
              <a:extLst>
                <a:ext uri="{FF2B5EF4-FFF2-40B4-BE49-F238E27FC236}">
                  <a16:creationId xmlns:a16="http://schemas.microsoft.com/office/drawing/2014/main" id="{72EE642D-4F69-47C0-99BA-CE43503573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28">
              <a:extLst>
                <a:ext uri="{FF2B5EF4-FFF2-40B4-BE49-F238E27FC236}">
                  <a16:creationId xmlns:a16="http://schemas.microsoft.com/office/drawing/2014/main" id="{26178CE4-DA2D-46EA-AB8D-341C5AC563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29">
              <a:extLst>
                <a:ext uri="{FF2B5EF4-FFF2-40B4-BE49-F238E27FC236}">
                  <a16:creationId xmlns:a16="http://schemas.microsoft.com/office/drawing/2014/main" id="{698E9F53-8381-4FA5-A510-846925D242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2" name="Freeform 30">
              <a:extLst>
                <a:ext uri="{FF2B5EF4-FFF2-40B4-BE49-F238E27FC236}">
                  <a16:creationId xmlns:a16="http://schemas.microsoft.com/office/drawing/2014/main" id="{B13CE284-F21E-411B-BB8E-9C03B853CE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3" name="Freeform 31">
              <a:extLst>
                <a:ext uri="{FF2B5EF4-FFF2-40B4-BE49-F238E27FC236}">
                  <a16:creationId xmlns:a16="http://schemas.microsoft.com/office/drawing/2014/main" id="{23DF4578-4703-437C-A797-2A2D0CEE5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4" name="Freeform 32">
              <a:extLst>
                <a:ext uri="{FF2B5EF4-FFF2-40B4-BE49-F238E27FC236}">
                  <a16:creationId xmlns:a16="http://schemas.microsoft.com/office/drawing/2014/main" id="{F878F330-AF64-4F8F-88FD-A4A408D6D3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5" name="Freeform 33">
              <a:extLst>
                <a:ext uri="{FF2B5EF4-FFF2-40B4-BE49-F238E27FC236}">
                  <a16:creationId xmlns:a16="http://schemas.microsoft.com/office/drawing/2014/main" id="{AC9B00BF-4FB7-42FA-BBBD-7DB54ED3F0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6" name="Freeform 34">
              <a:extLst>
                <a:ext uri="{FF2B5EF4-FFF2-40B4-BE49-F238E27FC236}">
                  <a16:creationId xmlns:a16="http://schemas.microsoft.com/office/drawing/2014/main" id="{BD3D64CA-2AAD-4609-8DAA-3EAD4609A6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7" name="Freeform 35">
              <a:extLst>
                <a:ext uri="{FF2B5EF4-FFF2-40B4-BE49-F238E27FC236}">
                  <a16:creationId xmlns:a16="http://schemas.microsoft.com/office/drawing/2014/main" id="{C669E05A-8550-4E91-B29E-E1912228EC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8" name="Freeform 36">
              <a:extLst>
                <a:ext uri="{FF2B5EF4-FFF2-40B4-BE49-F238E27FC236}">
                  <a16:creationId xmlns:a16="http://schemas.microsoft.com/office/drawing/2014/main" id="{F8C1FD53-1E8F-46CA-BC2D-FCEC4DAE0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9" name="Freeform 37">
              <a:extLst>
                <a:ext uri="{FF2B5EF4-FFF2-40B4-BE49-F238E27FC236}">
                  <a16:creationId xmlns:a16="http://schemas.microsoft.com/office/drawing/2014/main" id="{CC97A31F-CFDE-4EA3-98F1-13FDD16702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70" name="Freeform 38">
              <a:extLst>
                <a:ext uri="{FF2B5EF4-FFF2-40B4-BE49-F238E27FC236}">
                  <a16:creationId xmlns:a16="http://schemas.microsoft.com/office/drawing/2014/main" id="{9E1540E7-E6C3-4907-B70A-B175683655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2" name="Freeform 11">
            <a:extLst>
              <a:ext uri="{FF2B5EF4-FFF2-40B4-BE49-F238E27FC236}">
                <a16:creationId xmlns:a16="http://schemas.microsoft.com/office/drawing/2014/main" id="{1310EFE2-B91D-47E7-B117-C2A802800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565017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782688-3DB9-4924-AD46-466960368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G/CH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1D32A2-0743-4045-8425-FA10A696E1F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BE" sz="4500" dirty="0"/>
              <a:t>/x/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5C199CE-1F6C-4D32-923B-2CEF16B52CF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fr-BE" sz="3000" i="1" dirty="0" err="1"/>
              <a:t>gegaan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geven</a:t>
            </a:r>
            <a:endParaRPr lang="fr-BE" sz="3000" i="1" dirty="0"/>
          </a:p>
          <a:p>
            <a:pPr marL="0" indent="0">
              <a:buNone/>
            </a:pPr>
            <a:endParaRPr lang="fr-BE" sz="3000" i="1" dirty="0"/>
          </a:p>
          <a:p>
            <a:pPr marL="0" indent="0">
              <a:buNone/>
            </a:pPr>
            <a:r>
              <a:rPr lang="fr-BE" sz="3000" i="1" dirty="0"/>
              <a:t>chaos</a:t>
            </a:r>
          </a:p>
          <a:p>
            <a:pPr marL="0" indent="0">
              <a:buNone/>
            </a:pPr>
            <a:r>
              <a:rPr lang="fr-BE" sz="3000" i="1" dirty="0"/>
              <a:t>chiro</a:t>
            </a:r>
          </a:p>
          <a:p>
            <a:pPr marL="0" indent="0">
              <a:buNone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847223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8B2A63-3551-4D79-A78A-1F8311C5F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J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EA274A-EE09-445A-9CE6-7D5DDF885B9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BE" sz="4500" dirty="0"/>
              <a:t>/j/</a:t>
            </a:r>
          </a:p>
          <a:p>
            <a:pPr marL="0" indent="0" algn="ctr">
              <a:buNone/>
            </a:pPr>
            <a:r>
              <a:rPr lang="fr-BE" sz="4500" dirty="0" err="1"/>
              <a:t>oe</a:t>
            </a:r>
            <a:r>
              <a:rPr lang="fr-BE" sz="4500" u="sng" dirty="0" err="1"/>
              <a:t>il</a:t>
            </a:r>
            <a:endParaRPr lang="fr-BE" sz="4500" u="sng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8579578-CFB5-435A-AF72-5918FC78784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fr-BE" sz="3000" i="1" dirty="0"/>
              <a:t>je</a:t>
            </a:r>
          </a:p>
          <a:p>
            <a:pPr marL="0" indent="0">
              <a:buNone/>
            </a:pPr>
            <a:r>
              <a:rPr lang="fr-BE" sz="3000" i="1" dirty="0" err="1"/>
              <a:t>jouw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jaar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jubileum</a:t>
            </a:r>
            <a:endParaRPr lang="fr-BE" sz="3000" i="1" dirty="0"/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728191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D165C6-5B72-4338-8072-36DE0193B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77DF93E-7E86-4742-B980-94A670A7E15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BE" sz="4500" dirty="0"/>
              <a:t>/i/</a:t>
            </a:r>
          </a:p>
          <a:p>
            <a:pPr marL="0" indent="0" algn="ctr">
              <a:buNone/>
            </a:pPr>
            <a:r>
              <a:rPr lang="fr-BE" sz="4500" dirty="0"/>
              <a:t>p</a:t>
            </a:r>
            <a:r>
              <a:rPr lang="fr-BE" sz="4500" u="sng" dirty="0"/>
              <a:t>ie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B0C496E-61CF-4C56-93EA-70DB479AE02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BE" sz="3000" i="1" dirty="0"/>
              <a:t>tien</a:t>
            </a:r>
          </a:p>
          <a:p>
            <a:pPr marL="0" indent="0">
              <a:buNone/>
            </a:pPr>
            <a:r>
              <a:rPr lang="fr-BE" sz="3000" i="1" dirty="0" err="1"/>
              <a:t>friet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/>
              <a:t>Piet</a:t>
            </a:r>
          </a:p>
        </p:txBody>
      </p:sp>
    </p:spTree>
    <p:extLst>
      <p:ext uri="{BB962C8B-B14F-4D97-AF65-F5344CB8AC3E}">
        <p14:creationId xmlns:p14="http://schemas.microsoft.com/office/powerpoint/2010/main" val="3744206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8C1AC0-5711-41A3-BB02-3F5D7F22F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EU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C2F47C-1DA2-45ED-B89A-4E1715888A7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BE" sz="4500" dirty="0"/>
              <a:t>/ø/</a:t>
            </a:r>
          </a:p>
          <a:p>
            <a:pPr marL="0" indent="0" algn="ctr">
              <a:buNone/>
            </a:pPr>
            <a:r>
              <a:rPr lang="fr-BE" sz="4500" dirty="0"/>
              <a:t>eux</a:t>
            </a:r>
          </a:p>
          <a:p>
            <a:pPr marL="0" indent="0">
              <a:buNone/>
            </a:pPr>
            <a:endParaRPr lang="fr-B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0A10CF9-AE07-4AB0-9E82-0CCEBE7687F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BE" sz="3000" i="1" dirty="0" err="1"/>
              <a:t>leuk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deur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beu</a:t>
            </a:r>
            <a:endParaRPr lang="fr-BE" sz="3000" i="1" dirty="0"/>
          </a:p>
        </p:txBody>
      </p:sp>
    </p:spTree>
    <p:extLst>
      <p:ext uri="{BB962C8B-B14F-4D97-AF65-F5344CB8AC3E}">
        <p14:creationId xmlns:p14="http://schemas.microsoft.com/office/powerpoint/2010/main" val="1631051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E06864-2D99-40B6-9479-BCCDBB35E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AU/OU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C2EFFC-8690-401E-B835-8ACF44F23B2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BE" sz="4500" dirty="0"/>
              <a:t>/</a:t>
            </a:r>
            <a:r>
              <a:rPr lang="fr-BE" sz="4500" dirty="0" err="1"/>
              <a:t>ɑʊ</a:t>
            </a:r>
            <a:r>
              <a:rPr lang="fr-BE" sz="4500" dirty="0"/>
              <a:t>/</a:t>
            </a:r>
          </a:p>
          <a:p>
            <a:pPr marL="0" indent="0" algn="ctr">
              <a:buNone/>
            </a:pPr>
            <a:r>
              <a:rPr lang="fr-BE" sz="4500" u="sng" dirty="0"/>
              <a:t>ah ou</a:t>
            </a:r>
            <a:r>
              <a:rPr lang="fr-BE" sz="4500" dirty="0"/>
              <a:t>i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53C2B49-CC07-4265-B616-45CCB1B63CD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fr-BE" sz="3000" i="1" dirty="0" err="1"/>
              <a:t>zout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jou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/>
              <a:t>Wouter</a:t>
            </a:r>
          </a:p>
          <a:p>
            <a:pPr marL="0" indent="0">
              <a:buNone/>
            </a:pPr>
            <a:endParaRPr lang="fr-BE" sz="1000" i="1" dirty="0"/>
          </a:p>
          <a:p>
            <a:pPr marL="0" indent="0">
              <a:buNone/>
            </a:pPr>
            <a:r>
              <a:rPr lang="fr-BE" sz="3000" i="1" dirty="0"/>
              <a:t>auto</a:t>
            </a:r>
          </a:p>
          <a:p>
            <a:pPr marL="0" indent="0">
              <a:buNone/>
            </a:pPr>
            <a:r>
              <a:rPr lang="fr-BE" sz="3000" i="1" dirty="0"/>
              <a:t>Pauline</a:t>
            </a:r>
          </a:p>
          <a:p>
            <a:pPr marL="0" indent="0">
              <a:buNone/>
            </a:pPr>
            <a:r>
              <a:rPr lang="fr-BE" sz="3000" i="1" dirty="0"/>
              <a:t>Laura</a:t>
            </a:r>
          </a:p>
        </p:txBody>
      </p:sp>
    </p:spTree>
    <p:extLst>
      <p:ext uri="{BB962C8B-B14F-4D97-AF65-F5344CB8AC3E}">
        <p14:creationId xmlns:p14="http://schemas.microsoft.com/office/powerpoint/2010/main" val="3785836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E8E577-8148-4220-9AC4-4D352D634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OE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198E5A-6CAC-4BBB-8E1E-69ABEA56E52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BE" sz="4500" dirty="0"/>
              <a:t>/u/</a:t>
            </a:r>
          </a:p>
          <a:p>
            <a:pPr marL="0" indent="0" algn="ctr">
              <a:buNone/>
            </a:pPr>
            <a:r>
              <a:rPr lang="fr-BE" sz="4500" dirty="0"/>
              <a:t>c</a:t>
            </a:r>
            <a:r>
              <a:rPr lang="fr-BE" sz="4500" u="sng" dirty="0"/>
              <a:t>ou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9D40EAE-0E1C-4DC3-B8A1-BDCE928C231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BE" sz="3000" i="1" dirty="0" err="1"/>
              <a:t>soep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boek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oei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koe</a:t>
            </a:r>
            <a:endParaRPr lang="fr-BE" sz="3000" i="1" dirty="0"/>
          </a:p>
        </p:txBody>
      </p:sp>
    </p:spTree>
    <p:extLst>
      <p:ext uri="{BB962C8B-B14F-4D97-AF65-F5344CB8AC3E}">
        <p14:creationId xmlns:p14="http://schemas.microsoft.com/office/powerpoint/2010/main" val="36208176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644FC8-FFC1-4678-8C8C-3EBA1C52E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EUUW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4A253C-9C63-4556-8AF6-FE299AA4F1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BE" sz="4500" dirty="0"/>
              <a:t>/</a:t>
            </a:r>
            <a:r>
              <a:rPr lang="fr-BE" sz="4500" dirty="0" err="1"/>
              <a:t>ew</a:t>
            </a:r>
            <a:r>
              <a:rPr lang="fr-BE" sz="4500" dirty="0"/>
              <a:t>/</a:t>
            </a:r>
          </a:p>
          <a:p>
            <a:pPr marL="0" indent="0" algn="ctr">
              <a:buNone/>
            </a:pPr>
            <a:r>
              <a:rPr lang="fr-BE" sz="4500" u="sng" dirty="0"/>
              <a:t>et ou</a:t>
            </a:r>
            <a:r>
              <a:rPr lang="fr-BE" sz="4500" dirty="0"/>
              <a:t>i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E0CD297-928F-4EBC-B564-6023A2B324A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BE" sz="3000" i="1" dirty="0" err="1"/>
              <a:t>eeuw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leeuw</a:t>
            </a:r>
            <a:endParaRPr lang="fr-BE" sz="3000" i="1" dirty="0"/>
          </a:p>
        </p:txBody>
      </p:sp>
    </p:spTree>
    <p:extLst>
      <p:ext uri="{BB962C8B-B14F-4D97-AF65-F5344CB8AC3E}">
        <p14:creationId xmlns:p14="http://schemas.microsoft.com/office/powerpoint/2010/main" val="35467722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678BC2-5B9C-4500-B5D2-FD5E930EC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IEUW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E6BBBF-DE34-4D23-A3BD-C60ECD4345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BE" sz="4500" dirty="0"/>
              <a:t>/</a:t>
            </a:r>
            <a:r>
              <a:rPr lang="fr-BE" sz="4500" dirty="0" err="1"/>
              <a:t>iw</a:t>
            </a:r>
            <a:r>
              <a:rPr lang="fr-BE" sz="4500" dirty="0"/>
              <a:t>/</a:t>
            </a:r>
          </a:p>
          <a:p>
            <a:pPr marL="0" indent="0" algn="ctr">
              <a:buNone/>
            </a:pPr>
            <a:r>
              <a:rPr lang="fr-BE" sz="4500" dirty="0"/>
              <a:t>sc</a:t>
            </a:r>
            <a:r>
              <a:rPr lang="fr-BE" sz="4500" u="sng" dirty="0"/>
              <a:t>iu</a:t>
            </a:r>
            <a:r>
              <a:rPr lang="fr-BE" sz="4500" dirty="0"/>
              <a:t>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2F53DB7-5246-4A63-BEE4-55B2062D918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BE" sz="3000" i="1" dirty="0" err="1"/>
              <a:t>nieuw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kieuw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nieuws</a:t>
            </a:r>
            <a:endParaRPr lang="fr-BE" sz="3000" i="1" dirty="0"/>
          </a:p>
        </p:txBody>
      </p:sp>
    </p:spTree>
    <p:extLst>
      <p:ext uri="{BB962C8B-B14F-4D97-AF65-F5344CB8AC3E}">
        <p14:creationId xmlns:p14="http://schemas.microsoft.com/office/powerpoint/2010/main" val="2934614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567A33-F891-4CDC-9BA9-FA706D057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(A)AI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5BE363-583A-4759-9A71-91E9702825C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BE" sz="4500" dirty="0"/>
              <a:t>/a(ː)j/</a:t>
            </a:r>
          </a:p>
          <a:p>
            <a:pPr marL="0" indent="0" algn="ctr">
              <a:buNone/>
            </a:pPr>
            <a:r>
              <a:rPr lang="fr-BE" sz="4500" dirty="0"/>
              <a:t>ail-b</a:t>
            </a:r>
            <a:r>
              <a:rPr lang="fr-BE" sz="4500" u="sng" dirty="0"/>
              <a:t>aille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FEFA357-79D0-4037-BDD9-A9F4216F1E1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BE" sz="3000" i="1" dirty="0" err="1"/>
              <a:t>haai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kaai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saai</a:t>
            </a:r>
            <a:endParaRPr lang="fr-BE" sz="3000" i="1" dirty="0"/>
          </a:p>
        </p:txBody>
      </p:sp>
    </p:spTree>
    <p:extLst>
      <p:ext uri="{BB962C8B-B14F-4D97-AF65-F5344CB8AC3E}">
        <p14:creationId xmlns:p14="http://schemas.microsoft.com/office/powerpoint/2010/main" val="1189632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9FE08D8-CEA0-461E-870A-02CD15D9B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0C43393-E1E0-624D-A5B9-9D9EE7A08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chemeClr val="bg1"/>
                </a:solidFill>
              </a:rPr>
              <a:t>Het </a:t>
            </a:r>
            <a:r>
              <a:rPr lang="fr-FR" sz="3200" dirty="0" err="1">
                <a:solidFill>
                  <a:schemeClr val="bg1"/>
                </a:solidFill>
              </a:rPr>
              <a:t>alfabet</a:t>
            </a: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2B982904-A46E-41DF-BA98-61E2300C7D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7018161-547E-48F7-A0D9-272C9EA5B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BA6559-6434-9642-90BD-7E7DC4AEE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6578" y="589722"/>
            <a:ext cx="6798033" cy="5321500"/>
          </a:xfrm>
        </p:spPr>
        <p:txBody>
          <a:bodyPr numCol="3" anchor="ctr">
            <a:normAutofit fontScale="92500" lnSpcReduction="10000"/>
          </a:bodyPr>
          <a:lstStyle/>
          <a:p>
            <a:r>
              <a:rPr lang="fr-FR" sz="3500" dirty="0"/>
              <a:t>A</a:t>
            </a:r>
          </a:p>
          <a:p>
            <a:r>
              <a:rPr lang="fr-FR" sz="3500" dirty="0"/>
              <a:t>B</a:t>
            </a:r>
          </a:p>
          <a:p>
            <a:r>
              <a:rPr lang="fr-FR" sz="3500" dirty="0"/>
              <a:t>C</a:t>
            </a:r>
          </a:p>
          <a:p>
            <a:r>
              <a:rPr lang="fr-FR" sz="3500" dirty="0"/>
              <a:t>D</a:t>
            </a:r>
          </a:p>
          <a:p>
            <a:r>
              <a:rPr lang="fr-FR" sz="3500" dirty="0"/>
              <a:t>E</a:t>
            </a:r>
          </a:p>
          <a:p>
            <a:r>
              <a:rPr lang="fr-FR" sz="3500" dirty="0"/>
              <a:t>F</a:t>
            </a:r>
          </a:p>
          <a:p>
            <a:r>
              <a:rPr lang="fr-FR" sz="3500" dirty="0"/>
              <a:t>G</a:t>
            </a:r>
          </a:p>
          <a:p>
            <a:r>
              <a:rPr lang="fr-FR" sz="3500" dirty="0"/>
              <a:t>H</a:t>
            </a:r>
          </a:p>
          <a:p>
            <a:r>
              <a:rPr lang="fr-FR" sz="3500" dirty="0"/>
              <a:t>I</a:t>
            </a:r>
          </a:p>
          <a:p>
            <a:r>
              <a:rPr lang="fr-FR" sz="3500" dirty="0"/>
              <a:t>J</a:t>
            </a:r>
          </a:p>
          <a:p>
            <a:r>
              <a:rPr lang="fr-FR" sz="3500" dirty="0"/>
              <a:t>K</a:t>
            </a:r>
          </a:p>
          <a:p>
            <a:r>
              <a:rPr lang="fr-FR" sz="3500" dirty="0"/>
              <a:t>L</a:t>
            </a:r>
          </a:p>
          <a:p>
            <a:r>
              <a:rPr lang="fr-FR" sz="3500" dirty="0"/>
              <a:t>M</a:t>
            </a:r>
          </a:p>
          <a:p>
            <a:r>
              <a:rPr lang="fr-FR" sz="3500" dirty="0"/>
              <a:t>N</a:t>
            </a:r>
          </a:p>
          <a:p>
            <a:r>
              <a:rPr lang="fr-FR" sz="3500" dirty="0"/>
              <a:t>O</a:t>
            </a:r>
          </a:p>
          <a:p>
            <a:r>
              <a:rPr lang="fr-FR" sz="3500" dirty="0"/>
              <a:t>P</a:t>
            </a:r>
          </a:p>
          <a:p>
            <a:r>
              <a:rPr lang="fr-FR" sz="3500" dirty="0"/>
              <a:t>Q</a:t>
            </a:r>
          </a:p>
          <a:p>
            <a:r>
              <a:rPr lang="fr-FR" sz="3500" dirty="0"/>
              <a:t>R</a:t>
            </a:r>
          </a:p>
          <a:p>
            <a:r>
              <a:rPr lang="fr-FR" sz="3500" dirty="0"/>
              <a:t>S</a:t>
            </a:r>
          </a:p>
          <a:p>
            <a:r>
              <a:rPr lang="fr-FR" sz="3500" dirty="0" err="1"/>
              <a:t>T</a:t>
            </a:r>
            <a:endParaRPr lang="fr-FR" sz="3500" dirty="0"/>
          </a:p>
          <a:p>
            <a:r>
              <a:rPr lang="fr-FR" sz="3500" dirty="0"/>
              <a:t>U</a:t>
            </a:r>
          </a:p>
          <a:p>
            <a:r>
              <a:rPr lang="fr-FR" sz="3500" dirty="0"/>
              <a:t>V</a:t>
            </a:r>
          </a:p>
          <a:p>
            <a:r>
              <a:rPr lang="fr-FR" sz="3500" dirty="0"/>
              <a:t>W</a:t>
            </a:r>
          </a:p>
          <a:p>
            <a:r>
              <a:rPr lang="fr-FR" sz="3500" dirty="0"/>
              <a:t>X</a:t>
            </a:r>
          </a:p>
          <a:p>
            <a:r>
              <a:rPr lang="fr-FR" sz="3500" dirty="0"/>
              <a:t>Y</a:t>
            </a:r>
          </a:p>
          <a:p>
            <a:r>
              <a:rPr lang="fr-FR" sz="3500" dirty="0"/>
              <a:t>Z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867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1EDE48-6D4D-490B-8CD6-06A8A4564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EI/IJ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76418D-59F6-4029-982B-3A3478DDBF3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BE" sz="4500" dirty="0"/>
              <a:t>/</a:t>
            </a:r>
            <a:r>
              <a:rPr lang="fr-BE" sz="4500" dirty="0" err="1"/>
              <a:t>ɛi</a:t>
            </a:r>
            <a:r>
              <a:rPr lang="fr-BE" sz="4500" dirty="0"/>
              <a:t>/ /</a:t>
            </a:r>
            <a:r>
              <a:rPr lang="fr-BE" sz="4500" dirty="0" err="1"/>
              <a:t>ɛj</a:t>
            </a:r>
            <a:r>
              <a:rPr lang="fr-BE" sz="4500" dirty="0"/>
              <a:t>/</a:t>
            </a:r>
          </a:p>
          <a:p>
            <a:pPr marL="0" indent="0" algn="ctr">
              <a:buNone/>
            </a:pPr>
            <a:r>
              <a:rPr lang="fr-BE" sz="4500" dirty="0"/>
              <a:t>v</a:t>
            </a:r>
            <a:r>
              <a:rPr lang="fr-BE" sz="4500" u="sng" dirty="0"/>
              <a:t>eille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CA60DA2-3E4A-4744-A999-8E7520CF3E9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BE" sz="3000" i="1" dirty="0" err="1"/>
              <a:t>mei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reist</a:t>
            </a:r>
            <a:endParaRPr lang="fr-BE" sz="3000" i="1" dirty="0"/>
          </a:p>
          <a:p>
            <a:pPr marL="0" indent="0">
              <a:buNone/>
            </a:pP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fijn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jij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bij</a:t>
            </a:r>
            <a:endParaRPr lang="fr-BE" sz="3000" i="1" dirty="0"/>
          </a:p>
        </p:txBody>
      </p:sp>
    </p:spTree>
    <p:extLst>
      <p:ext uri="{BB962C8B-B14F-4D97-AF65-F5344CB8AC3E}">
        <p14:creationId xmlns:p14="http://schemas.microsoft.com/office/powerpoint/2010/main" val="6946676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1F4869-D463-49F9-9EB1-F4876420A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OEI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7F829D-C568-4242-BC68-318991F40EE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BE" sz="4500" dirty="0"/>
              <a:t>/</a:t>
            </a:r>
            <a:r>
              <a:rPr lang="fr-BE" sz="4500" dirty="0" err="1"/>
              <a:t>uj</a:t>
            </a:r>
            <a:r>
              <a:rPr lang="fr-BE" sz="4500" dirty="0"/>
              <a:t>/</a:t>
            </a:r>
          </a:p>
          <a:p>
            <a:pPr marL="0" indent="0" algn="ctr">
              <a:buNone/>
            </a:pPr>
            <a:r>
              <a:rPr lang="fr-BE" sz="4500" dirty="0"/>
              <a:t>f</a:t>
            </a:r>
            <a:r>
              <a:rPr lang="fr-BE" sz="4500" u="sng" dirty="0"/>
              <a:t>ouille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26D73E7-3226-4C1A-BDE2-4D9DB959AFB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BE" sz="3000" i="1" dirty="0" err="1"/>
              <a:t>boeiend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foei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sproeien</a:t>
            </a:r>
            <a:endParaRPr lang="fr-BE" sz="3000" i="1" dirty="0"/>
          </a:p>
        </p:txBody>
      </p:sp>
    </p:spTree>
    <p:extLst>
      <p:ext uri="{BB962C8B-B14F-4D97-AF65-F5344CB8AC3E}">
        <p14:creationId xmlns:p14="http://schemas.microsoft.com/office/powerpoint/2010/main" val="34241539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974D0C-3C6C-4B2D-BB30-B239DF4DC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OOI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EB91BD-B7F1-488D-BF9D-453E4405600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BE" sz="4500" dirty="0"/>
              <a:t>/</a:t>
            </a:r>
            <a:r>
              <a:rPr lang="fr-BE" sz="4500" dirty="0" err="1"/>
              <a:t>oj</a:t>
            </a:r>
            <a:r>
              <a:rPr lang="fr-BE" sz="4500" dirty="0"/>
              <a:t>/</a:t>
            </a:r>
          </a:p>
          <a:p>
            <a:pPr marL="0" indent="0" algn="ctr">
              <a:buNone/>
            </a:pPr>
            <a:r>
              <a:rPr lang="fr-BE" sz="4500" dirty="0" err="1"/>
              <a:t>beauille</a:t>
            </a:r>
            <a:endParaRPr lang="fr-BE" sz="4500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2E4836E-37D6-4554-AED4-3BA4AC8C5FF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BE" sz="3000" i="1" dirty="0" err="1"/>
              <a:t>kooi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mooi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fooi</a:t>
            </a:r>
            <a:endParaRPr lang="fr-BE" sz="3000" i="1" dirty="0"/>
          </a:p>
        </p:txBody>
      </p:sp>
    </p:spTree>
    <p:extLst>
      <p:ext uri="{BB962C8B-B14F-4D97-AF65-F5344CB8AC3E}">
        <p14:creationId xmlns:p14="http://schemas.microsoft.com/office/powerpoint/2010/main" val="24226703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5857EF-00D9-45F9-9DC0-F6FE6DB6C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UI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3611E6-3412-4072-9B5C-8CD2BDA6294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BE" sz="4500" dirty="0"/>
              <a:t>/</a:t>
            </a:r>
            <a:r>
              <a:rPr lang="fr-BE" sz="4500" dirty="0" err="1"/>
              <a:t>œy</a:t>
            </a:r>
            <a:r>
              <a:rPr lang="fr-BE" sz="4500" dirty="0"/>
              <a:t>/ /</a:t>
            </a:r>
            <a:r>
              <a:rPr lang="fr-BE" sz="4500" dirty="0" err="1"/>
              <a:t>ʌy</a:t>
            </a:r>
            <a:r>
              <a:rPr lang="fr-BE" sz="4500" dirty="0"/>
              <a:t>/</a:t>
            </a:r>
          </a:p>
          <a:p>
            <a:pPr marL="0" indent="0" algn="ctr">
              <a:buNone/>
            </a:pPr>
            <a:r>
              <a:rPr lang="fr-BE" sz="4500" dirty="0" err="1"/>
              <a:t>oeil</a:t>
            </a:r>
            <a:endParaRPr lang="fr-BE" sz="4500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BEACFAF-72E8-4346-859B-E0D0CF531F9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BE" sz="3000" i="1" dirty="0" err="1"/>
              <a:t>muis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/>
              <a:t>huis</a:t>
            </a:r>
          </a:p>
          <a:p>
            <a:pPr marL="0" indent="0">
              <a:buNone/>
            </a:pPr>
            <a:r>
              <a:rPr lang="fr-BE" sz="3000" i="1" dirty="0" err="1"/>
              <a:t>ui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kuisen</a:t>
            </a:r>
            <a:endParaRPr lang="fr-BE" sz="3000" i="1" dirty="0"/>
          </a:p>
        </p:txBody>
      </p:sp>
    </p:spTree>
    <p:extLst>
      <p:ext uri="{BB962C8B-B14F-4D97-AF65-F5344CB8AC3E}">
        <p14:creationId xmlns:p14="http://schemas.microsoft.com/office/powerpoint/2010/main" val="24065263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04B0E3-28AB-4303-A1AB-538B0E890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-LIJK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B18484-8AAA-4D84-BA21-7B5E5B08296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BE" sz="4500" dirty="0"/>
              <a:t>/</a:t>
            </a:r>
            <a:r>
              <a:rPr lang="fr-BE" sz="4500" dirty="0" err="1"/>
              <a:t>lək</a:t>
            </a:r>
            <a:r>
              <a:rPr lang="fr-BE" sz="4500" dirty="0"/>
              <a:t>/</a:t>
            </a:r>
          </a:p>
          <a:p>
            <a:pPr marL="0" indent="0" algn="ctr">
              <a:buNone/>
            </a:pPr>
            <a:r>
              <a:rPr lang="fr-BE" sz="4500" u="sng" dirty="0"/>
              <a:t>leq</a:t>
            </a:r>
            <a:r>
              <a:rPr lang="fr-BE" sz="4500" dirty="0"/>
              <a:t>uel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4745E8E-4ECB-43EF-BA3E-24CF060C069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BE" sz="3000" i="1" dirty="0" err="1"/>
              <a:t>vriendelijk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moeilijk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gemakkelijk</a:t>
            </a:r>
            <a:endParaRPr lang="fr-BE" sz="3000" i="1" dirty="0"/>
          </a:p>
          <a:p>
            <a:pPr marL="0" indent="0">
              <a:buNone/>
            </a:pP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natuurlijk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vermoedelijk</a:t>
            </a:r>
            <a:endParaRPr lang="fr-BE" sz="3000" i="1" dirty="0"/>
          </a:p>
        </p:txBody>
      </p:sp>
    </p:spTree>
    <p:extLst>
      <p:ext uri="{BB962C8B-B14F-4D97-AF65-F5344CB8AC3E}">
        <p14:creationId xmlns:p14="http://schemas.microsoft.com/office/powerpoint/2010/main" val="8863281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D7F381-81CC-4AC3-8C50-550DDE57A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-IG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DAB6D5B-1176-4C13-9FED-7BC6F59E29F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BE" sz="4500" dirty="0"/>
              <a:t>/-</a:t>
            </a:r>
            <a:r>
              <a:rPr lang="fr-BE" sz="4500" dirty="0" err="1"/>
              <a:t>əx</a:t>
            </a:r>
            <a:r>
              <a:rPr lang="fr-BE" sz="4500" dirty="0"/>
              <a:t>/ /-</a:t>
            </a:r>
            <a:r>
              <a:rPr lang="fr-BE" sz="4500" dirty="0" err="1"/>
              <a:t>ɪx</a:t>
            </a:r>
            <a:r>
              <a:rPr lang="fr-BE" sz="4500" dirty="0"/>
              <a:t>/</a:t>
            </a:r>
          </a:p>
          <a:p>
            <a:pPr marL="0" indent="0" algn="ctr">
              <a:buNone/>
            </a:pPr>
            <a:r>
              <a:rPr lang="fr-BE" sz="4500" dirty="0" err="1"/>
              <a:t>ich</a:t>
            </a:r>
            <a:r>
              <a:rPr lang="fr-BE" sz="4500" dirty="0"/>
              <a:t> </a:t>
            </a:r>
          </a:p>
          <a:p>
            <a:pPr marL="0" indent="0" algn="ctr">
              <a:buNone/>
            </a:pPr>
            <a:r>
              <a:rPr lang="fr-BE" sz="3500" dirty="0"/>
              <a:t>[allemand du Sud]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F2EF378-D124-4F4E-BFDB-FC331CBD28D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BE" sz="3000" i="1" dirty="0" err="1"/>
              <a:t>eeuwig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prachtig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schattig</a:t>
            </a:r>
            <a:endParaRPr lang="fr-BE" sz="3000" i="1" dirty="0"/>
          </a:p>
        </p:txBody>
      </p:sp>
    </p:spTree>
    <p:extLst>
      <p:ext uri="{BB962C8B-B14F-4D97-AF65-F5344CB8AC3E}">
        <p14:creationId xmlns:p14="http://schemas.microsoft.com/office/powerpoint/2010/main" val="17032866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C0FAAC-5AB5-45BA-9724-099EF861C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SCH- / -SCH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23DEBF-7DC7-4BBE-8278-377B0CF277E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BE" sz="4500" dirty="0"/>
              <a:t>/</a:t>
            </a:r>
            <a:r>
              <a:rPr lang="fr-BE" sz="4500" dirty="0" err="1"/>
              <a:t>sx</a:t>
            </a:r>
            <a:r>
              <a:rPr lang="fr-BE" sz="4500" dirty="0"/>
              <a:t>-/ &amp; /-</a:t>
            </a:r>
            <a:r>
              <a:rPr lang="fr-BE" sz="4500" dirty="0" err="1"/>
              <a:t>is</a:t>
            </a:r>
            <a:r>
              <a:rPr lang="fr-BE" sz="4500" dirty="0"/>
              <a:t>/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AA3CBD7-1B46-453F-8EBA-A12C6BB4D54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fr-BE" sz="3000" i="1" dirty="0" err="1"/>
              <a:t>school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schat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schelen</a:t>
            </a:r>
            <a:endParaRPr lang="fr-BE" sz="3000" i="1" dirty="0"/>
          </a:p>
          <a:p>
            <a:pPr marL="0" indent="0">
              <a:buNone/>
            </a:pPr>
            <a:endParaRPr lang="fr-BE" sz="1000" i="1" dirty="0"/>
          </a:p>
          <a:p>
            <a:pPr marL="0" indent="0">
              <a:buNone/>
            </a:pPr>
            <a:r>
              <a:rPr lang="fr-BE" sz="3000" i="1" dirty="0" err="1"/>
              <a:t>fantastisch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Arabisch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magisch</a:t>
            </a:r>
            <a:endParaRPr lang="fr-BE" sz="3000" i="1" dirty="0"/>
          </a:p>
        </p:txBody>
      </p:sp>
    </p:spTree>
    <p:extLst>
      <p:ext uri="{BB962C8B-B14F-4D97-AF65-F5344CB8AC3E}">
        <p14:creationId xmlns:p14="http://schemas.microsoft.com/office/powerpoint/2010/main" val="5843531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433990-4DA1-43FB-8CB7-EA15425D4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SJ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6CD238-EA68-4EE2-9A91-E4C1EAD73CE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BE" sz="4500" dirty="0"/>
              <a:t>/</a:t>
            </a:r>
            <a:r>
              <a:rPr lang="fr-BE" sz="4500" dirty="0" err="1"/>
              <a:t>sʲ</a:t>
            </a:r>
            <a:r>
              <a:rPr lang="fr-BE" sz="4500" dirty="0"/>
              <a:t>/ OU /ʃ/</a:t>
            </a:r>
          </a:p>
          <a:p>
            <a:pPr marL="0" indent="0" algn="ctr">
              <a:buNone/>
            </a:pPr>
            <a:r>
              <a:rPr lang="fr-BE" sz="4500" dirty="0"/>
              <a:t>mou</a:t>
            </a:r>
            <a:r>
              <a:rPr lang="fr-BE" sz="4500" u="sng" dirty="0"/>
              <a:t>ch</a:t>
            </a:r>
            <a:r>
              <a:rPr lang="fr-BE" sz="4500" dirty="0"/>
              <a:t>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A5D0D44-A1E3-4D0C-9DAE-C5A03F2160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BE" sz="3000" i="1" dirty="0" err="1"/>
              <a:t>meisje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zusje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tasje</a:t>
            </a:r>
            <a:endParaRPr lang="fr-BE" sz="3000" i="1" dirty="0"/>
          </a:p>
        </p:txBody>
      </p:sp>
    </p:spTree>
    <p:extLst>
      <p:ext uri="{BB962C8B-B14F-4D97-AF65-F5344CB8AC3E}">
        <p14:creationId xmlns:p14="http://schemas.microsoft.com/office/powerpoint/2010/main" val="41742107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D013D4-638A-4926-809F-20FF36352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NG/NK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453E8B-7167-41CE-85CD-D2855BDB02A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BE" sz="4500" dirty="0"/>
              <a:t>/ŋ/ &amp; /</a:t>
            </a:r>
            <a:r>
              <a:rPr lang="fr-BE" sz="4500" dirty="0" err="1"/>
              <a:t>ŋk</a:t>
            </a:r>
            <a:r>
              <a:rPr lang="fr-BE" sz="4500" dirty="0"/>
              <a:t>/</a:t>
            </a:r>
          </a:p>
          <a:p>
            <a:pPr marL="0" indent="0" algn="ctr">
              <a:buNone/>
            </a:pPr>
            <a:r>
              <a:rPr lang="fr-BE" sz="4500" dirty="0"/>
              <a:t>parki</a:t>
            </a:r>
            <a:r>
              <a:rPr lang="fr-BE" sz="4500" u="sng" dirty="0"/>
              <a:t>ng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2DB11CC-CC9C-4A8C-B997-2A10E06361D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BE" sz="3000" i="1" dirty="0"/>
              <a:t>parking</a:t>
            </a:r>
          </a:p>
          <a:p>
            <a:pPr marL="0" indent="0">
              <a:buNone/>
            </a:pPr>
            <a:r>
              <a:rPr lang="fr-BE" sz="3000" i="1" dirty="0" err="1"/>
              <a:t>jongen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zanger</a:t>
            </a:r>
            <a:endParaRPr lang="fr-BE" sz="3000" i="1" dirty="0"/>
          </a:p>
          <a:p>
            <a:pPr marL="0" indent="0">
              <a:buNone/>
            </a:pP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dank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schminken</a:t>
            </a:r>
            <a:endParaRPr lang="fr-BE" sz="3000" i="1" dirty="0"/>
          </a:p>
        </p:txBody>
      </p:sp>
    </p:spTree>
    <p:extLst>
      <p:ext uri="{BB962C8B-B14F-4D97-AF65-F5344CB8AC3E}">
        <p14:creationId xmlns:p14="http://schemas.microsoft.com/office/powerpoint/2010/main" val="35109767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C7AF63-D8DD-4BEE-A64F-20E0A0182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-TIE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6E23CF-CB76-4DFA-9F48-E95696BE75E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BE" sz="4500" dirty="0"/>
              <a:t>/-</a:t>
            </a:r>
            <a:r>
              <a:rPr lang="fr-BE" sz="4500" dirty="0" err="1"/>
              <a:t>t͡si</a:t>
            </a:r>
            <a:r>
              <a:rPr lang="fr-BE" sz="4500" dirty="0"/>
              <a:t>/ OU /s/</a:t>
            </a:r>
          </a:p>
          <a:p>
            <a:pPr marL="0" indent="0">
              <a:buNone/>
            </a:pPr>
            <a:endParaRPr lang="fr-B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A939742-FF29-47E1-8F26-27565A1E5E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fr-BE" sz="3000" i="1" dirty="0" err="1"/>
              <a:t>signalisatie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 err="1"/>
              <a:t>politie</a:t>
            </a:r>
            <a:endParaRPr lang="fr-BE" sz="3000" i="1" dirty="0"/>
          </a:p>
          <a:p>
            <a:pPr marL="0" indent="0">
              <a:buNone/>
            </a:pPr>
            <a:r>
              <a:rPr lang="fr-BE" sz="3000" i="1" dirty="0"/>
              <a:t>station</a:t>
            </a:r>
          </a:p>
          <a:p>
            <a:pPr marL="0" indent="0">
              <a:buNone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010313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3D93CA-D455-344A-A9B6-B1BCE51A9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Het </a:t>
            </a:r>
            <a:r>
              <a:rPr lang="fr-FR" dirty="0" err="1"/>
              <a:t>alfabet</a:t>
            </a:r>
            <a:r>
              <a:rPr lang="fr-FR" dirty="0"/>
              <a:t> – </a:t>
            </a:r>
            <a:r>
              <a:rPr lang="fr-FR" dirty="0" err="1"/>
              <a:t>uitspraak</a:t>
            </a:r>
            <a:r>
              <a:rPr lang="fr-FR" dirty="0"/>
              <a:t> (prononciation)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14B9DA5-0E7A-2246-98C8-48F6D7CC4C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81200" y="2133600"/>
            <a:ext cx="5685692" cy="3777622"/>
          </a:xfrm>
        </p:spPr>
        <p:txBody>
          <a:bodyPr numCol="3">
            <a:normAutofit/>
          </a:bodyPr>
          <a:lstStyle/>
          <a:p>
            <a:pPr marL="0" indent="0" algn="ctr">
              <a:buNone/>
            </a:pPr>
            <a:r>
              <a:rPr lang="fr-FR" b="1" dirty="0" err="1"/>
              <a:t>Zoals</a:t>
            </a:r>
            <a:r>
              <a:rPr lang="fr-FR" b="1" dirty="0"/>
              <a:t> in het Frans</a:t>
            </a:r>
          </a:p>
          <a:p>
            <a:pPr marL="0" indent="0" algn="ctr">
              <a:buNone/>
            </a:pPr>
            <a:endParaRPr lang="fr-FR" b="1" dirty="0"/>
          </a:p>
          <a:p>
            <a:pPr marL="0" indent="0" algn="ctr">
              <a:buNone/>
            </a:pPr>
            <a:r>
              <a:rPr lang="fr-FR" dirty="0"/>
              <a:t>A</a:t>
            </a:r>
          </a:p>
          <a:p>
            <a:pPr marL="0" indent="0" algn="ctr">
              <a:buNone/>
            </a:pPr>
            <a:r>
              <a:rPr lang="fr-FR" dirty="0"/>
              <a:t>B</a:t>
            </a:r>
          </a:p>
          <a:p>
            <a:pPr marL="0" indent="0" algn="ctr">
              <a:buNone/>
            </a:pPr>
            <a:r>
              <a:rPr lang="fr-FR" dirty="0"/>
              <a:t>C</a:t>
            </a:r>
          </a:p>
          <a:p>
            <a:pPr marL="0" indent="0" algn="ctr">
              <a:buNone/>
            </a:pPr>
            <a:r>
              <a:rPr lang="fr-FR" dirty="0"/>
              <a:t>D</a:t>
            </a:r>
          </a:p>
          <a:p>
            <a:pPr marL="0" indent="0" algn="ctr">
              <a:buNone/>
            </a:pPr>
            <a:r>
              <a:rPr lang="fr-FR" dirty="0"/>
              <a:t>F</a:t>
            </a:r>
          </a:p>
          <a:p>
            <a:pPr marL="0" indent="0" algn="ctr">
              <a:buNone/>
            </a:pPr>
            <a:r>
              <a:rPr lang="fr-FR" dirty="0"/>
              <a:t>I</a:t>
            </a:r>
          </a:p>
          <a:p>
            <a:pPr marL="0" indent="0" algn="ctr">
              <a:buNone/>
            </a:pPr>
            <a:r>
              <a:rPr lang="fr-FR" dirty="0"/>
              <a:t>K</a:t>
            </a:r>
          </a:p>
          <a:p>
            <a:pPr marL="0" indent="0" algn="ctr">
              <a:buNone/>
            </a:pPr>
            <a:r>
              <a:rPr lang="fr-FR" dirty="0"/>
              <a:t>L</a:t>
            </a:r>
          </a:p>
          <a:p>
            <a:pPr marL="0" indent="0" algn="ctr">
              <a:buNone/>
            </a:pPr>
            <a:r>
              <a:rPr lang="fr-FR" dirty="0"/>
              <a:t>M</a:t>
            </a:r>
          </a:p>
          <a:p>
            <a:pPr marL="0" indent="0" algn="ctr">
              <a:buNone/>
            </a:pPr>
            <a:r>
              <a:rPr lang="fr-FR" dirty="0"/>
              <a:t>N</a:t>
            </a:r>
          </a:p>
          <a:p>
            <a:pPr marL="0" indent="0" algn="ctr">
              <a:buNone/>
            </a:pPr>
            <a:r>
              <a:rPr lang="fr-FR" dirty="0"/>
              <a:t>O</a:t>
            </a:r>
          </a:p>
          <a:p>
            <a:pPr marL="0" indent="0" algn="ctr">
              <a:buNone/>
            </a:pPr>
            <a:r>
              <a:rPr lang="fr-FR" dirty="0"/>
              <a:t>P</a:t>
            </a:r>
          </a:p>
          <a:p>
            <a:pPr marL="0" indent="0" algn="ctr">
              <a:buNone/>
            </a:pPr>
            <a:r>
              <a:rPr lang="fr-FR" dirty="0"/>
              <a:t>Q</a:t>
            </a:r>
          </a:p>
          <a:p>
            <a:pPr marL="0" indent="0" algn="ctr">
              <a:buNone/>
            </a:pPr>
            <a:r>
              <a:rPr lang="fr-FR" dirty="0"/>
              <a:t>R</a:t>
            </a:r>
          </a:p>
          <a:p>
            <a:pPr marL="0" indent="0" algn="ctr">
              <a:buNone/>
            </a:pPr>
            <a:r>
              <a:rPr lang="fr-FR" dirty="0"/>
              <a:t>S</a:t>
            </a:r>
          </a:p>
          <a:p>
            <a:pPr marL="0" indent="0" algn="ctr">
              <a:buNone/>
            </a:pPr>
            <a:r>
              <a:rPr lang="fr-FR" dirty="0" err="1"/>
              <a:t>T</a:t>
            </a:r>
            <a:endParaRPr lang="fr-FR" dirty="0"/>
          </a:p>
          <a:p>
            <a:pPr marL="0" indent="0" algn="ctr">
              <a:buNone/>
            </a:pPr>
            <a:r>
              <a:rPr lang="fr-FR" dirty="0"/>
              <a:t>U</a:t>
            </a:r>
          </a:p>
          <a:p>
            <a:pPr marL="0" indent="0" algn="ctr">
              <a:buNone/>
            </a:pPr>
            <a:r>
              <a:rPr lang="fr-FR" dirty="0"/>
              <a:t>V</a:t>
            </a:r>
          </a:p>
          <a:p>
            <a:pPr marL="0" indent="0" algn="ctr">
              <a:buNone/>
            </a:pPr>
            <a:r>
              <a:rPr lang="fr-FR" dirty="0"/>
              <a:t>X</a:t>
            </a:r>
          </a:p>
          <a:p>
            <a:pPr marL="0" indent="0" algn="ctr">
              <a:buNone/>
            </a:pPr>
            <a:r>
              <a:rPr lang="fr-FR" dirty="0"/>
              <a:t>Z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602DD98-1694-AE4B-B133-3C61D64F22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66184" y="2126222"/>
            <a:ext cx="3938953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b="1" dirty="0"/>
              <a:t>Anders</a:t>
            </a:r>
          </a:p>
          <a:p>
            <a:pPr marL="0" indent="0" algn="ctr">
              <a:buNone/>
            </a:pPr>
            <a:r>
              <a:rPr lang="fr-FR" dirty="0"/>
              <a:t>E</a:t>
            </a:r>
          </a:p>
          <a:p>
            <a:pPr marL="0" indent="0" algn="ctr">
              <a:buNone/>
            </a:pPr>
            <a:r>
              <a:rPr lang="fr-FR" dirty="0"/>
              <a:t>G</a:t>
            </a:r>
          </a:p>
          <a:p>
            <a:pPr marL="0" indent="0" algn="ctr">
              <a:buNone/>
            </a:pPr>
            <a:r>
              <a:rPr lang="fr-FR" dirty="0"/>
              <a:t>H</a:t>
            </a:r>
          </a:p>
          <a:p>
            <a:pPr marL="0" indent="0" algn="ctr">
              <a:buNone/>
            </a:pPr>
            <a:r>
              <a:rPr lang="fr-FR" dirty="0"/>
              <a:t>J</a:t>
            </a:r>
          </a:p>
          <a:p>
            <a:pPr marL="0" indent="0" algn="ctr">
              <a:buNone/>
            </a:pPr>
            <a:r>
              <a:rPr lang="fr-FR" dirty="0"/>
              <a:t>W</a:t>
            </a:r>
          </a:p>
          <a:p>
            <a:pPr marL="0" indent="0" algn="ctr">
              <a:buNone/>
            </a:pPr>
            <a:r>
              <a:rPr lang="fr-FR" dirty="0"/>
              <a:t>Y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405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7B5A23F-7276-435D-91DA-09104D7777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354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F3ECD7F-BF61-4CB1-AA15-464BB771E7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66F1B29-3A08-4DB7-9F92-4C09B3BCFF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8229600" cy="6858000"/>
          </a:xfrm>
          <a:prstGeom prst="rect">
            <a:avLst/>
          </a:prstGeom>
          <a:solidFill>
            <a:schemeClr val="bg2">
              <a:lumMod val="1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44A5AAD1-9616-4E1C-B3AC-E5497A6A3C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1" y="659027"/>
            <a:ext cx="9042690" cy="1035152"/>
          </a:xfrm>
          <a:custGeom>
            <a:avLst/>
            <a:gdLst>
              <a:gd name="T0" fmla="*/ 1900 w 1902"/>
              <a:gd name="T1" fmla="*/ 77 h 163"/>
              <a:gd name="T2" fmla="*/ 1826 w 1902"/>
              <a:gd name="T3" fmla="*/ 3 h 163"/>
              <a:gd name="T4" fmla="*/ 1825 w 1902"/>
              <a:gd name="T5" fmla="*/ 2 h 163"/>
              <a:gd name="T6" fmla="*/ 1819 w 1902"/>
              <a:gd name="T7" fmla="*/ 0 h 163"/>
              <a:gd name="T8" fmla="*/ 1363 w 1902"/>
              <a:gd name="T9" fmla="*/ 0 h 163"/>
              <a:gd name="T10" fmla="*/ 1348 w 1902"/>
              <a:gd name="T11" fmla="*/ 0 h 163"/>
              <a:gd name="T12" fmla="*/ 1225 w 1902"/>
              <a:gd name="T13" fmla="*/ 0 h 163"/>
              <a:gd name="T14" fmla="*/ 1033 w 1902"/>
              <a:gd name="T15" fmla="*/ 0 h 163"/>
              <a:gd name="T16" fmla="*/ 892 w 1902"/>
              <a:gd name="T17" fmla="*/ 0 h 163"/>
              <a:gd name="T18" fmla="*/ 786 w 1902"/>
              <a:gd name="T19" fmla="*/ 0 h 163"/>
              <a:gd name="T20" fmla="*/ 577 w 1902"/>
              <a:gd name="T21" fmla="*/ 0 h 163"/>
              <a:gd name="T22" fmla="*/ 562 w 1902"/>
              <a:gd name="T23" fmla="*/ 0 h 163"/>
              <a:gd name="T24" fmla="*/ 439 w 1902"/>
              <a:gd name="T25" fmla="*/ 0 h 163"/>
              <a:gd name="T26" fmla="*/ 106 w 1902"/>
              <a:gd name="T27" fmla="*/ 0 h 163"/>
              <a:gd name="T28" fmla="*/ 0 w 1902"/>
              <a:gd name="T29" fmla="*/ 0 h 163"/>
              <a:gd name="T30" fmla="*/ 0 w 1902"/>
              <a:gd name="T31" fmla="*/ 163 h 163"/>
              <a:gd name="T32" fmla="*/ 106 w 1902"/>
              <a:gd name="T33" fmla="*/ 163 h 163"/>
              <a:gd name="T34" fmla="*/ 439 w 1902"/>
              <a:gd name="T35" fmla="*/ 163 h 163"/>
              <a:gd name="T36" fmla="*/ 562 w 1902"/>
              <a:gd name="T37" fmla="*/ 163 h 163"/>
              <a:gd name="T38" fmla="*/ 577 w 1902"/>
              <a:gd name="T39" fmla="*/ 163 h 163"/>
              <a:gd name="T40" fmla="*/ 786 w 1902"/>
              <a:gd name="T41" fmla="*/ 163 h 163"/>
              <a:gd name="T42" fmla="*/ 892 w 1902"/>
              <a:gd name="T43" fmla="*/ 163 h 163"/>
              <a:gd name="T44" fmla="*/ 1033 w 1902"/>
              <a:gd name="T45" fmla="*/ 163 h 163"/>
              <a:gd name="T46" fmla="*/ 1225 w 1902"/>
              <a:gd name="T47" fmla="*/ 163 h 163"/>
              <a:gd name="T48" fmla="*/ 1348 w 1902"/>
              <a:gd name="T49" fmla="*/ 163 h 163"/>
              <a:gd name="T50" fmla="*/ 1363 w 1902"/>
              <a:gd name="T51" fmla="*/ 163 h 163"/>
              <a:gd name="T52" fmla="*/ 1819 w 1902"/>
              <a:gd name="T53" fmla="*/ 163 h 163"/>
              <a:gd name="T54" fmla="*/ 1825 w 1902"/>
              <a:gd name="T55" fmla="*/ 161 h 163"/>
              <a:gd name="T56" fmla="*/ 1826 w 1902"/>
              <a:gd name="T57" fmla="*/ 160 h 163"/>
              <a:gd name="T58" fmla="*/ 1900 w 1902"/>
              <a:gd name="T59" fmla="*/ 86 h 163"/>
              <a:gd name="T60" fmla="*/ 1900 w 1902"/>
              <a:gd name="T61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902" h="163">
                <a:moveTo>
                  <a:pt x="1900" y="77"/>
                </a:moveTo>
                <a:cubicBezTo>
                  <a:pt x="1826" y="3"/>
                  <a:pt x="1826" y="3"/>
                  <a:pt x="1826" y="3"/>
                </a:cubicBezTo>
                <a:cubicBezTo>
                  <a:pt x="1825" y="2"/>
                  <a:pt x="1825" y="2"/>
                  <a:pt x="1825" y="2"/>
                </a:cubicBezTo>
                <a:cubicBezTo>
                  <a:pt x="1823" y="1"/>
                  <a:pt x="1821" y="0"/>
                  <a:pt x="1819" y="0"/>
                </a:cubicBezTo>
                <a:cubicBezTo>
                  <a:pt x="1363" y="0"/>
                  <a:pt x="1363" y="0"/>
                  <a:pt x="1363" y="0"/>
                </a:cubicBezTo>
                <a:cubicBezTo>
                  <a:pt x="1348" y="0"/>
                  <a:pt x="1348" y="0"/>
                  <a:pt x="1348" y="0"/>
                </a:cubicBezTo>
                <a:cubicBezTo>
                  <a:pt x="1225" y="0"/>
                  <a:pt x="1225" y="0"/>
                  <a:pt x="1225" y="0"/>
                </a:cubicBezTo>
                <a:cubicBezTo>
                  <a:pt x="1033" y="0"/>
                  <a:pt x="1033" y="0"/>
                  <a:pt x="1033" y="0"/>
                </a:cubicBezTo>
                <a:cubicBezTo>
                  <a:pt x="892" y="0"/>
                  <a:pt x="892" y="0"/>
                  <a:pt x="892" y="0"/>
                </a:cubicBezTo>
                <a:cubicBezTo>
                  <a:pt x="786" y="0"/>
                  <a:pt x="786" y="0"/>
                  <a:pt x="786" y="0"/>
                </a:cubicBezTo>
                <a:cubicBezTo>
                  <a:pt x="577" y="0"/>
                  <a:pt x="577" y="0"/>
                  <a:pt x="577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39" y="0"/>
                  <a:pt x="439" y="0"/>
                  <a:pt x="439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39" y="163"/>
                  <a:pt x="439" y="163"/>
                  <a:pt x="439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7" y="163"/>
                  <a:pt x="577" y="163"/>
                  <a:pt x="577" y="163"/>
                </a:cubicBezTo>
                <a:cubicBezTo>
                  <a:pt x="786" y="163"/>
                  <a:pt x="786" y="163"/>
                  <a:pt x="786" y="163"/>
                </a:cubicBezTo>
                <a:cubicBezTo>
                  <a:pt x="892" y="163"/>
                  <a:pt x="892" y="163"/>
                  <a:pt x="892" y="163"/>
                </a:cubicBezTo>
                <a:cubicBezTo>
                  <a:pt x="1033" y="163"/>
                  <a:pt x="1033" y="163"/>
                  <a:pt x="1033" y="163"/>
                </a:cubicBezTo>
                <a:cubicBezTo>
                  <a:pt x="1225" y="163"/>
                  <a:pt x="1225" y="163"/>
                  <a:pt x="1225" y="163"/>
                </a:cubicBezTo>
                <a:cubicBezTo>
                  <a:pt x="1348" y="163"/>
                  <a:pt x="1348" y="163"/>
                  <a:pt x="1348" y="163"/>
                </a:cubicBezTo>
                <a:cubicBezTo>
                  <a:pt x="1363" y="163"/>
                  <a:pt x="1363" y="163"/>
                  <a:pt x="1363" y="163"/>
                </a:cubicBezTo>
                <a:cubicBezTo>
                  <a:pt x="1819" y="163"/>
                  <a:pt x="1819" y="163"/>
                  <a:pt x="1819" y="163"/>
                </a:cubicBezTo>
                <a:cubicBezTo>
                  <a:pt x="1821" y="163"/>
                  <a:pt x="1823" y="162"/>
                  <a:pt x="1825" y="161"/>
                </a:cubicBezTo>
                <a:cubicBezTo>
                  <a:pt x="1825" y="160"/>
                  <a:pt x="1825" y="160"/>
                  <a:pt x="1826" y="160"/>
                </a:cubicBezTo>
                <a:cubicBezTo>
                  <a:pt x="1900" y="86"/>
                  <a:pt x="1900" y="86"/>
                  <a:pt x="1900" y="86"/>
                </a:cubicBezTo>
                <a:cubicBezTo>
                  <a:pt x="1902" y="83"/>
                  <a:pt x="1902" y="79"/>
                  <a:pt x="1900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6580836-DD0A-BB41-901C-64248987E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867" y="787400"/>
            <a:ext cx="7145866" cy="778933"/>
          </a:xfrm>
        </p:spPr>
        <p:txBody>
          <a:bodyPr anchor="ctr">
            <a:normAutofit/>
          </a:bodyPr>
          <a:lstStyle/>
          <a:p>
            <a:r>
              <a:rPr lang="fr-FR" sz="3200">
                <a:solidFill>
                  <a:srgbClr val="FEFFFF"/>
                </a:solidFill>
              </a:rPr>
              <a:t>Oefen!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B890AF-2BCC-D643-B834-4BD752A12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866" y="2032000"/>
            <a:ext cx="7448583" cy="4467274"/>
          </a:xfrm>
        </p:spPr>
        <p:txBody>
          <a:bodyPr numCol="3">
            <a:normAutofit/>
          </a:bodyPr>
          <a:lstStyle/>
          <a:p>
            <a:r>
              <a:rPr lang="fr-FR" sz="2100" dirty="0" err="1">
                <a:solidFill>
                  <a:srgbClr val="FEFFFF"/>
                </a:solidFill>
              </a:rPr>
              <a:t>bok</a:t>
            </a:r>
            <a:endParaRPr lang="fr-FR" sz="2100" dirty="0">
              <a:solidFill>
                <a:srgbClr val="FEFFFF"/>
              </a:solidFill>
            </a:endParaRPr>
          </a:p>
          <a:p>
            <a:r>
              <a:rPr lang="fr-FR" sz="2100" dirty="0" err="1">
                <a:solidFill>
                  <a:srgbClr val="FEFFFF"/>
                </a:solidFill>
              </a:rPr>
              <a:t>jaloers</a:t>
            </a:r>
            <a:endParaRPr lang="fr-FR" sz="2100" dirty="0">
              <a:solidFill>
                <a:srgbClr val="FEFFFF"/>
              </a:solidFill>
            </a:endParaRPr>
          </a:p>
          <a:p>
            <a:r>
              <a:rPr lang="fr-FR" sz="2100" dirty="0" err="1">
                <a:solidFill>
                  <a:srgbClr val="FEFFFF"/>
                </a:solidFill>
              </a:rPr>
              <a:t>groot</a:t>
            </a:r>
            <a:endParaRPr lang="fr-FR" sz="2100" dirty="0">
              <a:solidFill>
                <a:srgbClr val="FEFFFF"/>
              </a:solidFill>
            </a:endParaRPr>
          </a:p>
          <a:p>
            <a:r>
              <a:rPr lang="fr-FR" sz="2100" dirty="0" err="1">
                <a:solidFill>
                  <a:srgbClr val="FEFFFF"/>
                </a:solidFill>
              </a:rPr>
              <a:t>makker</a:t>
            </a:r>
            <a:endParaRPr lang="fr-FR" sz="2100" dirty="0">
              <a:solidFill>
                <a:srgbClr val="FEFFFF"/>
              </a:solidFill>
            </a:endParaRPr>
          </a:p>
          <a:p>
            <a:r>
              <a:rPr lang="fr-FR" sz="2100" dirty="0" err="1">
                <a:solidFill>
                  <a:srgbClr val="FEFFFF"/>
                </a:solidFill>
              </a:rPr>
              <a:t>boete</a:t>
            </a:r>
            <a:endParaRPr lang="fr-FR" sz="2100" dirty="0">
              <a:solidFill>
                <a:srgbClr val="FEFFFF"/>
              </a:solidFill>
            </a:endParaRPr>
          </a:p>
          <a:p>
            <a:r>
              <a:rPr lang="fr-FR" sz="2100" dirty="0" err="1">
                <a:solidFill>
                  <a:srgbClr val="FEFFFF"/>
                </a:solidFill>
              </a:rPr>
              <a:t>gaaf</a:t>
            </a:r>
            <a:endParaRPr lang="fr-FR" sz="2100" dirty="0">
              <a:solidFill>
                <a:srgbClr val="FEFFFF"/>
              </a:solidFill>
            </a:endParaRPr>
          </a:p>
          <a:p>
            <a:r>
              <a:rPr lang="fr-FR" sz="2100" dirty="0" err="1">
                <a:solidFill>
                  <a:srgbClr val="FEFFFF"/>
                </a:solidFill>
              </a:rPr>
              <a:t>moes</a:t>
            </a:r>
            <a:endParaRPr lang="fr-FR" sz="2100" dirty="0">
              <a:solidFill>
                <a:srgbClr val="FEFFFF"/>
              </a:solidFill>
            </a:endParaRPr>
          </a:p>
          <a:p>
            <a:r>
              <a:rPr lang="fr-FR" sz="2100" dirty="0" err="1">
                <a:solidFill>
                  <a:srgbClr val="FEFFFF"/>
                </a:solidFill>
              </a:rPr>
              <a:t>muis</a:t>
            </a:r>
            <a:endParaRPr lang="fr-FR" sz="2100" dirty="0">
              <a:solidFill>
                <a:srgbClr val="FEFFFF"/>
              </a:solidFill>
            </a:endParaRPr>
          </a:p>
          <a:p>
            <a:r>
              <a:rPr lang="fr-FR" sz="2100" dirty="0" err="1">
                <a:solidFill>
                  <a:srgbClr val="FEFFFF"/>
                </a:solidFill>
              </a:rPr>
              <a:t>gauw</a:t>
            </a:r>
            <a:endParaRPr lang="fr-FR" sz="2100" dirty="0">
              <a:solidFill>
                <a:srgbClr val="FEFFFF"/>
              </a:solidFill>
            </a:endParaRPr>
          </a:p>
          <a:p>
            <a:r>
              <a:rPr lang="fr-FR" sz="2100" dirty="0" err="1">
                <a:solidFill>
                  <a:srgbClr val="FEFFFF"/>
                </a:solidFill>
              </a:rPr>
              <a:t>geeuwen</a:t>
            </a:r>
            <a:endParaRPr lang="fr-FR" sz="2100" dirty="0">
              <a:solidFill>
                <a:srgbClr val="FEFFFF"/>
              </a:solidFill>
            </a:endParaRPr>
          </a:p>
          <a:p>
            <a:r>
              <a:rPr lang="fr-FR" sz="2100" dirty="0" err="1">
                <a:solidFill>
                  <a:srgbClr val="FEFFFF"/>
                </a:solidFill>
              </a:rPr>
              <a:t>azijn</a:t>
            </a:r>
            <a:endParaRPr lang="fr-FR" sz="2100" dirty="0">
              <a:solidFill>
                <a:srgbClr val="FEFFFF"/>
              </a:solidFill>
            </a:endParaRPr>
          </a:p>
          <a:p>
            <a:r>
              <a:rPr lang="fr-FR" sz="2100" dirty="0" err="1">
                <a:solidFill>
                  <a:srgbClr val="FEFFFF"/>
                </a:solidFill>
              </a:rPr>
              <a:t>gsm</a:t>
            </a:r>
            <a:endParaRPr lang="fr-FR" sz="2100" dirty="0">
              <a:solidFill>
                <a:srgbClr val="FEFFFF"/>
              </a:solidFill>
            </a:endParaRPr>
          </a:p>
          <a:p>
            <a:r>
              <a:rPr lang="fr-FR" sz="2100" dirty="0" err="1">
                <a:solidFill>
                  <a:srgbClr val="FEFFFF"/>
                </a:solidFill>
              </a:rPr>
              <a:t>woorden</a:t>
            </a:r>
            <a:endParaRPr lang="fr-FR" sz="2100" dirty="0">
              <a:solidFill>
                <a:srgbClr val="FEFFFF"/>
              </a:solidFill>
            </a:endParaRPr>
          </a:p>
          <a:p>
            <a:r>
              <a:rPr lang="fr-FR" sz="2100" dirty="0" err="1">
                <a:solidFill>
                  <a:srgbClr val="FEFFFF"/>
                </a:solidFill>
              </a:rPr>
              <a:t>god</a:t>
            </a:r>
            <a:endParaRPr lang="fr-FR" sz="2100" dirty="0">
              <a:solidFill>
                <a:srgbClr val="FEFFFF"/>
              </a:solidFill>
            </a:endParaRPr>
          </a:p>
          <a:p>
            <a:r>
              <a:rPr lang="fr-FR" sz="2100" dirty="0" err="1">
                <a:solidFill>
                  <a:srgbClr val="FEFFFF"/>
                </a:solidFill>
              </a:rPr>
              <a:t>kussen</a:t>
            </a:r>
            <a:endParaRPr lang="fr-FR" sz="2100" dirty="0">
              <a:solidFill>
                <a:srgbClr val="FEFFFF"/>
              </a:solidFill>
            </a:endParaRPr>
          </a:p>
          <a:p>
            <a:r>
              <a:rPr lang="fr-FR" sz="2100" dirty="0" err="1">
                <a:solidFill>
                  <a:srgbClr val="FEFFFF"/>
                </a:solidFill>
              </a:rPr>
              <a:t>goud</a:t>
            </a:r>
            <a:endParaRPr lang="fr-FR" sz="2100" dirty="0">
              <a:solidFill>
                <a:srgbClr val="FEFFFF"/>
              </a:solidFill>
            </a:endParaRPr>
          </a:p>
          <a:p>
            <a:r>
              <a:rPr lang="fr-FR" sz="2100" dirty="0" err="1">
                <a:solidFill>
                  <a:srgbClr val="FEFFFF"/>
                </a:solidFill>
              </a:rPr>
              <a:t>zijde</a:t>
            </a:r>
            <a:endParaRPr lang="fr-FR" sz="2100" dirty="0">
              <a:solidFill>
                <a:srgbClr val="FEFFFF"/>
              </a:solidFill>
            </a:endParaRPr>
          </a:p>
          <a:p>
            <a:r>
              <a:rPr lang="fr-FR" sz="2100" dirty="0" err="1">
                <a:solidFill>
                  <a:srgbClr val="FEFFFF"/>
                </a:solidFill>
              </a:rPr>
              <a:t>sjalot</a:t>
            </a:r>
            <a:endParaRPr lang="fr-FR" sz="2100" dirty="0">
              <a:solidFill>
                <a:srgbClr val="FEFFFF"/>
              </a:solidFill>
            </a:endParaRPr>
          </a:p>
          <a:p>
            <a:r>
              <a:rPr lang="fr-FR" sz="2100" dirty="0" err="1">
                <a:solidFill>
                  <a:srgbClr val="FEFFFF"/>
                </a:solidFill>
              </a:rPr>
              <a:t>schat</a:t>
            </a:r>
            <a:endParaRPr lang="fr-FR" sz="2100" dirty="0">
              <a:solidFill>
                <a:srgbClr val="FEFFFF"/>
              </a:solidFill>
            </a:endParaRPr>
          </a:p>
          <a:p>
            <a:r>
              <a:rPr lang="fr-FR" sz="2100" dirty="0" err="1">
                <a:solidFill>
                  <a:srgbClr val="FEFFFF"/>
                </a:solidFill>
              </a:rPr>
              <a:t>Arabisch</a:t>
            </a:r>
            <a:endParaRPr lang="fr-FR" sz="2100" dirty="0">
              <a:solidFill>
                <a:srgbClr val="FEFFFF"/>
              </a:solidFill>
            </a:endParaRPr>
          </a:p>
          <a:p>
            <a:r>
              <a:rPr lang="fr-FR" sz="2100" dirty="0" err="1">
                <a:solidFill>
                  <a:srgbClr val="FEFFFF"/>
                </a:solidFill>
              </a:rPr>
              <a:t>onvergetelijk</a:t>
            </a:r>
            <a:endParaRPr lang="fr-FR" sz="2100" dirty="0">
              <a:solidFill>
                <a:srgbClr val="FEFFFF"/>
              </a:solidFill>
            </a:endParaRPr>
          </a:p>
          <a:p>
            <a:r>
              <a:rPr lang="fr-FR" sz="2100" dirty="0" err="1">
                <a:solidFill>
                  <a:srgbClr val="FEFFFF"/>
                </a:solidFill>
              </a:rPr>
              <a:t>aardbei</a:t>
            </a:r>
            <a:endParaRPr lang="fr-FR" sz="2100" dirty="0">
              <a:solidFill>
                <a:srgbClr val="FEFFFF"/>
              </a:solidFill>
            </a:endParaRPr>
          </a:p>
          <a:p>
            <a:r>
              <a:rPr lang="fr-FR" sz="2100" dirty="0" err="1">
                <a:solidFill>
                  <a:srgbClr val="FEFFFF"/>
                </a:solidFill>
              </a:rPr>
              <a:t>jouw</a:t>
            </a:r>
            <a:endParaRPr lang="fr-FR" sz="2100" dirty="0">
              <a:solidFill>
                <a:srgbClr val="FEFFFF"/>
              </a:solidFill>
            </a:endParaRPr>
          </a:p>
          <a:p>
            <a:r>
              <a:rPr lang="fr-FR" sz="2100" dirty="0">
                <a:solidFill>
                  <a:srgbClr val="FEFFFF"/>
                </a:solidFill>
              </a:rPr>
              <a:t>Chiro</a:t>
            </a:r>
          </a:p>
          <a:p>
            <a:r>
              <a:rPr lang="fr-FR" sz="2100" dirty="0" err="1">
                <a:solidFill>
                  <a:srgbClr val="FEFFFF"/>
                </a:solidFill>
              </a:rPr>
              <a:t>zien</a:t>
            </a:r>
            <a:endParaRPr lang="fr-FR" sz="2100" dirty="0">
              <a:solidFill>
                <a:srgbClr val="FEFFFF"/>
              </a:solidFill>
            </a:endParaRPr>
          </a:p>
          <a:p>
            <a:r>
              <a:rPr lang="fr-FR" sz="2100" dirty="0" err="1">
                <a:solidFill>
                  <a:srgbClr val="FEFFFF"/>
                </a:solidFill>
              </a:rPr>
              <a:t>zeep</a:t>
            </a:r>
            <a:endParaRPr lang="fr-FR" sz="2100" dirty="0">
              <a:solidFill>
                <a:srgbClr val="FEFFFF"/>
              </a:solidFill>
            </a:endParaRPr>
          </a:p>
          <a:p>
            <a:r>
              <a:rPr lang="fr-FR" sz="2100" dirty="0" err="1">
                <a:solidFill>
                  <a:srgbClr val="FEFFFF"/>
                </a:solidFill>
              </a:rPr>
              <a:t>geit</a:t>
            </a:r>
            <a:endParaRPr lang="fr-FR" sz="2100" dirty="0">
              <a:solidFill>
                <a:srgbClr val="FEFFFF"/>
              </a:solidFill>
            </a:endParaRPr>
          </a:p>
          <a:p>
            <a:r>
              <a:rPr lang="fr-FR" sz="2100" dirty="0" err="1">
                <a:solidFill>
                  <a:srgbClr val="FEFFFF"/>
                </a:solidFill>
              </a:rPr>
              <a:t>gieten</a:t>
            </a:r>
            <a:endParaRPr lang="fr-FR" sz="2100" dirty="0">
              <a:solidFill>
                <a:srgbClr val="FEFFFF"/>
              </a:solidFill>
            </a:endParaRPr>
          </a:p>
          <a:p>
            <a:r>
              <a:rPr lang="fr-FR" sz="2100" dirty="0" err="1">
                <a:solidFill>
                  <a:srgbClr val="FEFFFF"/>
                </a:solidFill>
              </a:rPr>
              <a:t>vergissen</a:t>
            </a:r>
            <a:endParaRPr lang="fr-FR" sz="2100" dirty="0">
              <a:solidFill>
                <a:srgbClr val="FEFFFF"/>
              </a:solidFill>
            </a:endParaRPr>
          </a:p>
          <a:p>
            <a:r>
              <a:rPr lang="fr-FR" sz="2100" dirty="0" err="1">
                <a:solidFill>
                  <a:srgbClr val="FEFFFF"/>
                </a:solidFill>
              </a:rPr>
              <a:t>herhalen</a:t>
            </a:r>
            <a:endParaRPr lang="fr-FR" sz="2100" dirty="0">
              <a:solidFill>
                <a:srgbClr val="FEFFFF"/>
              </a:solidFill>
            </a:endParaRPr>
          </a:p>
        </p:txBody>
      </p:sp>
      <p:pic>
        <p:nvPicPr>
          <p:cNvPr id="5" name="Graphique 4" descr="Bulle de discussion">
            <a:extLst>
              <a:ext uri="{FF2B5EF4-FFF2-40B4-BE49-F238E27FC236}">
                <a16:creationId xmlns:a16="http://schemas.microsoft.com/office/drawing/2014/main" id="{D7A3140A-8551-0147-B028-52FEFFCC1F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13057" y="2462282"/>
            <a:ext cx="3001931" cy="3001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4589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0F4E1C-9E5A-3547-9781-2A54C2432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Klinkers</a:t>
            </a:r>
            <a:r>
              <a:rPr lang="fr-FR" dirty="0"/>
              <a:t> (voyelles)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AA14D8C2-D6AF-4D40-B7FF-7F36E6B6C8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7016563"/>
              </p:ext>
            </p:extLst>
          </p:nvPr>
        </p:nvGraphicFramePr>
        <p:xfrm>
          <a:off x="2309446" y="2133599"/>
          <a:ext cx="9195168" cy="3516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5056">
                  <a:extLst>
                    <a:ext uri="{9D8B030D-6E8A-4147-A177-3AD203B41FA5}">
                      <a16:colId xmlns:a16="http://schemas.microsoft.com/office/drawing/2014/main" val="274325589"/>
                    </a:ext>
                  </a:extLst>
                </a:gridCol>
                <a:gridCol w="3065056">
                  <a:extLst>
                    <a:ext uri="{9D8B030D-6E8A-4147-A177-3AD203B41FA5}">
                      <a16:colId xmlns:a16="http://schemas.microsoft.com/office/drawing/2014/main" val="2151722541"/>
                    </a:ext>
                  </a:extLst>
                </a:gridCol>
                <a:gridCol w="3065056">
                  <a:extLst>
                    <a:ext uri="{9D8B030D-6E8A-4147-A177-3AD203B41FA5}">
                      <a16:colId xmlns:a16="http://schemas.microsoft.com/office/drawing/2014/main" val="819625113"/>
                    </a:ext>
                  </a:extLst>
                </a:gridCol>
              </a:tblGrid>
              <a:tr h="703385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VOYELLES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Frans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Nederlands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2938839"/>
                  </a:ext>
                </a:extLst>
              </a:tr>
              <a:tr h="703385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une c</a:t>
                      </a:r>
                      <a:r>
                        <a:rPr lang="fr-FR" b="1" dirty="0"/>
                        <a:t>a</a:t>
                      </a:r>
                      <a:r>
                        <a:rPr lang="fr-FR" dirty="0"/>
                        <a:t>nne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ik</a:t>
                      </a:r>
                      <a:r>
                        <a:rPr lang="fr-FR" dirty="0"/>
                        <a:t> k</a:t>
                      </a:r>
                      <a:r>
                        <a:rPr lang="fr-FR" b="1" dirty="0"/>
                        <a:t>a</a:t>
                      </a:r>
                      <a:r>
                        <a:rPr lang="fr-FR" dirty="0"/>
                        <a:t>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0432636"/>
                  </a:ext>
                </a:extLst>
              </a:tr>
              <a:tr h="703385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pan</a:t>
                      </a:r>
                      <a:r>
                        <a:rPr lang="fr-FR" b="1" i="0" dirty="0"/>
                        <a:t>i</a:t>
                      </a:r>
                      <a:r>
                        <a:rPr lang="fr-FR" dirty="0"/>
                        <a:t>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/>
                        <a:t>i</a:t>
                      </a:r>
                      <a:r>
                        <a:rPr lang="fr-FR" dirty="0" err="1"/>
                        <a:t>k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7358129"/>
                  </a:ext>
                </a:extLst>
              </a:tr>
              <a:tr h="703385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b</a:t>
                      </a:r>
                      <a:r>
                        <a:rPr lang="fr-FR" b="1" dirty="0"/>
                        <a:t>o</a:t>
                      </a:r>
                      <a:r>
                        <a:rPr lang="fr-FR" dirty="0"/>
                        <a:t>xe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b</a:t>
                      </a:r>
                      <a:r>
                        <a:rPr lang="fr-FR" b="1" dirty="0" err="1"/>
                        <a:t>o</a:t>
                      </a:r>
                      <a:r>
                        <a:rPr lang="fr-FR" dirty="0" err="1"/>
                        <a:t>ks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1783139"/>
                  </a:ext>
                </a:extLst>
              </a:tr>
              <a:tr h="703385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b</a:t>
                      </a:r>
                      <a:r>
                        <a:rPr lang="fr-FR" b="1" dirty="0"/>
                        <a:t>u</a:t>
                      </a:r>
                      <a:r>
                        <a:rPr lang="fr-FR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b</a:t>
                      </a:r>
                      <a:r>
                        <a:rPr lang="fr-FR" b="1" dirty="0"/>
                        <a:t>u</a:t>
                      </a:r>
                      <a:r>
                        <a:rPr lang="fr-FR" dirty="0"/>
                        <a:t>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3285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2877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3F4C104D-5F30-4811-9376-566B26E4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4E6CAFC-6CD1-B248-8946-0B6ACAD74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>
            <a:normAutofit/>
          </a:bodyPr>
          <a:lstStyle/>
          <a:p>
            <a:r>
              <a:rPr lang="fr-FR" dirty="0"/>
              <a:t>De </a:t>
            </a:r>
            <a:r>
              <a:rPr lang="fr-FR" dirty="0" err="1"/>
              <a:t>mond</a:t>
            </a:r>
            <a:endParaRPr lang="fr-FR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815E34B-5D02-4E01-A936-E8E1C0AB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6F4C4318-3E97-49B0-A12E-C5311054C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3650278" cy="37592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000" b="1" dirty="0"/>
              <a:t>I</a:t>
            </a:r>
          </a:p>
          <a:p>
            <a:pPr marL="0" indent="0" algn="ctr">
              <a:buNone/>
            </a:pPr>
            <a:r>
              <a:rPr lang="en-US" sz="3000" b="1" dirty="0"/>
              <a:t>O</a:t>
            </a:r>
          </a:p>
          <a:p>
            <a:pPr marL="0" indent="0" algn="ctr">
              <a:buNone/>
            </a:pPr>
            <a:r>
              <a:rPr lang="en-US" sz="3000" b="1" dirty="0"/>
              <a:t>E</a:t>
            </a:r>
          </a:p>
          <a:p>
            <a:pPr marL="0" indent="0" algn="ctr">
              <a:buNone/>
            </a:pPr>
            <a:r>
              <a:rPr lang="en-US" sz="3000" b="1" dirty="0"/>
              <a:t>U</a:t>
            </a:r>
          </a:p>
          <a:p>
            <a:pPr marL="0" indent="0" algn="ctr">
              <a:buNone/>
            </a:pPr>
            <a:r>
              <a:rPr lang="en-US" sz="3000" b="1" dirty="0"/>
              <a:t>A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Sjwa - Wikipedia">
            <a:extLst>
              <a:ext uri="{FF2B5EF4-FFF2-40B4-BE49-F238E27FC236}">
                <a16:creationId xmlns:a16="http://schemas.microsoft.com/office/drawing/2014/main" id="{5189A87C-B5B8-7B4D-9848-405207B054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97478" y="640080"/>
            <a:ext cx="6797706" cy="5252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Freeform 11">
            <a:extLst>
              <a:ext uri="{FF2B5EF4-FFF2-40B4-BE49-F238E27FC236}">
                <a16:creationId xmlns:a16="http://schemas.microsoft.com/office/drawing/2014/main" id="{7DE3414B-B032-4710-A468-D3285E38C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B673DAD7-BC11-CA4B-B00E-C633FD3E4B68}"/>
              </a:ext>
            </a:extLst>
          </p:cNvPr>
          <p:cNvSpPr/>
          <p:nvPr/>
        </p:nvSpPr>
        <p:spPr>
          <a:xfrm>
            <a:off x="6579844" y="2133600"/>
            <a:ext cx="679938" cy="550985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F31D26DA-9FD0-544C-A70D-9A6747C6932C}"/>
              </a:ext>
            </a:extLst>
          </p:cNvPr>
          <p:cNvSpPr/>
          <p:nvPr/>
        </p:nvSpPr>
        <p:spPr>
          <a:xfrm>
            <a:off x="10007052" y="3992281"/>
            <a:ext cx="679938" cy="550985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011281DA-E075-F849-8DBA-B1D3CD1A866C}"/>
              </a:ext>
            </a:extLst>
          </p:cNvPr>
          <p:cNvSpPr/>
          <p:nvPr/>
        </p:nvSpPr>
        <p:spPr>
          <a:xfrm>
            <a:off x="10823685" y="3969282"/>
            <a:ext cx="679938" cy="550985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F0B23E37-B896-3446-BF6F-219975531638}"/>
              </a:ext>
            </a:extLst>
          </p:cNvPr>
          <p:cNvSpPr/>
          <p:nvPr/>
        </p:nvSpPr>
        <p:spPr>
          <a:xfrm>
            <a:off x="8693369" y="3364524"/>
            <a:ext cx="679938" cy="550985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95F4408E-5099-A04C-B397-8831108FFB87}"/>
              </a:ext>
            </a:extLst>
          </p:cNvPr>
          <p:cNvSpPr/>
          <p:nvPr/>
        </p:nvSpPr>
        <p:spPr>
          <a:xfrm>
            <a:off x="7756362" y="5228494"/>
            <a:ext cx="679938" cy="550985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2F97FADA-393E-B14F-8C92-CED6A4D2B5CC}"/>
              </a:ext>
            </a:extLst>
          </p:cNvPr>
          <p:cNvSpPr/>
          <p:nvPr/>
        </p:nvSpPr>
        <p:spPr>
          <a:xfrm>
            <a:off x="10182899" y="5228496"/>
            <a:ext cx="679938" cy="550985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9394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F9796E-AD91-4140-91FF-391491FA5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Medeklinkers</a:t>
            </a:r>
            <a:r>
              <a:rPr lang="fr-FR" dirty="0"/>
              <a:t> (consonnes)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DDCA3C55-C262-CF49-B01B-3155F9A8B8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9045666"/>
              </p:ext>
            </p:extLst>
          </p:nvPr>
        </p:nvGraphicFramePr>
        <p:xfrm>
          <a:off x="1997612" y="1575582"/>
          <a:ext cx="9805182" cy="4658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8394">
                  <a:extLst>
                    <a:ext uri="{9D8B030D-6E8A-4147-A177-3AD203B41FA5}">
                      <a16:colId xmlns:a16="http://schemas.microsoft.com/office/drawing/2014/main" val="3987346397"/>
                    </a:ext>
                  </a:extLst>
                </a:gridCol>
                <a:gridCol w="3268394">
                  <a:extLst>
                    <a:ext uri="{9D8B030D-6E8A-4147-A177-3AD203B41FA5}">
                      <a16:colId xmlns:a16="http://schemas.microsoft.com/office/drawing/2014/main" val="3456140238"/>
                    </a:ext>
                  </a:extLst>
                </a:gridCol>
                <a:gridCol w="3268394">
                  <a:extLst>
                    <a:ext uri="{9D8B030D-6E8A-4147-A177-3AD203B41FA5}">
                      <a16:colId xmlns:a16="http://schemas.microsoft.com/office/drawing/2014/main" val="2396820266"/>
                    </a:ext>
                  </a:extLst>
                </a:gridCol>
              </a:tblGrid>
              <a:tr h="51759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Stemhebbend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Stemloos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Voorbeeld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0592916"/>
                  </a:ext>
                </a:extLst>
              </a:tr>
              <a:tr h="51759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/d/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/t/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dat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8515792"/>
                  </a:ext>
                </a:extLst>
              </a:tr>
              <a:tr h="51759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/v/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/f/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vijf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1128880"/>
                  </a:ext>
                </a:extLst>
              </a:tr>
              <a:tr h="51759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/b/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/p/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bip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8864303"/>
                  </a:ext>
                </a:extLst>
              </a:tr>
              <a:tr h="51759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/g/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/k/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kat - gué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696274"/>
                  </a:ext>
                </a:extLst>
              </a:tr>
              <a:tr h="51759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/z/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/s/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zes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8851576"/>
                  </a:ext>
                </a:extLst>
              </a:tr>
              <a:tr h="51759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/</a:t>
                      </a:r>
                      <a:r>
                        <a:rPr lang="fr-BE" sz="18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ɣ</a:t>
                      </a:r>
                      <a:r>
                        <a:rPr lang="fr-FR" dirty="0"/>
                        <a:t>/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/x/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bocht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5349230"/>
                  </a:ext>
                </a:extLst>
              </a:tr>
              <a:tr h="51759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/</a:t>
                      </a:r>
                      <a:r>
                        <a:rPr lang="fr-BE" sz="18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ʒ</a:t>
                      </a:r>
                      <a:r>
                        <a:rPr lang="fr-FR" dirty="0"/>
                        <a:t>/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/</a:t>
                      </a:r>
                      <a:r>
                        <a:rPr lang="fr-BE" sz="18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ʃ</a:t>
                      </a:r>
                      <a:r>
                        <a:rPr lang="fr-FR" dirty="0"/>
                        <a:t>/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jonché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5736469"/>
                  </a:ext>
                </a:extLst>
              </a:tr>
              <a:tr h="517590">
                <a:tc>
                  <a:txBody>
                    <a:bodyPr/>
                    <a:lstStyle/>
                    <a:p>
                      <a:pPr algn="ctr"/>
                      <a:r>
                        <a:rPr lang="fr-BE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fr-BE" sz="18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ð</a:t>
                      </a:r>
                      <a:r>
                        <a:rPr lang="fr-BE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/</a:t>
                      </a:r>
                      <a:r>
                        <a:rPr lang="el-GR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θ</a:t>
                      </a:r>
                      <a:r>
                        <a:rPr lang="fr-FR" dirty="0"/>
                        <a:t>/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bath - </a:t>
                      </a:r>
                      <a:r>
                        <a:rPr lang="fr-FR" dirty="0" err="1"/>
                        <a:t>that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8092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6237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F4F8D5-FCCC-B64D-B592-4DFE4810B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Finale </a:t>
            </a:r>
            <a:r>
              <a:rPr lang="fr-FR" dirty="0" err="1"/>
              <a:t>verscherping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4E0EDD-7F90-CF43-B344-117F535B5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fr-FR" sz="3000" dirty="0"/>
              <a:t>het </a:t>
            </a:r>
            <a:r>
              <a:rPr lang="fr-FR" sz="3000" dirty="0" err="1"/>
              <a:t>kind</a:t>
            </a:r>
            <a:endParaRPr lang="fr-FR" sz="3000" dirty="0"/>
          </a:p>
          <a:p>
            <a:pPr marL="0" indent="0" algn="ctr">
              <a:buNone/>
            </a:pPr>
            <a:r>
              <a:rPr lang="fr-FR" sz="3000" dirty="0"/>
              <a:t>de </a:t>
            </a:r>
            <a:r>
              <a:rPr lang="fr-FR" sz="3000" dirty="0" err="1"/>
              <a:t>hond</a:t>
            </a:r>
            <a:endParaRPr lang="fr-FR" sz="3000" dirty="0"/>
          </a:p>
          <a:p>
            <a:pPr marL="0" indent="0" algn="ctr">
              <a:buNone/>
            </a:pPr>
            <a:r>
              <a:rPr lang="fr-FR" sz="3000" dirty="0"/>
              <a:t>het web</a:t>
            </a:r>
          </a:p>
          <a:p>
            <a:pPr marL="0" indent="0" algn="ctr">
              <a:buNone/>
            </a:pPr>
            <a:r>
              <a:rPr lang="fr-FR" sz="3000" dirty="0"/>
              <a:t>de </a:t>
            </a:r>
            <a:r>
              <a:rPr lang="fr-FR" sz="3000" dirty="0" err="1"/>
              <a:t>duiven</a:t>
            </a:r>
            <a:r>
              <a:rPr lang="fr-FR" sz="3000" dirty="0"/>
              <a:t> (</a:t>
            </a:r>
            <a:r>
              <a:rPr lang="fr-FR" sz="3000" dirty="0" err="1"/>
              <a:t>duif</a:t>
            </a:r>
            <a:r>
              <a:rPr lang="fr-FR" sz="3000" dirty="0"/>
              <a:t>)</a:t>
            </a:r>
          </a:p>
          <a:p>
            <a:pPr marL="0" indent="0" algn="ctr">
              <a:buNone/>
            </a:pPr>
            <a:r>
              <a:rPr lang="fr-FR" sz="3000" dirty="0"/>
              <a:t>de </a:t>
            </a:r>
            <a:r>
              <a:rPr lang="fr-FR" sz="3000" dirty="0" err="1"/>
              <a:t>muizen</a:t>
            </a:r>
            <a:r>
              <a:rPr lang="fr-FR" sz="3000" dirty="0"/>
              <a:t> (</a:t>
            </a:r>
            <a:r>
              <a:rPr lang="fr-FR" sz="3000" dirty="0" err="1"/>
              <a:t>muis</a:t>
            </a:r>
            <a:r>
              <a:rPr lang="fr-FR" sz="3000" dirty="0"/>
              <a:t>)</a:t>
            </a:r>
          </a:p>
          <a:p>
            <a:pPr marL="0" indent="0" algn="ctr">
              <a:buNone/>
            </a:pPr>
            <a:r>
              <a:rPr lang="fr-FR" sz="3000" dirty="0" err="1"/>
              <a:t>ik</a:t>
            </a:r>
            <a:r>
              <a:rPr lang="fr-FR" sz="3000" dirty="0"/>
              <a:t> </a:t>
            </a:r>
            <a:r>
              <a:rPr lang="fr-FR" sz="3000" dirty="0" err="1"/>
              <a:t>mag</a:t>
            </a:r>
            <a:endParaRPr lang="fr-FR" sz="3000" dirty="0"/>
          </a:p>
          <a:p>
            <a:pPr marL="0" indent="0" algn="ctr">
              <a:buNone/>
            </a:pPr>
            <a:r>
              <a:rPr lang="fr-FR" sz="3000" dirty="0" err="1"/>
              <a:t>ik</a:t>
            </a:r>
            <a:r>
              <a:rPr lang="fr-FR" sz="3000" dirty="0"/>
              <a:t> </a:t>
            </a:r>
            <a:r>
              <a:rPr lang="fr-FR" sz="3000" dirty="0" err="1"/>
              <a:t>word</a:t>
            </a:r>
            <a:endParaRPr lang="fr-FR" sz="3000" dirty="0"/>
          </a:p>
          <a:p>
            <a:pPr marL="0" indent="0" algn="ctr">
              <a:buNone/>
            </a:pPr>
            <a:r>
              <a:rPr lang="fr-FR" sz="3000" dirty="0" err="1"/>
              <a:t>ik</a:t>
            </a:r>
            <a:r>
              <a:rPr lang="fr-FR" sz="3000" dirty="0"/>
              <a:t> </a:t>
            </a:r>
            <a:r>
              <a:rPr lang="fr-FR" sz="3000" dirty="0" err="1"/>
              <a:t>heb</a:t>
            </a:r>
            <a:endParaRPr lang="fr-FR" sz="3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859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F7E42047-F7E7-4687-BBE0-D4BDC8E77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8D6F839A-C8D9-4FBC-8EFD-9E56D12F4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906785" y="228600"/>
            <a:ext cx="2851523" cy="6638625"/>
            <a:chOff x="2487613" y="285750"/>
            <a:chExt cx="2428875" cy="5654676"/>
          </a:xfrm>
        </p:grpSpPr>
        <p:sp>
          <p:nvSpPr>
            <p:cNvPr id="76" name="Freeform 11">
              <a:extLst>
                <a:ext uri="{FF2B5EF4-FFF2-40B4-BE49-F238E27FC236}">
                  <a16:creationId xmlns:a16="http://schemas.microsoft.com/office/drawing/2014/main" id="{D1F0D09B-BA85-41B1-A8DE-73728B72E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7" name="Freeform 12">
              <a:extLst>
                <a:ext uri="{FF2B5EF4-FFF2-40B4-BE49-F238E27FC236}">
                  <a16:creationId xmlns:a16="http://schemas.microsoft.com/office/drawing/2014/main" id="{FB2D0F0C-3A27-4FC3-A6A3-D2095D9B24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8" name="Freeform 13">
              <a:extLst>
                <a:ext uri="{FF2B5EF4-FFF2-40B4-BE49-F238E27FC236}">
                  <a16:creationId xmlns:a16="http://schemas.microsoft.com/office/drawing/2014/main" id="{FA1C69EF-E6E6-4BDD-B62F-637FC9F3C3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9" name="Freeform 14">
              <a:extLst>
                <a:ext uri="{FF2B5EF4-FFF2-40B4-BE49-F238E27FC236}">
                  <a16:creationId xmlns:a16="http://schemas.microsoft.com/office/drawing/2014/main" id="{75B4F36E-07F6-4E6F-A9D9-A7F6D9585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0" name="Freeform 15">
              <a:extLst>
                <a:ext uri="{FF2B5EF4-FFF2-40B4-BE49-F238E27FC236}">
                  <a16:creationId xmlns:a16="http://schemas.microsoft.com/office/drawing/2014/main" id="{7D9136C7-12F1-4F21-A438-ED7668DDFA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1" name="Freeform 16">
              <a:extLst>
                <a:ext uri="{FF2B5EF4-FFF2-40B4-BE49-F238E27FC236}">
                  <a16:creationId xmlns:a16="http://schemas.microsoft.com/office/drawing/2014/main" id="{C718EF12-B769-45D9-9B6E-7AEAA3108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2" name="Freeform 17">
              <a:extLst>
                <a:ext uri="{FF2B5EF4-FFF2-40B4-BE49-F238E27FC236}">
                  <a16:creationId xmlns:a16="http://schemas.microsoft.com/office/drawing/2014/main" id="{534EAD53-3968-459E-B27C-09126A0FE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3" name="Freeform 18">
              <a:extLst>
                <a:ext uri="{FF2B5EF4-FFF2-40B4-BE49-F238E27FC236}">
                  <a16:creationId xmlns:a16="http://schemas.microsoft.com/office/drawing/2014/main" id="{67658BFE-59E2-4A2D-9E8A-18F81C350B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4" name="Freeform 19">
              <a:extLst>
                <a:ext uri="{FF2B5EF4-FFF2-40B4-BE49-F238E27FC236}">
                  <a16:creationId xmlns:a16="http://schemas.microsoft.com/office/drawing/2014/main" id="{3FEC8A9E-385D-4407-9671-E30238022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5" name="Freeform 20">
              <a:extLst>
                <a:ext uri="{FF2B5EF4-FFF2-40B4-BE49-F238E27FC236}">
                  <a16:creationId xmlns:a16="http://schemas.microsoft.com/office/drawing/2014/main" id="{EFC82234-632C-4B76-A8FF-2C9C0DCA68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6" name="Freeform 21">
              <a:extLst>
                <a:ext uri="{FF2B5EF4-FFF2-40B4-BE49-F238E27FC236}">
                  <a16:creationId xmlns:a16="http://schemas.microsoft.com/office/drawing/2014/main" id="{662A4DB3-C195-4230-953D-307E4100FE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7" name="Freeform 22">
              <a:extLst>
                <a:ext uri="{FF2B5EF4-FFF2-40B4-BE49-F238E27FC236}">
                  <a16:creationId xmlns:a16="http://schemas.microsoft.com/office/drawing/2014/main" id="{94D310CF-9541-4CD7-855B-E2E1EF3437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70EDA856-A216-4EEC-9AB6-A59FFC703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47733" y="-786"/>
            <a:ext cx="2356675" cy="6854040"/>
            <a:chOff x="6627813" y="194833"/>
            <a:chExt cx="1952625" cy="5678918"/>
          </a:xfrm>
        </p:grpSpPr>
        <p:sp>
          <p:nvSpPr>
            <p:cNvPr id="90" name="Freeform 27">
              <a:extLst>
                <a:ext uri="{FF2B5EF4-FFF2-40B4-BE49-F238E27FC236}">
                  <a16:creationId xmlns:a16="http://schemas.microsoft.com/office/drawing/2014/main" id="{36F815B8-AFA8-45E9-A3D1-977F2D1921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1" name="Freeform 28">
              <a:extLst>
                <a:ext uri="{FF2B5EF4-FFF2-40B4-BE49-F238E27FC236}">
                  <a16:creationId xmlns:a16="http://schemas.microsoft.com/office/drawing/2014/main" id="{5D8FF653-8B3F-4B96-904D-1A4482EAEE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2" name="Freeform 29">
              <a:extLst>
                <a:ext uri="{FF2B5EF4-FFF2-40B4-BE49-F238E27FC236}">
                  <a16:creationId xmlns:a16="http://schemas.microsoft.com/office/drawing/2014/main" id="{4DD2E775-AB45-4AF1-B5B7-54948CFB98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3" name="Freeform 30">
              <a:extLst>
                <a:ext uri="{FF2B5EF4-FFF2-40B4-BE49-F238E27FC236}">
                  <a16:creationId xmlns:a16="http://schemas.microsoft.com/office/drawing/2014/main" id="{7BDE7E7B-E3AA-4A24-8F9D-CE77C96CA2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4" name="Freeform 31">
              <a:extLst>
                <a:ext uri="{FF2B5EF4-FFF2-40B4-BE49-F238E27FC236}">
                  <a16:creationId xmlns:a16="http://schemas.microsoft.com/office/drawing/2014/main" id="{D129CAA9-35E5-48CE-88AE-9806695CB8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5" name="Freeform 32">
              <a:extLst>
                <a:ext uri="{FF2B5EF4-FFF2-40B4-BE49-F238E27FC236}">
                  <a16:creationId xmlns:a16="http://schemas.microsoft.com/office/drawing/2014/main" id="{A73989FF-4EFF-4181-81A4-72EF2E67DB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6" name="Freeform 33">
              <a:extLst>
                <a:ext uri="{FF2B5EF4-FFF2-40B4-BE49-F238E27FC236}">
                  <a16:creationId xmlns:a16="http://schemas.microsoft.com/office/drawing/2014/main" id="{8C2C17BD-8FA0-4F42-B2CD-5E5A9F542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7" name="Freeform 34">
              <a:extLst>
                <a:ext uri="{FF2B5EF4-FFF2-40B4-BE49-F238E27FC236}">
                  <a16:creationId xmlns:a16="http://schemas.microsoft.com/office/drawing/2014/main" id="{EEE99CF3-AD71-46FB-8E7D-67825F7816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8" name="Freeform 35">
              <a:extLst>
                <a:ext uri="{FF2B5EF4-FFF2-40B4-BE49-F238E27FC236}">
                  <a16:creationId xmlns:a16="http://schemas.microsoft.com/office/drawing/2014/main" id="{D0F9D5ED-7591-4E88-9FDA-4C1DC47E9D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9" name="Freeform 36">
              <a:extLst>
                <a:ext uri="{FF2B5EF4-FFF2-40B4-BE49-F238E27FC236}">
                  <a16:creationId xmlns:a16="http://schemas.microsoft.com/office/drawing/2014/main" id="{88FA7C13-D80D-4514-B9DB-87AE076ACE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0" name="Freeform 37">
              <a:extLst>
                <a:ext uri="{FF2B5EF4-FFF2-40B4-BE49-F238E27FC236}">
                  <a16:creationId xmlns:a16="http://schemas.microsoft.com/office/drawing/2014/main" id="{202C78DF-D842-450B-A87D-E035719E4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1" name="Freeform 38">
              <a:extLst>
                <a:ext uri="{FF2B5EF4-FFF2-40B4-BE49-F238E27FC236}">
                  <a16:creationId xmlns:a16="http://schemas.microsoft.com/office/drawing/2014/main" id="{A4789F83-2423-47F8-8958-48E477BAE0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297FD4B1-5769-8541-A0F8-3545555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9520" y="624110"/>
            <a:ext cx="6845092" cy="1280890"/>
          </a:xfrm>
        </p:spPr>
        <p:txBody>
          <a:bodyPr>
            <a:normAutofit/>
          </a:bodyPr>
          <a:lstStyle/>
          <a:p>
            <a:r>
              <a:rPr lang="fr-FR" dirty="0" err="1"/>
              <a:t>Oefen</a:t>
            </a:r>
            <a:r>
              <a:rPr lang="fr-FR" dirty="0"/>
              <a:t>!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2C509E7A-337A-4664-BEC2-03F9BCA0A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1632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5" name="Freeform 11">
            <a:extLst>
              <a:ext uri="{FF2B5EF4-FFF2-40B4-BE49-F238E27FC236}">
                <a16:creationId xmlns:a16="http://schemas.microsoft.com/office/drawing/2014/main" id="{D9AB99AB-E300-4B19-97C3-9A12EA3C7B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2716320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2050" name="Picture 2" descr="Échelle Monoyer — Wikipédia">
            <a:extLst>
              <a:ext uri="{FF2B5EF4-FFF2-40B4-BE49-F238E27FC236}">
                <a16:creationId xmlns:a16="http://schemas.microsoft.com/office/drawing/2014/main" id="{755ACA3A-8E04-7040-9C28-271CAC2556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85" r="28641"/>
          <a:stretch/>
        </p:blipFill>
        <p:spPr bwMode="auto">
          <a:xfrm>
            <a:off x="19" y="1730"/>
            <a:ext cx="27638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Content Placeholder 2053">
            <a:extLst>
              <a:ext uri="{FF2B5EF4-FFF2-40B4-BE49-F238E27FC236}">
                <a16:creationId xmlns:a16="http://schemas.microsoft.com/office/drawing/2014/main" id="{8B6F727D-6049-435F-93A3-C0D679C6E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8451" y="1605613"/>
            <a:ext cx="7583529" cy="4395021"/>
          </a:xfrm>
        </p:spPr>
        <p:txBody>
          <a:bodyPr numCol="3">
            <a:normAutofit fontScale="92500" lnSpcReduction="20000"/>
          </a:bodyPr>
          <a:lstStyle/>
          <a:p>
            <a:pPr marL="0" indent="0">
              <a:buNone/>
            </a:pPr>
            <a:r>
              <a:rPr lang="en-US" sz="2600" b="1" dirty="0"/>
              <a:t>H</a:t>
            </a:r>
          </a:p>
          <a:p>
            <a:pPr marL="0" indent="0">
              <a:buNone/>
            </a:pPr>
            <a:r>
              <a:rPr lang="en-US" sz="2600" b="1" dirty="0"/>
              <a:t>A</a:t>
            </a:r>
          </a:p>
          <a:p>
            <a:pPr marL="0" indent="0">
              <a:buNone/>
            </a:pPr>
            <a:r>
              <a:rPr lang="en-US" sz="2600" b="1" dirty="0"/>
              <a:t>B</a:t>
            </a:r>
          </a:p>
          <a:p>
            <a:pPr marL="0" indent="0">
              <a:buNone/>
            </a:pPr>
            <a:r>
              <a:rPr lang="en-US" sz="2600" b="1" dirty="0"/>
              <a:t>Q</a:t>
            </a:r>
          </a:p>
          <a:p>
            <a:pPr marL="0" indent="0">
              <a:buNone/>
            </a:pPr>
            <a:r>
              <a:rPr lang="en-US" sz="2600" b="1" dirty="0"/>
              <a:t>U</a:t>
            </a:r>
          </a:p>
          <a:p>
            <a:pPr marL="0" indent="0">
              <a:buNone/>
            </a:pPr>
            <a:r>
              <a:rPr lang="en-US" sz="2600" b="1" dirty="0"/>
              <a:t>W</a:t>
            </a:r>
          </a:p>
          <a:p>
            <a:pPr marL="0" indent="0">
              <a:buNone/>
            </a:pPr>
            <a:r>
              <a:rPr lang="en-US" sz="2600" b="1" dirty="0"/>
              <a:t>Y</a:t>
            </a:r>
          </a:p>
          <a:p>
            <a:pPr marL="0" indent="0">
              <a:buNone/>
            </a:pPr>
            <a:r>
              <a:rPr lang="en-US" sz="2600" b="1" dirty="0"/>
              <a:t>P</a:t>
            </a:r>
          </a:p>
          <a:p>
            <a:pPr marL="0" indent="0">
              <a:buNone/>
            </a:pPr>
            <a:r>
              <a:rPr lang="en-US" sz="2600" b="1" dirty="0"/>
              <a:t>R</a:t>
            </a:r>
          </a:p>
          <a:p>
            <a:pPr marL="0" indent="0">
              <a:buNone/>
            </a:pPr>
            <a:r>
              <a:rPr lang="en-US" sz="2600" b="1" dirty="0"/>
              <a:t>L</a:t>
            </a:r>
          </a:p>
          <a:p>
            <a:pPr marL="0" indent="0">
              <a:buNone/>
            </a:pPr>
            <a:r>
              <a:rPr lang="en-US" sz="2600" b="1" dirty="0"/>
              <a:t>Z</a:t>
            </a:r>
          </a:p>
          <a:p>
            <a:pPr marL="0" indent="0">
              <a:buNone/>
            </a:pPr>
            <a:r>
              <a:rPr lang="en-US" sz="2600" b="1" dirty="0"/>
              <a:t>V</a:t>
            </a:r>
          </a:p>
          <a:p>
            <a:pPr marL="0" indent="0">
              <a:buNone/>
            </a:pPr>
            <a:r>
              <a:rPr lang="en-US" sz="2600" b="1" dirty="0"/>
              <a:t>E</a:t>
            </a:r>
          </a:p>
          <a:p>
            <a:pPr marL="0" indent="0">
              <a:buNone/>
            </a:pPr>
            <a:r>
              <a:rPr lang="en-US" sz="2600" b="1" dirty="0"/>
              <a:t>C</a:t>
            </a:r>
          </a:p>
          <a:p>
            <a:pPr marL="0" indent="0">
              <a:buNone/>
            </a:pPr>
            <a:r>
              <a:rPr lang="en-US" sz="2600" b="1" dirty="0"/>
              <a:t>F</a:t>
            </a:r>
          </a:p>
          <a:p>
            <a:pPr marL="0" indent="0">
              <a:buNone/>
            </a:pPr>
            <a:r>
              <a:rPr lang="en-US" sz="2600" b="1" dirty="0"/>
              <a:t>D</a:t>
            </a:r>
          </a:p>
          <a:p>
            <a:pPr marL="0" indent="0">
              <a:buNone/>
            </a:pPr>
            <a:r>
              <a:rPr lang="en-US" sz="2600" b="1" dirty="0"/>
              <a:t>G</a:t>
            </a:r>
          </a:p>
          <a:p>
            <a:pPr marL="0" indent="0">
              <a:buNone/>
            </a:pPr>
            <a:r>
              <a:rPr lang="en-US" sz="2600" b="1" dirty="0"/>
              <a:t>M</a:t>
            </a:r>
          </a:p>
          <a:p>
            <a:pPr marL="0" indent="0">
              <a:buNone/>
            </a:pPr>
            <a:r>
              <a:rPr lang="en-US" sz="2600" b="1" dirty="0"/>
              <a:t>O</a:t>
            </a:r>
          </a:p>
          <a:p>
            <a:pPr marL="0" indent="0">
              <a:buNone/>
            </a:pPr>
            <a:r>
              <a:rPr lang="en-US" sz="2600" b="1" dirty="0"/>
              <a:t>K</a:t>
            </a:r>
          </a:p>
          <a:p>
            <a:pPr marL="0" indent="0">
              <a:buNone/>
            </a:pPr>
            <a:r>
              <a:rPr lang="en-US" sz="2600" b="1" dirty="0"/>
              <a:t>J</a:t>
            </a:r>
          </a:p>
          <a:p>
            <a:pPr marL="0" indent="0">
              <a:buNone/>
            </a:pPr>
            <a:r>
              <a:rPr lang="en-US" sz="2600" b="1" dirty="0"/>
              <a:t>N</a:t>
            </a:r>
          </a:p>
          <a:p>
            <a:pPr marL="0" indent="0">
              <a:buNone/>
            </a:pPr>
            <a:r>
              <a:rPr lang="en-US" sz="2600" b="1" dirty="0"/>
              <a:t>I</a:t>
            </a:r>
          </a:p>
          <a:p>
            <a:pPr marL="0" indent="0">
              <a:buNone/>
            </a:pPr>
            <a:r>
              <a:rPr lang="en-US" sz="2600" b="1" dirty="0"/>
              <a:t>S</a:t>
            </a:r>
          </a:p>
          <a:p>
            <a:pPr marL="0" indent="0">
              <a:buNone/>
            </a:pPr>
            <a:r>
              <a:rPr lang="en-US" sz="2600" b="1" dirty="0"/>
              <a:t>T</a:t>
            </a:r>
          </a:p>
          <a:p>
            <a:pPr marL="0" indent="0">
              <a:buNone/>
            </a:pPr>
            <a:r>
              <a:rPr lang="en-US" sz="2600" b="1" dirty="0"/>
              <a:t>E</a:t>
            </a:r>
          </a:p>
          <a:p>
            <a:pPr marL="0" indent="0">
              <a:buNone/>
            </a:pPr>
            <a:r>
              <a:rPr lang="en-US" sz="2600" b="1" dirty="0"/>
              <a:t>G</a:t>
            </a:r>
          </a:p>
          <a:p>
            <a:pPr marL="0" indent="0">
              <a:buNone/>
            </a:pPr>
            <a:r>
              <a:rPr lang="en-US" sz="2600" b="1" dirty="0"/>
              <a:t>Y</a:t>
            </a:r>
          </a:p>
          <a:p>
            <a:pPr marL="0" indent="0">
              <a:buNone/>
            </a:pPr>
            <a:r>
              <a:rPr lang="en-US" sz="2600" b="1" dirty="0"/>
              <a:t>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19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F7E42047-F7E7-4687-BBE0-D4BDC8E77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8D6F839A-C8D9-4FBC-8EFD-9E56D12F4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906785" y="228600"/>
            <a:ext cx="2851523" cy="6638625"/>
            <a:chOff x="2487613" y="285750"/>
            <a:chExt cx="2428875" cy="5654676"/>
          </a:xfrm>
        </p:grpSpPr>
        <p:sp>
          <p:nvSpPr>
            <p:cNvPr id="76" name="Freeform 11">
              <a:extLst>
                <a:ext uri="{FF2B5EF4-FFF2-40B4-BE49-F238E27FC236}">
                  <a16:creationId xmlns:a16="http://schemas.microsoft.com/office/drawing/2014/main" id="{D1F0D09B-BA85-41B1-A8DE-73728B72E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7" name="Freeform 12">
              <a:extLst>
                <a:ext uri="{FF2B5EF4-FFF2-40B4-BE49-F238E27FC236}">
                  <a16:creationId xmlns:a16="http://schemas.microsoft.com/office/drawing/2014/main" id="{FB2D0F0C-3A27-4FC3-A6A3-D2095D9B24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8" name="Freeform 13">
              <a:extLst>
                <a:ext uri="{FF2B5EF4-FFF2-40B4-BE49-F238E27FC236}">
                  <a16:creationId xmlns:a16="http://schemas.microsoft.com/office/drawing/2014/main" id="{FA1C69EF-E6E6-4BDD-B62F-637FC9F3C3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9" name="Freeform 14">
              <a:extLst>
                <a:ext uri="{FF2B5EF4-FFF2-40B4-BE49-F238E27FC236}">
                  <a16:creationId xmlns:a16="http://schemas.microsoft.com/office/drawing/2014/main" id="{75B4F36E-07F6-4E6F-A9D9-A7F6D9585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0" name="Freeform 15">
              <a:extLst>
                <a:ext uri="{FF2B5EF4-FFF2-40B4-BE49-F238E27FC236}">
                  <a16:creationId xmlns:a16="http://schemas.microsoft.com/office/drawing/2014/main" id="{7D9136C7-12F1-4F21-A438-ED7668DDFA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1" name="Freeform 16">
              <a:extLst>
                <a:ext uri="{FF2B5EF4-FFF2-40B4-BE49-F238E27FC236}">
                  <a16:creationId xmlns:a16="http://schemas.microsoft.com/office/drawing/2014/main" id="{C718EF12-B769-45D9-9B6E-7AEAA3108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2" name="Freeform 17">
              <a:extLst>
                <a:ext uri="{FF2B5EF4-FFF2-40B4-BE49-F238E27FC236}">
                  <a16:creationId xmlns:a16="http://schemas.microsoft.com/office/drawing/2014/main" id="{534EAD53-3968-459E-B27C-09126A0FE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3" name="Freeform 18">
              <a:extLst>
                <a:ext uri="{FF2B5EF4-FFF2-40B4-BE49-F238E27FC236}">
                  <a16:creationId xmlns:a16="http://schemas.microsoft.com/office/drawing/2014/main" id="{67658BFE-59E2-4A2D-9E8A-18F81C350B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4" name="Freeform 19">
              <a:extLst>
                <a:ext uri="{FF2B5EF4-FFF2-40B4-BE49-F238E27FC236}">
                  <a16:creationId xmlns:a16="http://schemas.microsoft.com/office/drawing/2014/main" id="{3FEC8A9E-385D-4407-9671-E30238022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5" name="Freeform 20">
              <a:extLst>
                <a:ext uri="{FF2B5EF4-FFF2-40B4-BE49-F238E27FC236}">
                  <a16:creationId xmlns:a16="http://schemas.microsoft.com/office/drawing/2014/main" id="{EFC82234-632C-4B76-A8FF-2C9C0DCA68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6" name="Freeform 21">
              <a:extLst>
                <a:ext uri="{FF2B5EF4-FFF2-40B4-BE49-F238E27FC236}">
                  <a16:creationId xmlns:a16="http://schemas.microsoft.com/office/drawing/2014/main" id="{662A4DB3-C195-4230-953D-307E4100FE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7" name="Freeform 22">
              <a:extLst>
                <a:ext uri="{FF2B5EF4-FFF2-40B4-BE49-F238E27FC236}">
                  <a16:creationId xmlns:a16="http://schemas.microsoft.com/office/drawing/2014/main" id="{94D310CF-9541-4CD7-855B-E2E1EF3437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70EDA856-A216-4EEC-9AB6-A59FFC703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47733" y="-786"/>
            <a:ext cx="2356675" cy="6854040"/>
            <a:chOff x="6627813" y="194833"/>
            <a:chExt cx="1952625" cy="5678918"/>
          </a:xfrm>
        </p:grpSpPr>
        <p:sp>
          <p:nvSpPr>
            <p:cNvPr id="90" name="Freeform 27">
              <a:extLst>
                <a:ext uri="{FF2B5EF4-FFF2-40B4-BE49-F238E27FC236}">
                  <a16:creationId xmlns:a16="http://schemas.microsoft.com/office/drawing/2014/main" id="{36F815B8-AFA8-45E9-A3D1-977F2D1921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1" name="Freeform 28">
              <a:extLst>
                <a:ext uri="{FF2B5EF4-FFF2-40B4-BE49-F238E27FC236}">
                  <a16:creationId xmlns:a16="http://schemas.microsoft.com/office/drawing/2014/main" id="{5D8FF653-8B3F-4B96-904D-1A4482EAEE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2" name="Freeform 29">
              <a:extLst>
                <a:ext uri="{FF2B5EF4-FFF2-40B4-BE49-F238E27FC236}">
                  <a16:creationId xmlns:a16="http://schemas.microsoft.com/office/drawing/2014/main" id="{4DD2E775-AB45-4AF1-B5B7-54948CFB98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3" name="Freeform 30">
              <a:extLst>
                <a:ext uri="{FF2B5EF4-FFF2-40B4-BE49-F238E27FC236}">
                  <a16:creationId xmlns:a16="http://schemas.microsoft.com/office/drawing/2014/main" id="{7BDE7E7B-E3AA-4A24-8F9D-CE77C96CA2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4" name="Freeform 31">
              <a:extLst>
                <a:ext uri="{FF2B5EF4-FFF2-40B4-BE49-F238E27FC236}">
                  <a16:creationId xmlns:a16="http://schemas.microsoft.com/office/drawing/2014/main" id="{D129CAA9-35E5-48CE-88AE-9806695CB8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5" name="Freeform 32">
              <a:extLst>
                <a:ext uri="{FF2B5EF4-FFF2-40B4-BE49-F238E27FC236}">
                  <a16:creationId xmlns:a16="http://schemas.microsoft.com/office/drawing/2014/main" id="{A73989FF-4EFF-4181-81A4-72EF2E67DB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6" name="Freeform 33">
              <a:extLst>
                <a:ext uri="{FF2B5EF4-FFF2-40B4-BE49-F238E27FC236}">
                  <a16:creationId xmlns:a16="http://schemas.microsoft.com/office/drawing/2014/main" id="{8C2C17BD-8FA0-4F42-B2CD-5E5A9F542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7" name="Freeform 34">
              <a:extLst>
                <a:ext uri="{FF2B5EF4-FFF2-40B4-BE49-F238E27FC236}">
                  <a16:creationId xmlns:a16="http://schemas.microsoft.com/office/drawing/2014/main" id="{EEE99CF3-AD71-46FB-8E7D-67825F7816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8" name="Freeform 35">
              <a:extLst>
                <a:ext uri="{FF2B5EF4-FFF2-40B4-BE49-F238E27FC236}">
                  <a16:creationId xmlns:a16="http://schemas.microsoft.com/office/drawing/2014/main" id="{D0F9D5ED-7591-4E88-9FDA-4C1DC47E9D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9" name="Freeform 36">
              <a:extLst>
                <a:ext uri="{FF2B5EF4-FFF2-40B4-BE49-F238E27FC236}">
                  <a16:creationId xmlns:a16="http://schemas.microsoft.com/office/drawing/2014/main" id="{88FA7C13-D80D-4514-B9DB-87AE076ACE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0" name="Freeform 37">
              <a:extLst>
                <a:ext uri="{FF2B5EF4-FFF2-40B4-BE49-F238E27FC236}">
                  <a16:creationId xmlns:a16="http://schemas.microsoft.com/office/drawing/2014/main" id="{202C78DF-D842-450B-A87D-E035719E4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1" name="Freeform 38">
              <a:extLst>
                <a:ext uri="{FF2B5EF4-FFF2-40B4-BE49-F238E27FC236}">
                  <a16:creationId xmlns:a16="http://schemas.microsoft.com/office/drawing/2014/main" id="{A4789F83-2423-47F8-8958-48E477BAE0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297FD4B1-5769-8541-A0F8-3545555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9520" y="624110"/>
            <a:ext cx="6845092" cy="1280890"/>
          </a:xfrm>
        </p:spPr>
        <p:txBody>
          <a:bodyPr>
            <a:normAutofit/>
          </a:bodyPr>
          <a:lstStyle/>
          <a:p>
            <a:r>
              <a:rPr lang="fr-FR" dirty="0" err="1"/>
              <a:t>Oefen</a:t>
            </a:r>
            <a:r>
              <a:rPr lang="fr-FR" dirty="0"/>
              <a:t>!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2C509E7A-337A-4664-BEC2-03F9BCA0A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1632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5" name="Freeform 11">
            <a:extLst>
              <a:ext uri="{FF2B5EF4-FFF2-40B4-BE49-F238E27FC236}">
                <a16:creationId xmlns:a16="http://schemas.microsoft.com/office/drawing/2014/main" id="{D9AB99AB-E300-4B19-97C3-9A12EA3C7B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2716320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2050" name="Picture 2" descr="Échelle Monoyer — Wikipédia">
            <a:extLst>
              <a:ext uri="{FF2B5EF4-FFF2-40B4-BE49-F238E27FC236}">
                <a16:creationId xmlns:a16="http://schemas.microsoft.com/office/drawing/2014/main" id="{755ACA3A-8E04-7040-9C28-271CAC2556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85" r="28641"/>
          <a:stretch/>
        </p:blipFill>
        <p:spPr bwMode="auto">
          <a:xfrm>
            <a:off x="19" y="1730"/>
            <a:ext cx="27638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Content Placeholder 2053">
            <a:extLst>
              <a:ext uri="{FF2B5EF4-FFF2-40B4-BE49-F238E27FC236}">
                <a16:creationId xmlns:a16="http://schemas.microsoft.com/office/drawing/2014/main" id="{8B6F727D-6049-435F-93A3-C0D679C6E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8451" y="1605613"/>
            <a:ext cx="7583529" cy="4395021"/>
          </a:xfrm>
        </p:spPr>
        <p:txBody>
          <a:bodyPr numCol="3">
            <a:noAutofit/>
          </a:bodyPr>
          <a:lstStyle/>
          <a:p>
            <a:pPr marL="0" indent="0">
              <a:buNone/>
            </a:pPr>
            <a:r>
              <a:rPr lang="nl-BE" sz="1900" b="1" dirty="0"/>
              <a:t>ik</a:t>
            </a:r>
            <a:endParaRPr lang="fr-BE" sz="1900" b="1" dirty="0"/>
          </a:p>
          <a:p>
            <a:pPr marL="0" indent="0">
              <a:buNone/>
            </a:pPr>
            <a:r>
              <a:rPr lang="nl-BE" sz="1900" b="1" dirty="0"/>
              <a:t>je</a:t>
            </a:r>
            <a:endParaRPr lang="fr-BE" sz="1900" b="1" dirty="0"/>
          </a:p>
          <a:p>
            <a:pPr marL="0" indent="0">
              <a:buNone/>
            </a:pPr>
            <a:r>
              <a:rPr lang="nl-BE" sz="1900" b="1" dirty="0"/>
              <a:t>we</a:t>
            </a:r>
            <a:endParaRPr lang="fr-BE" sz="1900" b="1" dirty="0"/>
          </a:p>
          <a:p>
            <a:pPr marL="0" indent="0">
              <a:buNone/>
            </a:pPr>
            <a:r>
              <a:rPr lang="nl-BE" sz="1900" b="1" dirty="0"/>
              <a:t>jullie</a:t>
            </a:r>
            <a:endParaRPr lang="fr-BE" sz="1900" b="1" dirty="0"/>
          </a:p>
          <a:p>
            <a:pPr marL="0" indent="0">
              <a:buNone/>
            </a:pPr>
            <a:r>
              <a:rPr lang="nl-BE" sz="1900" b="1" dirty="0"/>
              <a:t>hij</a:t>
            </a:r>
            <a:endParaRPr lang="fr-BE" sz="1900" b="1" dirty="0"/>
          </a:p>
          <a:p>
            <a:pPr marL="0" indent="0">
              <a:buNone/>
            </a:pPr>
            <a:r>
              <a:rPr lang="nl-BE" sz="1900" b="1" dirty="0"/>
              <a:t>ze</a:t>
            </a:r>
            <a:endParaRPr lang="fr-BE" sz="1900" b="1" dirty="0"/>
          </a:p>
          <a:p>
            <a:pPr marL="0" indent="0">
              <a:buNone/>
            </a:pPr>
            <a:r>
              <a:rPr lang="nl-BE" sz="1900" b="1" dirty="0"/>
              <a:t>het</a:t>
            </a:r>
            <a:endParaRPr lang="fr-BE" sz="1900" b="1" dirty="0"/>
          </a:p>
          <a:p>
            <a:pPr marL="0" indent="0">
              <a:buNone/>
            </a:pPr>
            <a:r>
              <a:rPr lang="nl-BE" sz="1900" b="1" dirty="0"/>
              <a:t>zij</a:t>
            </a:r>
            <a:endParaRPr lang="fr-BE" sz="1900" b="1" dirty="0"/>
          </a:p>
          <a:p>
            <a:pPr marL="0" indent="0">
              <a:buNone/>
            </a:pPr>
            <a:r>
              <a:rPr lang="nl-BE" sz="1900" b="1" dirty="0"/>
              <a:t>ons</a:t>
            </a:r>
            <a:endParaRPr lang="en-US" sz="1900" b="1" dirty="0"/>
          </a:p>
          <a:p>
            <a:pPr marL="0" indent="0">
              <a:buNone/>
            </a:pPr>
            <a:r>
              <a:rPr lang="nl-BE" sz="1900" b="1" dirty="0"/>
              <a:t>mooi</a:t>
            </a:r>
            <a:endParaRPr lang="fr-BE" sz="1900" b="1" dirty="0"/>
          </a:p>
          <a:p>
            <a:pPr marL="0" indent="0">
              <a:buNone/>
            </a:pPr>
            <a:r>
              <a:rPr lang="nl-BE" sz="1900" b="1" dirty="0"/>
              <a:t>groot</a:t>
            </a:r>
            <a:endParaRPr lang="fr-BE" sz="1900" b="1" dirty="0"/>
          </a:p>
          <a:p>
            <a:pPr marL="0" indent="0">
              <a:buNone/>
            </a:pPr>
            <a:r>
              <a:rPr lang="nl-BE" sz="1900" b="1" dirty="0"/>
              <a:t>telefoon</a:t>
            </a:r>
            <a:endParaRPr lang="fr-BE" sz="1900" b="1" dirty="0"/>
          </a:p>
          <a:p>
            <a:pPr marL="0" indent="0">
              <a:buNone/>
            </a:pPr>
            <a:r>
              <a:rPr lang="nl-BE" sz="1900" b="1" dirty="0"/>
              <a:t>alfabet</a:t>
            </a:r>
            <a:endParaRPr lang="fr-BE" sz="1900" b="1" dirty="0"/>
          </a:p>
          <a:p>
            <a:pPr marL="0" indent="0">
              <a:buNone/>
            </a:pPr>
            <a:r>
              <a:rPr lang="nl-BE" sz="1900" b="1" dirty="0"/>
              <a:t>voornaam</a:t>
            </a:r>
            <a:endParaRPr lang="fr-BE" sz="1900" b="1" dirty="0"/>
          </a:p>
          <a:p>
            <a:pPr marL="0" indent="0">
              <a:buNone/>
            </a:pPr>
            <a:r>
              <a:rPr lang="nl-BE" sz="1900" b="1" dirty="0"/>
              <a:t>gesprek</a:t>
            </a:r>
            <a:endParaRPr lang="fr-BE" sz="1900" b="1" dirty="0"/>
          </a:p>
          <a:p>
            <a:pPr marL="0" indent="0">
              <a:buNone/>
            </a:pPr>
            <a:r>
              <a:rPr lang="nl-BE" sz="1900" b="1" dirty="0"/>
              <a:t>klein</a:t>
            </a:r>
            <a:endParaRPr lang="fr-BE" sz="1900" b="1" dirty="0"/>
          </a:p>
          <a:p>
            <a:pPr marL="0" indent="0">
              <a:buNone/>
            </a:pPr>
            <a:r>
              <a:rPr lang="nl-BE" sz="1900" b="1" dirty="0"/>
              <a:t>gek</a:t>
            </a:r>
            <a:endParaRPr lang="fr-BE" sz="1900" b="1" dirty="0"/>
          </a:p>
          <a:p>
            <a:pPr marL="0" indent="0">
              <a:buNone/>
            </a:pPr>
            <a:r>
              <a:rPr lang="nl-BE" sz="1900" b="1" dirty="0"/>
              <a:t>afspraak</a:t>
            </a:r>
            <a:endParaRPr lang="en-US" sz="1900" b="1" dirty="0"/>
          </a:p>
          <a:p>
            <a:pPr marL="0" indent="0">
              <a:buNone/>
            </a:pPr>
            <a:r>
              <a:rPr lang="nl-BE" sz="1900" b="1" dirty="0"/>
              <a:t>syllabus</a:t>
            </a:r>
            <a:endParaRPr lang="fr-BE" sz="1900" b="1" dirty="0"/>
          </a:p>
          <a:p>
            <a:pPr marL="0" indent="0">
              <a:buNone/>
            </a:pPr>
            <a:r>
              <a:rPr lang="nl-BE" sz="1900" b="1" dirty="0"/>
              <a:t>computer</a:t>
            </a:r>
            <a:endParaRPr lang="fr-BE" sz="1900" b="1" dirty="0"/>
          </a:p>
          <a:p>
            <a:pPr marL="0" indent="0">
              <a:buNone/>
            </a:pPr>
            <a:r>
              <a:rPr lang="nl-BE" sz="1900" b="1" dirty="0"/>
              <a:t>handel</a:t>
            </a:r>
            <a:endParaRPr lang="fr-BE" sz="1900" b="1" dirty="0"/>
          </a:p>
          <a:p>
            <a:pPr marL="0" indent="0">
              <a:buNone/>
            </a:pPr>
            <a:r>
              <a:rPr lang="nl-BE" sz="1900" b="1" dirty="0"/>
              <a:t>winkel</a:t>
            </a:r>
            <a:endParaRPr lang="fr-BE" sz="1900" b="1" dirty="0"/>
          </a:p>
          <a:p>
            <a:pPr marL="0" indent="0">
              <a:buNone/>
            </a:pPr>
            <a:r>
              <a:rPr lang="nl-BE" sz="1900" b="1" dirty="0"/>
              <a:t>project</a:t>
            </a:r>
            <a:endParaRPr lang="fr-BE" sz="1900" b="1" dirty="0"/>
          </a:p>
          <a:p>
            <a:pPr marL="0" indent="0">
              <a:buNone/>
            </a:pPr>
            <a:r>
              <a:rPr lang="nl-BE" sz="1900" b="1" dirty="0"/>
              <a:t>idee</a:t>
            </a:r>
            <a:endParaRPr lang="fr-BE" sz="1900" b="1" dirty="0"/>
          </a:p>
          <a:p>
            <a:pPr marL="0" indent="0">
              <a:buNone/>
            </a:pPr>
            <a:r>
              <a:rPr lang="nl-BE" sz="1900" b="1" dirty="0"/>
              <a:t>water</a:t>
            </a:r>
            <a:endParaRPr lang="fr-BE" sz="1900" b="1" dirty="0"/>
          </a:p>
          <a:p>
            <a:pPr marL="0" indent="0">
              <a:buNone/>
            </a:pPr>
            <a:r>
              <a:rPr lang="nl-BE" sz="1900" b="1" dirty="0"/>
              <a:t>zoo</a:t>
            </a:r>
            <a:endParaRPr lang="fr-BE" sz="1900" b="1" dirty="0"/>
          </a:p>
          <a:p>
            <a:pPr marL="0" indent="0">
              <a:buNone/>
            </a:pPr>
            <a:r>
              <a:rPr lang="nl-BE" sz="1900" b="1" dirty="0"/>
              <a:t>jarig</a:t>
            </a:r>
            <a:endParaRPr lang="en-US" sz="1900" b="1" dirty="0"/>
          </a:p>
          <a:p>
            <a:pPr marL="0" indent="0">
              <a:buNone/>
            </a:pPr>
            <a:r>
              <a:rPr lang="nl-BE" sz="1900" b="1" dirty="0"/>
              <a:t>bouwen</a:t>
            </a:r>
            <a:endParaRPr lang="fr-BE" sz="1900" b="1" dirty="0"/>
          </a:p>
          <a:p>
            <a:pPr marL="0" indent="0">
              <a:buNone/>
            </a:pPr>
            <a:r>
              <a:rPr lang="nl-BE" sz="1900" b="1" dirty="0"/>
              <a:t>ontwerpen</a:t>
            </a:r>
            <a:endParaRPr lang="fr-BE" sz="1900" b="1" dirty="0"/>
          </a:p>
          <a:p>
            <a:pPr marL="0" indent="0">
              <a:buNone/>
            </a:pPr>
            <a:r>
              <a:rPr lang="nl-BE" sz="1900" b="1" dirty="0"/>
              <a:t>spellen</a:t>
            </a:r>
            <a:endParaRPr lang="fr-BE" sz="1900" b="1" dirty="0"/>
          </a:p>
          <a:p>
            <a:pPr marL="0" indent="0">
              <a:buNone/>
            </a:pPr>
            <a:r>
              <a:rPr lang="nl-BE" sz="1900" b="1" dirty="0"/>
              <a:t>luisteren</a:t>
            </a:r>
            <a:endParaRPr lang="fr-BE" sz="1900" b="1" dirty="0"/>
          </a:p>
          <a:p>
            <a:pPr marL="0" indent="0">
              <a:buNone/>
            </a:pPr>
            <a:r>
              <a:rPr lang="nl-BE" sz="1900" b="1" dirty="0"/>
              <a:t>schrijven</a:t>
            </a:r>
            <a:endParaRPr lang="fr-BE" sz="1900" b="1" dirty="0"/>
          </a:p>
          <a:p>
            <a:pPr marL="0" indent="0">
              <a:buNone/>
            </a:pPr>
            <a:r>
              <a:rPr lang="nl-BE" sz="1900" b="1" dirty="0"/>
              <a:t>kunnen</a:t>
            </a:r>
            <a:endParaRPr lang="fr-BE" sz="1900" b="1" dirty="0"/>
          </a:p>
          <a:p>
            <a:pPr marL="0" indent="0">
              <a:buNone/>
            </a:pPr>
            <a:r>
              <a:rPr lang="nl-BE" sz="1900" b="1" dirty="0"/>
              <a:t>spreken</a:t>
            </a:r>
            <a:endParaRPr lang="fr-BE" sz="1900" b="1" dirty="0"/>
          </a:p>
          <a:p>
            <a:pPr marL="0" indent="0">
              <a:buNone/>
            </a:pPr>
            <a:r>
              <a:rPr lang="nl-BE" sz="1900" b="1" dirty="0"/>
              <a:t>horen</a:t>
            </a:r>
            <a:endParaRPr lang="fr-BE" sz="1900" b="1" dirty="0"/>
          </a:p>
          <a:p>
            <a:pPr marL="0" indent="0">
              <a:buNone/>
            </a:pPr>
            <a:r>
              <a:rPr lang="nl-BE" sz="1900" b="1" dirty="0"/>
              <a:t>oefenen</a:t>
            </a:r>
            <a:r>
              <a:rPr lang="fr-BE" sz="1900" b="1" dirty="0"/>
              <a:t> </a:t>
            </a:r>
            <a:endParaRPr lang="en-US" sz="1900" b="1" dirty="0"/>
          </a:p>
        </p:txBody>
      </p:sp>
    </p:spTree>
    <p:extLst>
      <p:ext uri="{BB962C8B-B14F-4D97-AF65-F5344CB8AC3E}">
        <p14:creationId xmlns:p14="http://schemas.microsoft.com/office/powerpoint/2010/main" val="292482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541</Words>
  <Application>Microsoft Macintosh PowerPoint</Application>
  <PresentationFormat>Grand écran</PresentationFormat>
  <Paragraphs>351</Paragraphs>
  <Slides>30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4" baseType="lpstr">
      <vt:lpstr>Arial</vt:lpstr>
      <vt:lpstr>Century Gothic</vt:lpstr>
      <vt:lpstr>Wingdings 3</vt:lpstr>
      <vt:lpstr>Brin</vt:lpstr>
      <vt:lpstr>Alphabet, graphèmes et prononciation</vt:lpstr>
      <vt:lpstr>Het alfabet</vt:lpstr>
      <vt:lpstr>Het alfabet – uitspraak (prononciation)</vt:lpstr>
      <vt:lpstr>Klinkers (voyelles)</vt:lpstr>
      <vt:lpstr>De mond</vt:lpstr>
      <vt:lpstr>Medeklinkers (consonnes)</vt:lpstr>
      <vt:lpstr>Finale verscherping</vt:lpstr>
      <vt:lpstr>Oefen!</vt:lpstr>
      <vt:lpstr>Oefen!</vt:lpstr>
      <vt:lpstr>Grafemen</vt:lpstr>
      <vt:lpstr>G/CH</vt:lpstr>
      <vt:lpstr>J</vt:lpstr>
      <vt:lpstr>IE</vt:lpstr>
      <vt:lpstr>EU</vt:lpstr>
      <vt:lpstr>AU/OU</vt:lpstr>
      <vt:lpstr>OE</vt:lpstr>
      <vt:lpstr>EUUW</vt:lpstr>
      <vt:lpstr>IEUW</vt:lpstr>
      <vt:lpstr>(A)AI</vt:lpstr>
      <vt:lpstr>EI/IJ</vt:lpstr>
      <vt:lpstr>OEI</vt:lpstr>
      <vt:lpstr>OOI</vt:lpstr>
      <vt:lpstr>UI</vt:lpstr>
      <vt:lpstr>-LIJK</vt:lpstr>
      <vt:lpstr>-IG</vt:lpstr>
      <vt:lpstr>SCH- / -SCH</vt:lpstr>
      <vt:lpstr>SJ</vt:lpstr>
      <vt:lpstr>NG/NK</vt:lpstr>
      <vt:lpstr>-TIE</vt:lpstr>
      <vt:lpstr>Oefen!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Alphabet, graphèmes et prononciation</dc:title>
  <dc:creator>LUTHERS Cédric</dc:creator>
  <cp:lastModifiedBy>Cédric LUTHERS</cp:lastModifiedBy>
  <cp:revision>6</cp:revision>
  <dcterms:created xsi:type="dcterms:W3CDTF">2020-09-07T07:33:15Z</dcterms:created>
  <dcterms:modified xsi:type="dcterms:W3CDTF">2021-09-14T10:05:59Z</dcterms:modified>
</cp:coreProperties>
</file>