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3" r:id="rId6"/>
    <p:sldId id="281" r:id="rId7"/>
    <p:sldId id="282" r:id="rId8"/>
    <p:sldId id="285" r:id="rId9"/>
    <p:sldId id="286" r:id="rId10"/>
    <p:sldId id="284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5" r:id="rId29"/>
    <p:sldId id="276" r:id="rId30"/>
    <p:sldId id="27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357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032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02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5359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1900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0359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9887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100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1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328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898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559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174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27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614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540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5FCB4-AE6A-47F2-AF6B-BFE1B001D641}" type="datetimeFigureOut">
              <a:rPr lang="fr-BE" smtClean="0"/>
              <a:t>14/09/21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DF28E1-13B8-4CE8-ADD2-9319214D42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024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7">
            <a:extLst>
              <a:ext uri="{FF2B5EF4-FFF2-40B4-BE49-F238E27FC236}">
                <a16:creationId xmlns:a16="http://schemas.microsoft.com/office/drawing/2014/main" id="{F2EA518E-6C90-4FB8-9D88-C59B7498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0B3788A-9AE8-4C91-B26D-B3E20658B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2873" y="782782"/>
            <a:ext cx="9008254" cy="3410475"/>
          </a:xfrm>
        </p:spPr>
        <p:txBody>
          <a:bodyPr anchor="ctr">
            <a:normAutofit/>
          </a:bodyPr>
          <a:lstStyle/>
          <a:p>
            <a:r>
              <a:rPr lang="fr-BE" sz="6000" dirty="0"/>
              <a:t>Alphabet, graphèmes et prononciation</a:t>
            </a:r>
          </a:p>
        </p:txBody>
      </p:sp>
      <p:sp>
        <p:nvSpPr>
          <p:cNvPr id="43" name="Rectangle 9">
            <a:extLst>
              <a:ext uri="{FF2B5EF4-FFF2-40B4-BE49-F238E27FC236}">
                <a16:creationId xmlns:a16="http://schemas.microsoft.com/office/drawing/2014/main" id="{51AFC3C9-5F6F-4B0C-B9BC-4538C1E6F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CBA860-C835-454C-8FB7-747BDB7BF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165" y="4709627"/>
            <a:ext cx="8956962" cy="1126283"/>
          </a:xfrm>
        </p:spPr>
        <p:txBody>
          <a:bodyPr anchor="ctr">
            <a:normAutofit/>
          </a:bodyPr>
          <a:lstStyle/>
          <a:p>
            <a:r>
              <a:rPr lang="fr-BE">
                <a:solidFill>
                  <a:schemeClr val="bg1"/>
                </a:solidFill>
              </a:rPr>
              <a:t>HELMo – néerlandais – C. Luthers</a:t>
            </a: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BA844245-4805-4DD5-AF47-842A0B27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280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C073D1-6F6A-8E4D-8E47-1F1244F4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1864865"/>
            <a:ext cx="8131550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Grafemen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889A0B-5EAB-1841-B4A3-CFBCDB5B5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3062" y="4127644"/>
            <a:ext cx="8131550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de ge­za­men­lij­ke let­ters die één fo­neem aan­dui­den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2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6501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82688-3DB9-4924-AD46-46696036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G/CH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1D32A2-0743-4045-8425-FA10A696E1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/x/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C199CE-1F6C-4D32-923B-2CEF16B52C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3000" i="1" dirty="0" err="1"/>
              <a:t>gegaan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geven</a:t>
            </a:r>
            <a:endParaRPr lang="fr-BE" sz="3000" i="1" dirty="0"/>
          </a:p>
          <a:p>
            <a:pPr marL="0" indent="0">
              <a:buNone/>
            </a:pPr>
            <a:endParaRPr lang="fr-BE" sz="3000" i="1" dirty="0"/>
          </a:p>
          <a:p>
            <a:pPr marL="0" indent="0">
              <a:buNone/>
            </a:pPr>
            <a:r>
              <a:rPr lang="fr-BE" sz="3000" i="1" dirty="0"/>
              <a:t>chaos</a:t>
            </a:r>
          </a:p>
          <a:p>
            <a:pPr marL="0" indent="0">
              <a:buNone/>
            </a:pPr>
            <a:r>
              <a:rPr lang="fr-BE" sz="3000" i="1" dirty="0"/>
              <a:t>chiro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47223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B2A63-3551-4D79-A78A-1F8311C5F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J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EA274A-EE09-445A-9CE6-7D5DDF885B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/j/</a:t>
            </a:r>
          </a:p>
          <a:p>
            <a:pPr marL="0" indent="0" algn="ctr">
              <a:buNone/>
            </a:pPr>
            <a:r>
              <a:rPr lang="fr-BE" sz="4500" dirty="0" err="1"/>
              <a:t>oe</a:t>
            </a:r>
            <a:r>
              <a:rPr lang="fr-BE" sz="4500" u="sng" dirty="0" err="1"/>
              <a:t>il</a:t>
            </a:r>
            <a:endParaRPr lang="fr-BE" sz="4500" u="sng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579578-CFB5-435A-AF72-5918FC7878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3000" i="1" dirty="0"/>
              <a:t>je</a:t>
            </a:r>
          </a:p>
          <a:p>
            <a:pPr marL="0" indent="0">
              <a:buNone/>
            </a:pPr>
            <a:r>
              <a:rPr lang="fr-BE" sz="3000" i="1" dirty="0" err="1"/>
              <a:t>jouw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jaar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jubileum</a:t>
            </a:r>
            <a:endParaRPr lang="fr-BE" sz="3000" i="1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819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165C6-5B72-4338-8072-36DE0193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7DF93E-7E86-4742-B980-94A670A7E1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/i/</a:t>
            </a:r>
          </a:p>
          <a:p>
            <a:pPr marL="0" indent="0" algn="ctr">
              <a:buNone/>
            </a:pPr>
            <a:r>
              <a:rPr lang="fr-BE" sz="4500" dirty="0"/>
              <a:t>p</a:t>
            </a:r>
            <a:r>
              <a:rPr lang="fr-BE" sz="4500" u="sng" dirty="0"/>
              <a:t>ie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0C496E-61CF-4C56-93EA-70DB479AE0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/>
              <a:t>tien</a:t>
            </a:r>
          </a:p>
          <a:p>
            <a:pPr marL="0" indent="0">
              <a:buNone/>
            </a:pPr>
            <a:r>
              <a:rPr lang="fr-BE" sz="3000" i="1" dirty="0" err="1"/>
              <a:t>friet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/>
              <a:t>Piet</a:t>
            </a:r>
          </a:p>
        </p:txBody>
      </p:sp>
    </p:spTree>
    <p:extLst>
      <p:ext uri="{BB962C8B-B14F-4D97-AF65-F5344CB8AC3E}">
        <p14:creationId xmlns:p14="http://schemas.microsoft.com/office/powerpoint/2010/main" val="3744206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8C1AC0-5711-41A3-BB02-3F5D7F22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EU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C2F47C-1DA2-45ED-B89A-4E1715888A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BE" sz="4500" dirty="0"/>
              <a:t>/ø/</a:t>
            </a:r>
          </a:p>
          <a:p>
            <a:pPr marL="0" indent="0" algn="ctr">
              <a:buNone/>
            </a:pPr>
            <a:r>
              <a:rPr lang="fr-BE" sz="4500" dirty="0"/>
              <a:t>eux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A10CF9-AE07-4AB0-9E82-0CCEBE7687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leuk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deur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beu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163105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06864-2D99-40B6-9479-BCCDBB35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AU/OU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C2EFFC-8690-401E-B835-8ACF44F23B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ɑʊ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u="sng" dirty="0"/>
              <a:t>ah ou</a:t>
            </a:r>
            <a:r>
              <a:rPr lang="fr-BE" sz="4500" dirty="0"/>
              <a:t>i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3C2B49-CC07-4265-B616-45CCB1B63C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BE" sz="3000" i="1" dirty="0" err="1"/>
              <a:t>zout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jou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/>
              <a:t>Wouter</a:t>
            </a:r>
          </a:p>
          <a:p>
            <a:pPr marL="0" indent="0">
              <a:buNone/>
            </a:pPr>
            <a:endParaRPr lang="fr-BE" sz="1000" i="1" dirty="0"/>
          </a:p>
          <a:p>
            <a:pPr marL="0" indent="0">
              <a:buNone/>
            </a:pPr>
            <a:r>
              <a:rPr lang="fr-BE" sz="3000" i="1" dirty="0"/>
              <a:t>auto</a:t>
            </a:r>
          </a:p>
          <a:p>
            <a:pPr marL="0" indent="0">
              <a:buNone/>
            </a:pPr>
            <a:r>
              <a:rPr lang="fr-BE" sz="3000" i="1" dirty="0"/>
              <a:t>Pauline</a:t>
            </a:r>
          </a:p>
          <a:p>
            <a:pPr marL="0" indent="0">
              <a:buNone/>
            </a:pPr>
            <a:r>
              <a:rPr lang="fr-BE" sz="3000" i="1" dirty="0"/>
              <a:t>Laura</a:t>
            </a:r>
          </a:p>
        </p:txBody>
      </p:sp>
    </p:spTree>
    <p:extLst>
      <p:ext uri="{BB962C8B-B14F-4D97-AF65-F5344CB8AC3E}">
        <p14:creationId xmlns:p14="http://schemas.microsoft.com/office/powerpoint/2010/main" val="3785836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8E577-8148-4220-9AC4-4D352D634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OE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198E5A-6CAC-4BBB-8E1E-69ABEA56E5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/u/</a:t>
            </a:r>
          </a:p>
          <a:p>
            <a:pPr marL="0" indent="0" algn="ctr">
              <a:buNone/>
            </a:pPr>
            <a:r>
              <a:rPr lang="fr-BE" sz="4500" dirty="0"/>
              <a:t>c</a:t>
            </a:r>
            <a:r>
              <a:rPr lang="fr-BE" sz="4500" u="sng" dirty="0"/>
              <a:t>ou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D40EAE-0E1C-4DC3-B8A1-BDCE928C23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soep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boek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oei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koe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3620817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44FC8-FFC1-4678-8C8C-3EBA1C52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EUUW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A253C-9C63-4556-8AF6-FE299AA4F1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ew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u="sng" dirty="0"/>
              <a:t>et ou</a:t>
            </a:r>
            <a:r>
              <a:rPr lang="fr-BE" sz="4500" dirty="0"/>
              <a:t>i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0CD297-928F-4EBC-B564-6023A2B324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eeuw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leeuw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3546772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78BC2-5B9C-4500-B5D2-FD5E930EC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IEUW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E6BBBF-DE34-4D23-A3BD-C60ECD4345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iw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dirty="0"/>
              <a:t>sc</a:t>
            </a:r>
            <a:r>
              <a:rPr lang="fr-BE" sz="4500" u="sng" dirty="0"/>
              <a:t>iu</a:t>
            </a:r>
            <a:r>
              <a:rPr lang="fr-BE" sz="4500" dirty="0"/>
              <a:t>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F53DB7-5246-4A63-BEE4-55B2062D91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nieuw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kieuw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nieuws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293461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67A33-F891-4CDC-9BA9-FA706D05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(A)AI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BE363-583A-4759-9A71-91E9702825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/a(ː)j/</a:t>
            </a:r>
          </a:p>
          <a:p>
            <a:pPr marL="0" indent="0" algn="ctr">
              <a:buNone/>
            </a:pPr>
            <a:r>
              <a:rPr lang="fr-BE" sz="4500" dirty="0"/>
              <a:t>ail-b</a:t>
            </a:r>
            <a:r>
              <a:rPr lang="fr-BE" sz="4500" u="sng" dirty="0"/>
              <a:t>aille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FA357-79D0-4037-BDD9-A9F4216F1E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haai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kaai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saai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118963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C43393-E1E0-624D-A5B9-9D9EE7A0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Het </a:t>
            </a:r>
            <a:r>
              <a:rPr lang="fr-FR" sz="3200" dirty="0" err="1">
                <a:solidFill>
                  <a:schemeClr val="bg1"/>
                </a:solidFill>
              </a:rPr>
              <a:t>alfabet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BA6559-6434-9642-90BD-7E7DC4AEE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numCol="3" anchor="ctr">
            <a:normAutofit fontScale="92500" lnSpcReduction="10000"/>
          </a:bodyPr>
          <a:lstStyle/>
          <a:p>
            <a:r>
              <a:rPr lang="fr-FR" sz="3500" dirty="0"/>
              <a:t>A</a:t>
            </a:r>
          </a:p>
          <a:p>
            <a:r>
              <a:rPr lang="fr-FR" sz="3500" dirty="0"/>
              <a:t>B</a:t>
            </a:r>
          </a:p>
          <a:p>
            <a:r>
              <a:rPr lang="fr-FR" sz="3500" dirty="0"/>
              <a:t>C</a:t>
            </a:r>
          </a:p>
          <a:p>
            <a:r>
              <a:rPr lang="fr-FR" sz="3500" dirty="0"/>
              <a:t>D</a:t>
            </a:r>
          </a:p>
          <a:p>
            <a:r>
              <a:rPr lang="fr-FR" sz="3500" dirty="0"/>
              <a:t>E</a:t>
            </a:r>
          </a:p>
          <a:p>
            <a:r>
              <a:rPr lang="fr-FR" sz="3500" dirty="0"/>
              <a:t>F</a:t>
            </a:r>
          </a:p>
          <a:p>
            <a:r>
              <a:rPr lang="fr-FR" sz="3500" dirty="0"/>
              <a:t>G</a:t>
            </a:r>
          </a:p>
          <a:p>
            <a:r>
              <a:rPr lang="fr-FR" sz="3500" dirty="0"/>
              <a:t>H</a:t>
            </a:r>
          </a:p>
          <a:p>
            <a:r>
              <a:rPr lang="fr-FR" sz="3500" dirty="0"/>
              <a:t>I</a:t>
            </a:r>
          </a:p>
          <a:p>
            <a:r>
              <a:rPr lang="fr-FR" sz="3500" dirty="0"/>
              <a:t>J</a:t>
            </a:r>
          </a:p>
          <a:p>
            <a:r>
              <a:rPr lang="fr-FR" sz="3500" dirty="0"/>
              <a:t>K</a:t>
            </a:r>
          </a:p>
          <a:p>
            <a:r>
              <a:rPr lang="fr-FR" sz="3500" dirty="0"/>
              <a:t>L</a:t>
            </a:r>
          </a:p>
          <a:p>
            <a:r>
              <a:rPr lang="fr-FR" sz="3500" dirty="0"/>
              <a:t>M</a:t>
            </a:r>
          </a:p>
          <a:p>
            <a:r>
              <a:rPr lang="fr-FR" sz="3500" dirty="0"/>
              <a:t>N</a:t>
            </a:r>
          </a:p>
          <a:p>
            <a:r>
              <a:rPr lang="fr-FR" sz="3500" dirty="0"/>
              <a:t>O</a:t>
            </a:r>
          </a:p>
          <a:p>
            <a:r>
              <a:rPr lang="fr-FR" sz="3500" dirty="0"/>
              <a:t>P</a:t>
            </a:r>
          </a:p>
          <a:p>
            <a:r>
              <a:rPr lang="fr-FR" sz="3500" dirty="0"/>
              <a:t>Q</a:t>
            </a:r>
          </a:p>
          <a:p>
            <a:r>
              <a:rPr lang="fr-FR" sz="3500" dirty="0"/>
              <a:t>R</a:t>
            </a:r>
          </a:p>
          <a:p>
            <a:r>
              <a:rPr lang="fr-FR" sz="3500" dirty="0"/>
              <a:t>S</a:t>
            </a:r>
          </a:p>
          <a:p>
            <a:r>
              <a:rPr lang="fr-FR" sz="3500" dirty="0" err="1"/>
              <a:t>T</a:t>
            </a:r>
            <a:endParaRPr lang="fr-FR" sz="3500" dirty="0"/>
          </a:p>
          <a:p>
            <a:r>
              <a:rPr lang="fr-FR" sz="3500" dirty="0"/>
              <a:t>U</a:t>
            </a:r>
          </a:p>
          <a:p>
            <a:r>
              <a:rPr lang="fr-FR" sz="3500" dirty="0"/>
              <a:t>V</a:t>
            </a:r>
          </a:p>
          <a:p>
            <a:r>
              <a:rPr lang="fr-FR" sz="3500" dirty="0"/>
              <a:t>W</a:t>
            </a:r>
          </a:p>
          <a:p>
            <a:r>
              <a:rPr lang="fr-FR" sz="3500" dirty="0"/>
              <a:t>X</a:t>
            </a:r>
          </a:p>
          <a:p>
            <a:r>
              <a:rPr lang="fr-FR" sz="3500" dirty="0"/>
              <a:t>Y</a:t>
            </a:r>
          </a:p>
          <a:p>
            <a:r>
              <a:rPr lang="fr-FR" sz="3500" dirty="0"/>
              <a:t>Z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67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EDE48-6D4D-490B-8CD6-06A8A456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EI/IJ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6418D-59F6-4029-982B-3A3478DDBF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ɛi</a:t>
            </a:r>
            <a:r>
              <a:rPr lang="fr-BE" sz="4500" dirty="0"/>
              <a:t>/ /</a:t>
            </a:r>
            <a:r>
              <a:rPr lang="fr-BE" sz="4500" dirty="0" err="1"/>
              <a:t>ɛj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dirty="0"/>
              <a:t>v</a:t>
            </a:r>
            <a:r>
              <a:rPr lang="fr-BE" sz="4500" u="sng" dirty="0"/>
              <a:t>eille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A60DA2-3E4A-4744-A999-8E7520CF3E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mei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reist</a:t>
            </a:r>
            <a:endParaRPr lang="fr-BE" sz="3000" i="1" dirty="0"/>
          </a:p>
          <a:p>
            <a:pPr marL="0" indent="0">
              <a:buNone/>
            </a:pP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fijn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jij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bij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694667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F4869-D463-49F9-9EB1-F4876420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OEI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7F829D-C568-4242-BC68-318991F40E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uj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dirty="0"/>
              <a:t>f</a:t>
            </a:r>
            <a:r>
              <a:rPr lang="fr-BE" sz="4500" u="sng" dirty="0"/>
              <a:t>ouille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6D73E7-3226-4C1A-BDE2-4D9DB959AF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boeiend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foei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sproeien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3424153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974D0C-3C6C-4B2D-BB30-B239DF4D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OOI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EB91BD-B7F1-488D-BF9D-453E44056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oj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dirty="0" err="1"/>
              <a:t>beauille</a:t>
            </a:r>
            <a:endParaRPr lang="fr-BE" sz="45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E4836E-37D6-4554-AED4-3BA4AC8C5F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kooi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mooi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fooi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2422670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857EF-00D9-45F9-9DC0-F6FE6DB6C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UI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3611E6-3412-4072-9B5C-8CD2BDA629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œy</a:t>
            </a:r>
            <a:r>
              <a:rPr lang="fr-BE" sz="4500" dirty="0"/>
              <a:t>/ /</a:t>
            </a:r>
            <a:r>
              <a:rPr lang="fr-BE" sz="4500" dirty="0" err="1"/>
              <a:t>ʌy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dirty="0" err="1"/>
              <a:t>oeil</a:t>
            </a:r>
            <a:endParaRPr lang="fr-BE" sz="45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EACFAF-72E8-4346-859B-E0D0CF531F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muis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/>
              <a:t>huis</a:t>
            </a:r>
          </a:p>
          <a:p>
            <a:pPr marL="0" indent="0">
              <a:buNone/>
            </a:pPr>
            <a:r>
              <a:rPr lang="fr-BE" sz="3000" i="1" dirty="0" err="1"/>
              <a:t>ui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kuisen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2406526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4B0E3-28AB-4303-A1AB-538B0E89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-LIJK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B18484-8AAA-4D84-BA21-7B5E5B0829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lək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u="sng" dirty="0"/>
              <a:t>leq</a:t>
            </a:r>
            <a:r>
              <a:rPr lang="fr-BE" sz="4500" dirty="0"/>
              <a:t>uel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745E8E-4ECB-43EF-BA3E-24CF060C06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vriendelijk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moeilijk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gemakkelijk</a:t>
            </a:r>
            <a:endParaRPr lang="fr-BE" sz="3000" i="1" dirty="0"/>
          </a:p>
          <a:p>
            <a:pPr marL="0" indent="0">
              <a:buNone/>
            </a:pP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natuurlijk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vermoedelijk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886328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7F381-81CC-4AC3-8C50-550DDE57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-IG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AB6D5B-1176-4C13-9FED-7BC6F59E29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/-</a:t>
            </a:r>
            <a:r>
              <a:rPr lang="fr-BE" sz="4500" dirty="0" err="1"/>
              <a:t>əx</a:t>
            </a:r>
            <a:r>
              <a:rPr lang="fr-BE" sz="4500" dirty="0"/>
              <a:t>/ /-</a:t>
            </a:r>
            <a:r>
              <a:rPr lang="fr-BE" sz="4500" dirty="0" err="1"/>
              <a:t>ɪx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dirty="0" err="1"/>
              <a:t>ich</a:t>
            </a:r>
            <a:r>
              <a:rPr lang="fr-BE" sz="4500" dirty="0"/>
              <a:t> </a:t>
            </a:r>
          </a:p>
          <a:p>
            <a:pPr marL="0" indent="0" algn="ctr">
              <a:buNone/>
            </a:pPr>
            <a:r>
              <a:rPr lang="fr-BE" sz="3500" dirty="0"/>
              <a:t>[allemand du Sud]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2EF378-D124-4F4E-BFDB-FC331CBD2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eeuwig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prachtig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schattig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1703286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0FAAC-5AB5-45BA-9724-099EF861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SCH- / -SCH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3DEBF-7DC7-4BBE-8278-377B0CF277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sx</a:t>
            </a:r>
            <a:r>
              <a:rPr lang="fr-BE" sz="4500" dirty="0"/>
              <a:t>-/ &amp; /-</a:t>
            </a:r>
            <a:r>
              <a:rPr lang="fr-BE" sz="4500" dirty="0" err="1"/>
              <a:t>is</a:t>
            </a:r>
            <a:r>
              <a:rPr lang="fr-BE" sz="4500" dirty="0"/>
              <a:t>/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A3CBD7-1B46-453F-8EBA-A12C6BB4D5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BE" sz="3000" i="1" dirty="0" err="1"/>
              <a:t>school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schat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schelen</a:t>
            </a:r>
            <a:endParaRPr lang="fr-BE" sz="3000" i="1" dirty="0"/>
          </a:p>
          <a:p>
            <a:pPr marL="0" indent="0">
              <a:buNone/>
            </a:pPr>
            <a:endParaRPr lang="fr-BE" sz="1000" i="1" dirty="0"/>
          </a:p>
          <a:p>
            <a:pPr marL="0" indent="0">
              <a:buNone/>
            </a:pPr>
            <a:r>
              <a:rPr lang="fr-BE" sz="3000" i="1" dirty="0" err="1"/>
              <a:t>fantastisch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Arabisch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magisch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584353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33990-4DA1-43FB-8CB7-EA15425D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SJ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6CD238-EA68-4EE2-9A91-E4C1EAD73C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</a:t>
            </a:r>
            <a:r>
              <a:rPr lang="fr-BE" sz="4500" dirty="0" err="1"/>
              <a:t>sʲ</a:t>
            </a:r>
            <a:r>
              <a:rPr lang="fr-BE" sz="4500" dirty="0"/>
              <a:t>/ OU /ʃ/</a:t>
            </a:r>
          </a:p>
          <a:p>
            <a:pPr marL="0" indent="0" algn="ctr">
              <a:buNone/>
            </a:pPr>
            <a:r>
              <a:rPr lang="fr-BE" sz="4500" dirty="0"/>
              <a:t>mou</a:t>
            </a:r>
            <a:r>
              <a:rPr lang="fr-BE" sz="4500" u="sng" dirty="0"/>
              <a:t>ch</a:t>
            </a:r>
            <a:r>
              <a:rPr lang="fr-BE" sz="4500" dirty="0"/>
              <a:t>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D0D44-A1E3-4D0C-9DAE-C5A03F2160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 err="1"/>
              <a:t>meisje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zusje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tasje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4174210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013D4-638A-4926-809F-20FF3635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NG/NK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453E8B-7167-41CE-85CD-D2855BDB02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500" dirty="0"/>
              <a:t>/ŋ/ &amp; /</a:t>
            </a:r>
            <a:r>
              <a:rPr lang="fr-BE" sz="4500" dirty="0" err="1"/>
              <a:t>ŋk</a:t>
            </a:r>
            <a:r>
              <a:rPr lang="fr-BE" sz="4500" dirty="0"/>
              <a:t>/</a:t>
            </a:r>
          </a:p>
          <a:p>
            <a:pPr marL="0" indent="0" algn="ctr">
              <a:buNone/>
            </a:pPr>
            <a:r>
              <a:rPr lang="fr-BE" sz="4500" dirty="0"/>
              <a:t>parki</a:t>
            </a:r>
            <a:r>
              <a:rPr lang="fr-BE" sz="4500" u="sng" dirty="0"/>
              <a:t>ng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DB11CC-CC9C-4A8C-B997-2A10E06361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3000" i="1" dirty="0"/>
              <a:t>parking</a:t>
            </a:r>
          </a:p>
          <a:p>
            <a:pPr marL="0" indent="0">
              <a:buNone/>
            </a:pPr>
            <a:r>
              <a:rPr lang="fr-BE" sz="3000" i="1" dirty="0" err="1"/>
              <a:t>jongen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zanger</a:t>
            </a:r>
            <a:endParaRPr lang="fr-BE" sz="3000" i="1" dirty="0"/>
          </a:p>
          <a:p>
            <a:pPr marL="0" indent="0">
              <a:buNone/>
            </a:pP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dank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schminken</a:t>
            </a:r>
            <a:endParaRPr lang="fr-BE" sz="3000" i="1" dirty="0"/>
          </a:p>
        </p:txBody>
      </p:sp>
    </p:spTree>
    <p:extLst>
      <p:ext uri="{BB962C8B-B14F-4D97-AF65-F5344CB8AC3E}">
        <p14:creationId xmlns:p14="http://schemas.microsoft.com/office/powerpoint/2010/main" val="3510976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7AF63-D8DD-4BEE-A64F-20E0A018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-TIE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6E23CF-CB76-4DFA-9F48-E95696BE75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BE" sz="4500" dirty="0"/>
              <a:t>/-</a:t>
            </a:r>
            <a:r>
              <a:rPr lang="fr-BE" sz="4500" dirty="0" err="1"/>
              <a:t>t͡si</a:t>
            </a:r>
            <a:r>
              <a:rPr lang="fr-BE" sz="4500" dirty="0"/>
              <a:t>/ OU /s/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939742-FF29-47E1-8F26-27565A1E5E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3000" i="1" dirty="0" err="1"/>
              <a:t>signalisatie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 err="1"/>
              <a:t>politie</a:t>
            </a:r>
            <a:endParaRPr lang="fr-BE" sz="3000" i="1" dirty="0"/>
          </a:p>
          <a:p>
            <a:pPr marL="0" indent="0">
              <a:buNone/>
            </a:pPr>
            <a:r>
              <a:rPr lang="fr-BE" sz="3000" i="1" dirty="0"/>
              <a:t>station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1031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3D93CA-D455-344A-A9B6-B1BCE51A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Het </a:t>
            </a:r>
            <a:r>
              <a:rPr lang="fr-FR" dirty="0" err="1"/>
              <a:t>alfabet</a:t>
            </a:r>
            <a:r>
              <a:rPr lang="fr-FR" dirty="0"/>
              <a:t> – </a:t>
            </a:r>
            <a:r>
              <a:rPr lang="fr-FR" dirty="0" err="1"/>
              <a:t>uitspraak</a:t>
            </a:r>
            <a:r>
              <a:rPr lang="fr-FR" dirty="0"/>
              <a:t> (prononciation)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4B9DA5-0E7A-2246-98C8-48F6D7CC4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2133600"/>
            <a:ext cx="5685692" cy="3777622"/>
          </a:xfrm>
        </p:spPr>
        <p:txBody>
          <a:bodyPr numCol="3">
            <a:normAutofit/>
          </a:bodyPr>
          <a:lstStyle/>
          <a:p>
            <a:pPr marL="0" indent="0" algn="ctr">
              <a:buNone/>
            </a:pPr>
            <a:r>
              <a:rPr lang="fr-FR" b="1" dirty="0" err="1"/>
              <a:t>Zoals</a:t>
            </a:r>
            <a:r>
              <a:rPr lang="fr-FR" b="1" dirty="0"/>
              <a:t> in het Frans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dirty="0"/>
              <a:t>A</a:t>
            </a:r>
          </a:p>
          <a:p>
            <a:pPr marL="0" indent="0" algn="ctr">
              <a:buNone/>
            </a:pPr>
            <a:r>
              <a:rPr lang="fr-FR" dirty="0"/>
              <a:t>B</a:t>
            </a:r>
          </a:p>
          <a:p>
            <a:pPr marL="0" indent="0" algn="ctr">
              <a:buNone/>
            </a:pPr>
            <a:r>
              <a:rPr lang="fr-FR" dirty="0"/>
              <a:t>C</a:t>
            </a:r>
          </a:p>
          <a:p>
            <a:pPr marL="0" indent="0" algn="ctr">
              <a:buNone/>
            </a:pPr>
            <a:r>
              <a:rPr lang="fr-FR" dirty="0"/>
              <a:t>D</a:t>
            </a:r>
          </a:p>
          <a:p>
            <a:pPr marL="0" indent="0" algn="ctr">
              <a:buNone/>
            </a:pPr>
            <a:r>
              <a:rPr lang="fr-FR" dirty="0"/>
              <a:t>F</a:t>
            </a:r>
          </a:p>
          <a:p>
            <a:pPr marL="0" indent="0" algn="ctr">
              <a:buNone/>
            </a:pPr>
            <a:r>
              <a:rPr lang="fr-FR" dirty="0"/>
              <a:t>I</a:t>
            </a:r>
          </a:p>
          <a:p>
            <a:pPr marL="0" indent="0" algn="ctr">
              <a:buNone/>
            </a:pPr>
            <a:r>
              <a:rPr lang="fr-FR" dirty="0"/>
              <a:t>K</a:t>
            </a:r>
          </a:p>
          <a:p>
            <a:pPr marL="0" indent="0" algn="ctr">
              <a:buNone/>
            </a:pPr>
            <a:r>
              <a:rPr lang="fr-FR" dirty="0"/>
              <a:t>L</a:t>
            </a:r>
          </a:p>
          <a:p>
            <a:pPr marL="0" indent="0" algn="ctr">
              <a:buNone/>
            </a:pPr>
            <a:r>
              <a:rPr lang="fr-FR" dirty="0"/>
              <a:t>M</a:t>
            </a:r>
          </a:p>
          <a:p>
            <a:pPr marL="0" indent="0" algn="ctr">
              <a:buNone/>
            </a:pPr>
            <a:r>
              <a:rPr lang="fr-FR" dirty="0"/>
              <a:t>N</a:t>
            </a:r>
          </a:p>
          <a:p>
            <a:pPr marL="0" indent="0" algn="ctr">
              <a:buNone/>
            </a:pPr>
            <a:r>
              <a:rPr lang="fr-FR" dirty="0"/>
              <a:t>O</a:t>
            </a:r>
          </a:p>
          <a:p>
            <a:pPr marL="0" indent="0" algn="ctr">
              <a:buNone/>
            </a:pPr>
            <a:r>
              <a:rPr lang="fr-FR" dirty="0"/>
              <a:t>P</a:t>
            </a:r>
          </a:p>
          <a:p>
            <a:pPr marL="0" indent="0" algn="ctr">
              <a:buNone/>
            </a:pPr>
            <a:r>
              <a:rPr lang="fr-FR" dirty="0"/>
              <a:t>Q</a:t>
            </a:r>
          </a:p>
          <a:p>
            <a:pPr marL="0" indent="0" algn="ctr">
              <a:buNone/>
            </a:pPr>
            <a:r>
              <a:rPr lang="fr-FR" dirty="0"/>
              <a:t>R</a:t>
            </a:r>
          </a:p>
          <a:p>
            <a:pPr marL="0" indent="0" algn="ctr">
              <a:buNone/>
            </a:pPr>
            <a:r>
              <a:rPr lang="fr-FR" dirty="0"/>
              <a:t>S</a:t>
            </a:r>
          </a:p>
          <a:p>
            <a:pPr marL="0" indent="0" algn="ctr">
              <a:buNone/>
            </a:pPr>
            <a:r>
              <a:rPr lang="fr-FR" dirty="0" err="1"/>
              <a:t>T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U</a:t>
            </a:r>
          </a:p>
          <a:p>
            <a:pPr marL="0" indent="0" algn="ctr">
              <a:buNone/>
            </a:pPr>
            <a:r>
              <a:rPr lang="fr-FR" dirty="0"/>
              <a:t>V</a:t>
            </a:r>
          </a:p>
          <a:p>
            <a:pPr marL="0" indent="0" algn="ctr">
              <a:buNone/>
            </a:pPr>
            <a:r>
              <a:rPr lang="fr-FR" dirty="0"/>
              <a:t>X</a:t>
            </a:r>
          </a:p>
          <a:p>
            <a:pPr marL="0" indent="0" algn="ctr">
              <a:buNone/>
            </a:pPr>
            <a:r>
              <a:rPr lang="fr-FR" dirty="0"/>
              <a:t>Z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02DD98-1694-AE4B-B133-3C61D64F2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6184" y="2126222"/>
            <a:ext cx="3938953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Anders</a:t>
            </a:r>
          </a:p>
          <a:p>
            <a:pPr marL="0" indent="0" algn="ctr">
              <a:buNone/>
            </a:pPr>
            <a:r>
              <a:rPr lang="fr-FR" dirty="0"/>
              <a:t>E</a:t>
            </a:r>
          </a:p>
          <a:p>
            <a:pPr marL="0" indent="0" algn="ctr">
              <a:buNone/>
            </a:pPr>
            <a:r>
              <a:rPr lang="fr-FR" dirty="0"/>
              <a:t>G</a:t>
            </a:r>
          </a:p>
          <a:p>
            <a:pPr marL="0" indent="0" algn="ctr">
              <a:buNone/>
            </a:pPr>
            <a:r>
              <a:rPr lang="fr-FR" dirty="0"/>
              <a:t>H</a:t>
            </a:r>
          </a:p>
          <a:p>
            <a:pPr marL="0" indent="0" algn="ctr">
              <a:buNone/>
            </a:pPr>
            <a:r>
              <a:rPr lang="fr-FR" dirty="0"/>
              <a:t>J</a:t>
            </a:r>
          </a:p>
          <a:p>
            <a:pPr marL="0" indent="0" algn="ctr">
              <a:buNone/>
            </a:pPr>
            <a:r>
              <a:rPr lang="fr-FR" dirty="0"/>
              <a:t>W</a:t>
            </a:r>
          </a:p>
          <a:p>
            <a:pPr marL="0" indent="0" algn="ctr">
              <a:buNone/>
            </a:pPr>
            <a:r>
              <a:rPr lang="fr-FR" dirty="0"/>
              <a:t>Y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0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6580836-DD0A-BB41-901C-64248987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fr-FR" sz="3200">
                <a:solidFill>
                  <a:srgbClr val="FEFFFF"/>
                </a:solidFill>
              </a:rPr>
              <a:t>Oefen!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B890AF-2BCC-D643-B834-4BD752A12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448583" cy="4467274"/>
          </a:xfrm>
        </p:spPr>
        <p:txBody>
          <a:bodyPr numCol="3">
            <a:normAutofit/>
          </a:bodyPr>
          <a:lstStyle/>
          <a:p>
            <a:r>
              <a:rPr lang="fr-FR" sz="2100" dirty="0" err="1">
                <a:solidFill>
                  <a:srgbClr val="FEFFFF"/>
                </a:solidFill>
              </a:rPr>
              <a:t>bok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jaloers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groot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makker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boete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gaaf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moes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muis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gauw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geeuwen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azijn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gsm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woorden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god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kussen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goud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zijde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sjalot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schat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Arabisch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onvergetelijk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aardbei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jouw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>
                <a:solidFill>
                  <a:srgbClr val="FEFFFF"/>
                </a:solidFill>
              </a:rPr>
              <a:t>Chiro</a:t>
            </a:r>
          </a:p>
          <a:p>
            <a:r>
              <a:rPr lang="fr-FR" sz="2100" dirty="0" err="1">
                <a:solidFill>
                  <a:srgbClr val="FEFFFF"/>
                </a:solidFill>
              </a:rPr>
              <a:t>zien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zeep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geit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gieten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vergissen</a:t>
            </a:r>
            <a:endParaRPr lang="fr-FR" sz="2100" dirty="0">
              <a:solidFill>
                <a:srgbClr val="FEFFFF"/>
              </a:solidFill>
            </a:endParaRPr>
          </a:p>
          <a:p>
            <a:r>
              <a:rPr lang="fr-FR" sz="2100" dirty="0" err="1">
                <a:solidFill>
                  <a:srgbClr val="FEFFFF"/>
                </a:solidFill>
              </a:rPr>
              <a:t>herhalen</a:t>
            </a:r>
            <a:endParaRPr lang="fr-FR" sz="2100" dirty="0">
              <a:solidFill>
                <a:srgbClr val="FEFFFF"/>
              </a:solidFill>
            </a:endParaRPr>
          </a:p>
        </p:txBody>
      </p:sp>
      <p:pic>
        <p:nvPicPr>
          <p:cNvPr id="5" name="Graphique 4" descr="Bulle de discussion">
            <a:extLst>
              <a:ext uri="{FF2B5EF4-FFF2-40B4-BE49-F238E27FC236}">
                <a16:creationId xmlns:a16="http://schemas.microsoft.com/office/drawing/2014/main" id="{D7A3140A-8551-0147-B028-52FEFFCC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3057" y="2462282"/>
            <a:ext cx="3001931" cy="300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58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0F4E1C-9E5A-3547-9781-2A54C243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Klinkers</a:t>
            </a:r>
            <a:r>
              <a:rPr lang="fr-FR" dirty="0"/>
              <a:t> (voyelles)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AA14D8C2-D6AF-4D40-B7FF-7F36E6B6C8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016563"/>
              </p:ext>
            </p:extLst>
          </p:nvPr>
        </p:nvGraphicFramePr>
        <p:xfrm>
          <a:off x="2309446" y="2133599"/>
          <a:ext cx="9195168" cy="351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5056">
                  <a:extLst>
                    <a:ext uri="{9D8B030D-6E8A-4147-A177-3AD203B41FA5}">
                      <a16:colId xmlns:a16="http://schemas.microsoft.com/office/drawing/2014/main" val="274325589"/>
                    </a:ext>
                  </a:extLst>
                </a:gridCol>
                <a:gridCol w="3065056">
                  <a:extLst>
                    <a:ext uri="{9D8B030D-6E8A-4147-A177-3AD203B41FA5}">
                      <a16:colId xmlns:a16="http://schemas.microsoft.com/office/drawing/2014/main" val="2151722541"/>
                    </a:ext>
                  </a:extLst>
                </a:gridCol>
                <a:gridCol w="3065056">
                  <a:extLst>
                    <a:ext uri="{9D8B030D-6E8A-4147-A177-3AD203B41FA5}">
                      <a16:colId xmlns:a16="http://schemas.microsoft.com/office/drawing/2014/main" val="819625113"/>
                    </a:ext>
                  </a:extLst>
                </a:gridCol>
              </a:tblGrid>
              <a:tr h="70338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VOYELLES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Frans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Nederlands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2938839"/>
                  </a:ext>
                </a:extLst>
              </a:tr>
              <a:tr h="70338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une c</a:t>
                      </a:r>
                      <a:r>
                        <a:rPr lang="fr-FR" b="1" dirty="0"/>
                        <a:t>a</a:t>
                      </a:r>
                      <a:r>
                        <a:rPr lang="fr-FR" dirty="0"/>
                        <a:t>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r>
                        <a:rPr lang="fr-FR" dirty="0"/>
                        <a:t> k</a:t>
                      </a:r>
                      <a:r>
                        <a:rPr lang="fr-FR" b="1" dirty="0"/>
                        <a:t>a</a:t>
                      </a:r>
                      <a:r>
                        <a:rPr lang="fr-FR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432636"/>
                  </a:ext>
                </a:extLst>
              </a:tr>
              <a:tr h="70338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pan</a:t>
                      </a:r>
                      <a:r>
                        <a:rPr lang="fr-FR" b="1" i="0" dirty="0"/>
                        <a:t>i</a:t>
                      </a:r>
                      <a:r>
                        <a:rPr lang="fr-FR" dirty="0"/>
                        <a:t>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i</a:t>
                      </a:r>
                      <a:r>
                        <a:rPr lang="fr-FR" dirty="0" err="1"/>
                        <a:t>k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7358129"/>
                  </a:ext>
                </a:extLst>
              </a:tr>
              <a:tr h="70338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</a:t>
                      </a:r>
                      <a:r>
                        <a:rPr lang="fr-FR" b="1" dirty="0"/>
                        <a:t>o</a:t>
                      </a:r>
                      <a:r>
                        <a:rPr lang="fr-FR" dirty="0"/>
                        <a:t>xe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</a:t>
                      </a:r>
                      <a:r>
                        <a:rPr lang="fr-FR" b="1" dirty="0" err="1"/>
                        <a:t>o</a:t>
                      </a:r>
                      <a:r>
                        <a:rPr lang="fr-FR" dirty="0" err="1"/>
                        <a:t>ks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1783139"/>
                  </a:ext>
                </a:extLst>
              </a:tr>
              <a:tr h="70338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</a:t>
                      </a:r>
                      <a:r>
                        <a:rPr lang="fr-FR" b="1" dirty="0"/>
                        <a:t>u</a:t>
                      </a:r>
                      <a:r>
                        <a:rPr lang="fr-FR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</a:t>
                      </a:r>
                      <a:r>
                        <a:rPr lang="fr-FR" b="1" dirty="0"/>
                        <a:t>u</a:t>
                      </a:r>
                      <a:r>
                        <a:rPr lang="fr-FR" dirty="0"/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328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87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E6CAFC-6CD1-B248-8946-0B6ACAD7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fr-FR" dirty="0"/>
              <a:t>De </a:t>
            </a:r>
            <a:r>
              <a:rPr lang="fr-FR" dirty="0" err="1"/>
              <a:t>mond</a:t>
            </a:r>
            <a:endParaRPr lang="fr-FR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6F4C4318-3E97-49B0-A12E-C5311054C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/>
              <a:t>I</a:t>
            </a:r>
          </a:p>
          <a:p>
            <a:pPr marL="0" indent="0" algn="ctr">
              <a:buNone/>
            </a:pPr>
            <a:r>
              <a:rPr lang="en-US" sz="3000" b="1" dirty="0"/>
              <a:t>O</a:t>
            </a:r>
          </a:p>
          <a:p>
            <a:pPr marL="0" indent="0" algn="ctr">
              <a:buNone/>
            </a:pPr>
            <a:r>
              <a:rPr lang="en-US" sz="3000" b="1" dirty="0"/>
              <a:t>E</a:t>
            </a:r>
          </a:p>
          <a:p>
            <a:pPr marL="0" indent="0" algn="ctr">
              <a:buNone/>
            </a:pPr>
            <a:r>
              <a:rPr lang="en-US" sz="3000" b="1" dirty="0"/>
              <a:t>U</a:t>
            </a:r>
          </a:p>
          <a:p>
            <a:pPr marL="0" indent="0" algn="ctr">
              <a:buNone/>
            </a:pPr>
            <a:r>
              <a:rPr lang="en-US" sz="3000" b="1" dirty="0"/>
              <a:t>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Sjwa - Wikipedia">
            <a:extLst>
              <a:ext uri="{FF2B5EF4-FFF2-40B4-BE49-F238E27FC236}">
                <a16:creationId xmlns:a16="http://schemas.microsoft.com/office/drawing/2014/main" id="{5189A87C-B5B8-7B4D-9848-405207B05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478" y="640080"/>
            <a:ext cx="6797706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673DAD7-BC11-CA4B-B00E-C633FD3E4B68}"/>
              </a:ext>
            </a:extLst>
          </p:cNvPr>
          <p:cNvSpPr/>
          <p:nvPr/>
        </p:nvSpPr>
        <p:spPr>
          <a:xfrm>
            <a:off x="6579844" y="2133600"/>
            <a:ext cx="679938" cy="5509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31D26DA-9FD0-544C-A70D-9A6747C6932C}"/>
              </a:ext>
            </a:extLst>
          </p:cNvPr>
          <p:cNvSpPr/>
          <p:nvPr/>
        </p:nvSpPr>
        <p:spPr>
          <a:xfrm>
            <a:off x="10007052" y="3992281"/>
            <a:ext cx="679938" cy="5509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11281DA-E075-F849-8DBA-B1D3CD1A866C}"/>
              </a:ext>
            </a:extLst>
          </p:cNvPr>
          <p:cNvSpPr/>
          <p:nvPr/>
        </p:nvSpPr>
        <p:spPr>
          <a:xfrm>
            <a:off x="10823685" y="3969282"/>
            <a:ext cx="679938" cy="5509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0B23E37-B896-3446-BF6F-219975531638}"/>
              </a:ext>
            </a:extLst>
          </p:cNvPr>
          <p:cNvSpPr/>
          <p:nvPr/>
        </p:nvSpPr>
        <p:spPr>
          <a:xfrm>
            <a:off x="8693369" y="3364524"/>
            <a:ext cx="679938" cy="5509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5F4408E-5099-A04C-B397-8831108FFB87}"/>
              </a:ext>
            </a:extLst>
          </p:cNvPr>
          <p:cNvSpPr/>
          <p:nvPr/>
        </p:nvSpPr>
        <p:spPr>
          <a:xfrm>
            <a:off x="7756362" y="5228494"/>
            <a:ext cx="679938" cy="5509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F97FADA-393E-B14F-8C92-CED6A4D2B5CC}"/>
              </a:ext>
            </a:extLst>
          </p:cNvPr>
          <p:cNvSpPr/>
          <p:nvPr/>
        </p:nvSpPr>
        <p:spPr>
          <a:xfrm>
            <a:off x="10182899" y="5228496"/>
            <a:ext cx="679938" cy="5509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9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9796E-AD91-4140-91FF-391491FA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Medeklinkers</a:t>
            </a:r>
            <a:r>
              <a:rPr lang="fr-FR" dirty="0"/>
              <a:t> (consonnes)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DCA3C55-C262-CF49-B01B-3155F9A8B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045666"/>
              </p:ext>
            </p:extLst>
          </p:nvPr>
        </p:nvGraphicFramePr>
        <p:xfrm>
          <a:off x="1997612" y="1575582"/>
          <a:ext cx="9805182" cy="465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394">
                  <a:extLst>
                    <a:ext uri="{9D8B030D-6E8A-4147-A177-3AD203B41FA5}">
                      <a16:colId xmlns:a16="http://schemas.microsoft.com/office/drawing/2014/main" val="3987346397"/>
                    </a:ext>
                  </a:extLst>
                </a:gridCol>
                <a:gridCol w="3268394">
                  <a:extLst>
                    <a:ext uri="{9D8B030D-6E8A-4147-A177-3AD203B41FA5}">
                      <a16:colId xmlns:a16="http://schemas.microsoft.com/office/drawing/2014/main" val="3456140238"/>
                    </a:ext>
                  </a:extLst>
                </a:gridCol>
                <a:gridCol w="3268394">
                  <a:extLst>
                    <a:ext uri="{9D8B030D-6E8A-4147-A177-3AD203B41FA5}">
                      <a16:colId xmlns:a16="http://schemas.microsoft.com/office/drawing/2014/main" val="2396820266"/>
                    </a:ext>
                  </a:extLst>
                </a:gridCol>
              </a:tblGrid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Stemhebbend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Stemloos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Voorbeeld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0592916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/d/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/t/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dat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515792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/v/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/f/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vijf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128880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/b/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/p/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864303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/g/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/k/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kat - gué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696274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/z/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/s/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zes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851576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</a:t>
                      </a:r>
                      <a:r>
                        <a:rPr lang="fr-BE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ɣ</a:t>
                      </a:r>
                      <a:r>
                        <a:rPr lang="fr-FR" dirty="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/x/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bocht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349230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</a:t>
                      </a:r>
                      <a:r>
                        <a:rPr lang="fr-BE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r>
                        <a:rPr lang="fr-FR" dirty="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</a:t>
                      </a:r>
                      <a:r>
                        <a:rPr lang="fr-BE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lang="fr-FR" dirty="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jonché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736469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 algn="ctr"/>
                      <a:r>
                        <a:rPr lang="fr-B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BE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ð</a:t>
                      </a:r>
                      <a:r>
                        <a:rPr lang="fr-B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</a:t>
                      </a:r>
                      <a:r>
                        <a:rPr lang="el-GR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fr-FR" dirty="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bath - </a:t>
                      </a:r>
                      <a:r>
                        <a:rPr lang="fr-FR" dirty="0" err="1"/>
                        <a:t>that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809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23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4F8D5-FCCC-B64D-B592-4DFE4810B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Finale </a:t>
            </a:r>
            <a:r>
              <a:rPr lang="fr-FR" dirty="0" err="1"/>
              <a:t>verscherping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4E0EDD-7F90-CF43-B344-117F535B5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000" dirty="0"/>
              <a:t>het </a:t>
            </a:r>
            <a:r>
              <a:rPr lang="fr-FR" sz="3000" dirty="0" err="1"/>
              <a:t>kind</a:t>
            </a:r>
            <a:endParaRPr lang="fr-FR" sz="3000" dirty="0"/>
          </a:p>
          <a:p>
            <a:pPr marL="0" indent="0" algn="ctr">
              <a:buNone/>
            </a:pPr>
            <a:r>
              <a:rPr lang="fr-FR" sz="3000" dirty="0"/>
              <a:t>de </a:t>
            </a:r>
            <a:r>
              <a:rPr lang="fr-FR" sz="3000" dirty="0" err="1"/>
              <a:t>hond</a:t>
            </a:r>
            <a:endParaRPr lang="fr-FR" sz="3000" dirty="0"/>
          </a:p>
          <a:p>
            <a:pPr marL="0" indent="0" algn="ctr">
              <a:buNone/>
            </a:pPr>
            <a:r>
              <a:rPr lang="fr-FR" sz="3000" dirty="0"/>
              <a:t>het web</a:t>
            </a:r>
          </a:p>
          <a:p>
            <a:pPr marL="0" indent="0" algn="ctr">
              <a:buNone/>
            </a:pPr>
            <a:r>
              <a:rPr lang="fr-FR" sz="3000" dirty="0"/>
              <a:t>de </a:t>
            </a:r>
            <a:r>
              <a:rPr lang="fr-FR" sz="3000" dirty="0" err="1"/>
              <a:t>duiven</a:t>
            </a:r>
            <a:r>
              <a:rPr lang="fr-FR" sz="3000" dirty="0"/>
              <a:t> (</a:t>
            </a:r>
            <a:r>
              <a:rPr lang="fr-FR" sz="3000" dirty="0" err="1"/>
              <a:t>duif</a:t>
            </a:r>
            <a:r>
              <a:rPr lang="fr-FR" sz="3000" dirty="0"/>
              <a:t>)</a:t>
            </a:r>
          </a:p>
          <a:p>
            <a:pPr marL="0" indent="0" algn="ctr">
              <a:buNone/>
            </a:pPr>
            <a:r>
              <a:rPr lang="fr-FR" sz="3000" dirty="0"/>
              <a:t>de </a:t>
            </a:r>
            <a:r>
              <a:rPr lang="fr-FR" sz="3000" dirty="0" err="1"/>
              <a:t>muizen</a:t>
            </a:r>
            <a:r>
              <a:rPr lang="fr-FR" sz="3000" dirty="0"/>
              <a:t> (</a:t>
            </a:r>
            <a:r>
              <a:rPr lang="fr-FR" sz="3000" dirty="0" err="1"/>
              <a:t>muis</a:t>
            </a:r>
            <a:r>
              <a:rPr lang="fr-FR" sz="3000" dirty="0"/>
              <a:t>)</a:t>
            </a:r>
          </a:p>
          <a:p>
            <a:pPr marL="0" indent="0" algn="ctr">
              <a:buNone/>
            </a:pPr>
            <a:r>
              <a:rPr lang="fr-FR" sz="3000" dirty="0" err="1"/>
              <a:t>ik</a:t>
            </a:r>
            <a:r>
              <a:rPr lang="fr-FR" sz="3000" dirty="0"/>
              <a:t> </a:t>
            </a:r>
            <a:r>
              <a:rPr lang="fr-FR" sz="3000" dirty="0" err="1"/>
              <a:t>mag</a:t>
            </a:r>
            <a:endParaRPr lang="fr-FR" sz="3000" dirty="0"/>
          </a:p>
          <a:p>
            <a:pPr marL="0" indent="0" algn="ctr">
              <a:buNone/>
            </a:pPr>
            <a:r>
              <a:rPr lang="fr-FR" sz="3000" dirty="0" err="1"/>
              <a:t>ik</a:t>
            </a:r>
            <a:r>
              <a:rPr lang="fr-FR" sz="3000" dirty="0"/>
              <a:t> </a:t>
            </a:r>
            <a:r>
              <a:rPr lang="fr-FR" sz="3000" dirty="0" err="1"/>
              <a:t>word</a:t>
            </a:r>
            <a:endParaRPr lang="fr-FR" sz="3000" dirty="0"/>
          </a:p>
          <a:p>
            <a:pPr marL="0" indent="0" algn="ctr">
              <a:buNone/>
            </a:pPr>
            <a:r>
              <a:rPr lang="fr-FR" sz="3000" dirty="0" err="1"/>
              <a:t>ik</a:t>
            </a:r>
            <a:r>
              <a:rPr lang="fr-FR" sz="3000" dirty="0"/>
              <a:t> </a:t>
            </a:r>
            <a:r>
              <a:rPr lang="fr-FR" sz="3000" dirty="0" err="1"/>
              <a:t>heb</a:t>
            </a:r>
            <a:endParaRPr lang="fr-FR" sz="3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85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06785" y="228600"/>
            <a:ext cx="2851523" cy="6638625"/>
            <a:chOff x="2487613" y="285750"/>
            <a:chExt cx="2428875" cy="5654676"/>
          </a:xfrm>
        </p:grpSpPr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297FD4B1-5769-8541-A0F8-3545555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520" y="624110"/>
            <a:ext cx="6845092" cy="1280890"/>
          </a:xfrm>
        </p:spPr>
        <p:txBody>
          <a:bodyPr>
            <a:normAutofit/>
          </a:bodyPr>
          <a:lstStyle/>
          <a:p>
            <a:r>
              <a:rPr lang="fr-FR" dirty="0" err="1"/>
              <a:t>Oefen</a:t>
            </a:r>
            <a:r>
              <a:rPr lang="fr-FR" dirty="0"/>
              <a:t>!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2050" name="Picture 2" descr="Échelle Monoyer — Wikipédia">
            <a:extLst>
              <a:ext uri="{FF2B5EF4-FFF2-40B4-BE49-F238E27FC236}">
                <a16:creationId xmlns:a16="http://schemas.microsoft.com/office/drawing/2014/main" id="{755ACA3A-8E04-7040-9C28-271CAC2556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5" r="28641"/>
          <a:stretch/>
        </p:blipFill>
        <p:spPr bwMode="auto">
          <a:xfrm>
            <a:off x="19" y="1730"/>
            <a:ext cx="27638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8B6F727D-6049-435F-93A3-C0D679C6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8451" y="1605613"/>
            <a:ext cx="7583529" cy="4395021"/>
          </a:xfrm>
        </p:spPr>
        <p:txBody>
          <a:bodyPr numCol="3"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H</a:t>
            </a:r>
          </a:p>
          <a:p>
            <a:pPr marL="0" indent="0">
              <a:buNone/>
            </a:pPr>
            <a:r>
              <a:rPr lang="en-US" sz="2600" b="1" dirty="0"/>
              <a:t>A</a:t>
            </a:r>
          </a:p>
          <a:p>
            <a:pPr marL="0" indent="0">
              <a:buNone/>
            </a:pPr>
            <a:r>
              <a:rPr lang="en-US" sz="2600" b="1" dirty="0"/>
              <a:t>B</a:t>
            </a:r>
          </a:p>
          <a:p>
            <a:pPr marL="0" indent="0">
              <a:buNone/>
            </a:pPr>
            <a:r>
              <a:rPr lang="en-US" sz="2600" b="1" dirty="0"/>
              <a:t>Q</a:t>
            </a:r>
          </a:p>
          <a:p>
            <a:pPr marL="0" indent="0">
              <a:buNone/>
            </a:pPr>
            <a:r>
              <a:rPr lang="en-US" sz="2600" b="1" dirty="0"/>
              <a:t>U</a:t>
            </a:r>
          </a:p>
          <a:p>
            <a:pPr marL="0" indent="0">
              <a:buNone/>
            </a:pPr>
            <a:r>
              <a:rPr lang="en-US" sz="2600" b="1" dirty="0"/>
              <a:t>W</a:t>
            </a:r>
          </a:p>
          <a:p>
            <a:pPr marL="0" indent="0">
              <a:buNone/>
            </a:pPr>
            <a:r>
              <a:rPr lang="en-US" sz="2600" b="1" dirty="0"/>
              <a:t>Y</a:t>
            </a:r>
          </a:p>
          <a:p>
            <a:pPr marL="0" indent="0">
              <a:buNone/>
            </a:pPr>
            <a:r>
              <a:rPr lang="en-US" sz="2600" b="1" dirty="0"/>
              <a:t>P</a:t>
            </a:r>
          </a:p>
          <a:p>
            <a:pPr marL="0" indent="0">
              <a:buNone/>
            </a:pPr>
            <a:r>
              <a:rPr lang="en-US" sz="2600" b="1" dirty="0"/>
              <a:t>R</a:t>
            </a:r>
          </a:p>
          <a:p>
            <a:pPr marL="0" indent="0">
              <a:buNone/>
            </a:pPr>
            <a:r>
              <a:rPr lang="en-US" sz="2600" b="1" dirty="0"/>
              <a:t>L</a:t>
            </a:r>
          </a:p>
          <a:p>
            <a:pPr marL="0" indent="0">
              <a:buNone/>
            </a:pPr>
            <a:r>
              <a:rPr lang="en-US" sz="2600" b="1" dirty="0"/>
              <a:t>Z</a:t>
            </a:r>
          </a:p>
          <a:p>
            <a:pPr marL="0" indent="0">
              <a:buNone/>
            </a:pPr>
            <a:r>
              <a:rPr lang="en-US" sz="2600" b="1" dirty="0"/>
              <a:t>V</a:t>
            </a:r>
          </a:p>
          <a:p>
            <a:pPr marL="0" indent="0">
              <a:buNone/>
            </a:pPr>
            <a:r>
              <a:rPr lang="en-US" sz="2600" b="1" dirty="0"/>
              <a:t>E</a:t>
            </a:r>
          </a:p>
          <a:p>
            <a:pPr marL="0" indent="0">
              <a:buNone/>
            </a:pPr>
            <a:r>
              <a:rPr lang="en-US" sz="2600" b="1" dirty="0"/>
              <a:t>C</a:t>
            </a:r>
          </a:p>
          <a:p>
            <a:pPr marL="0" indent="0">
              <a:buNone/>
            </a:pPr>
            <a:r>
              <a:rPr lang="en-US" sz="2600" b="1" dirty="0"/>
              <a:t>F</a:t>
            </a:r>
          </a:p>
          <a:p>
            <a:pPr marL="0" indent="0">
              <a:buNone/>
            </a:pPr>
            <a:r>
              <a:rPr lang="en-US" sz="2600" b="1" dirty="0"/>
              <a:t>D</a:t>
            </a:r>
          </a:p>
          <a:p>
            <a:pPr marL="0" indent="0">
              <a:buNone/>
            </a:pPr>
            <a:r>
              <a:rPr lang="en-US" sz="2600" b="1" dirty="0"/>
              <a:t>G</a:t>
            </a:r>
          </a:p>
          <a:p>
            <a:pPr marL="0" indent="0">
              <a:buNone/>
            </a:pPr>
            <a:r>
              <a:rPr lang="en-US" sz="2600" b="1" dirty="0"/>
              <a:t>M</a:t>
            </a:r>
          </a:p>
          <a:p>
            <a:pPr marL="0" indent="0">
              <a:buNone/>
            </a:pPr>
            <a:r>
              <a:rPr lang="en-US" sz="2600" b="1" dirty="0"/>
              <a:t>O</a:t>
            </a:r>
          </a:p>
          <a:p>
            <a:pPr marL="0" indent="0">
              <a:buNone/>
            </a:pPr>
            <a:r>
              <a:rPr lang="en-US" sz="2600" b="1" dirty="0"/>
              <a:t>K</a:t>
            </a:r>
          </a:p>
          <a:p>
            <a:pPr marL="0" indent="0">
              <a:buNone/>
            </a:pPr>
            <a:r>
              <a:rPr lang="en-US" sz="2600" b="1" dirty="0"/>
              <a:t>J</a:t>
            </a:r>
          </a:p>
          <a:p>
            <a:pPr marL="0" indent="0">
              <a:buNone/>
            </a:pPr>
            <a:r>
              <a:rPr lang="en-US" sz="2600" b="1" dirty="0"/>
              <a:t>N</a:t>
            </a:r>
          </a:p>
          <a:p>
            <a:pPr marL="0" indent="0">
              <a:buNone/>
            </a:pPr>
            <a:r>
              <a:rPr lang="en-US" sz="2600" b="1" dirty="0"/>
              <a:t>I</a:t>
            </a:r>
          </a:p>
          <a:p>
            <a:pPr marL="0" indent="0">
              <a:buNone/>
            </a:pPr>
            <a:r>
              <a:rPr lang="en-US" sz="2600" b="1" dirty="0"/>
              <a:t>S</a:t>
            </a:r>
          </a:p>
          <a:p>
            <a:pPr marL="0" indent="0">
              <a:buNone/>
            </a:pPr>
            <a:r>
              <a:rPr lang="en-US" sz="2600" b="1" dirty="0"/>
              <a:t>T</a:t>
            </a:r>
          </a:p>
          <a:p>
            <a:pPr marL="0" indent="0">
              <a:buNone/>
            </a:pPr>
            <a:r>
              <a:rPr lang="en-US" sz="2600" b="1" dirty="0"/>
              <a:t>E</a:t>
            </a:r>
          </a:p>
          <a:p>
            <a:pPr marL="0" indent="0">
              <a:buNone/>
            </a:pPr>
            <a:r>
              <a:rPr lang="en-US" sz="2600" b="1" dirty="0"/>
              <a:t>G</a:t>
            </a:r>
          </a:p>
          <a:p>
            <a:pPr marL="0" indent="0">
              <a:buNone/>
            </a:pPr>
            <a:r>
              <a:rPr lang="en-US" sz="2600" b="1" dirty="0"/>
              <a:t>Y</a:t>
            </a:r>
          </a:p>
          <a:p>
            <a:pPr marL="0" indent="0">
              <a:buNone/>
            </a:pPr>
            <a:r>
              <a:rPr lang="en-US" sz="2600" b="1" dirty="0"/>
              <a:t>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06785" y="228600"/>
            <a:ext cx="2851523" cy="6638625"/>
            <a:chOff x="2487613" y="285750"/>
            <a:chExt cx="2428875" cy="5654676"/>
          </a:xfrm>
        </p:grpSpPr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297FD4B1-5769-8541-A0F8-3545555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520" y="624110"/>
            <a:ext cx="6845092" cy="1280890"/>
          </a:xfrm>
        </p:spPr>
        <p:txBody>
          <a:bodyPr>
            <a:normAutofit/>
          </a:bodyPr>
          <a:lstStyle/>
          <a:p>
            <a:r>
              <a:rPr lang="fr-FR" dirty="0" err="1"/>
              <a:t>Oefen</a:t>
            </a:r>
            <a:r>
              <a:rPr lang="fr-FR" dirty="0"/>
              <a:t>!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2050" name="Picture 2" descr="Échelle Monoyer — Wikipédia">
            <a:extLst>
              <a:ext uri="{FF2B5EF4-FFF2-40B4-BE49-F238E27FC236}">
                <a16:creationId xmlns:a16="http://schemas.microsoft.com/office/drawing/2014/main" id="{755ACA3A-8E04-7040-9C28-271CAC2556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5" r="28641"/>
          <a:stretch/>
        </p:blipFill>
        <p:spPr bwMode="auto">
          <a:xfrm>
            <a:off x="19" y="1730"/>
            <a:ext cx="27638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8B6F727D-6049-435F-93A3-C0D679C6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8451" y="1605613"/>
            <a:ext cx="7583529" cy="4395021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nl-BE" sz="1900" b="1" dirty="0"/>
              <a:t>ik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je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we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jullie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hij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ze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het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zij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ons</a:t>
            </a:r>
            <a:endParaRPr lang="en-US" sz="1900" b="1" dirty="0"/>
          </a:p>
          <a:p>
            <a:pPr marL="0" indent="0">
              <a:buNone/>
            </a:pPr>
            <a:r>
              <a:rPr lang="nl-BE" sz="1900" b="1" dirty="0"/>
              <a:t>mooi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groot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telefoon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alfabet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voornaam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gesprek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klein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gek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afspraak</a:t>
            </a:r>
            <a:endParaRPr lang="en-US" sz="1900" b="1" dirty="0"/>
          </a:p>
          <a:p>
            <a:pPr marL="0" indent="0">
              <a:buNone/>
            </a:pPr>
            <a:r>
              <a:rPr lang="nl-BE" sz="1900" b="1" dirty="0"/>
              <a:t>syllabus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computer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handel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winkel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project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idee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water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zoo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jarig</a:t>
            </a:r>
            <a:endParaRPr lang="en-US" sz="1900" b="1" dirty="0"/>
          </a:p>
          <a:p>
            <a:pPr marL="0" indent="0">
              <a:buNone/>
            </a:pPr>
            <a:r>
              <a:rPr lang="nl-BE" sz="1900" b="1" dirty="0"/>
              <a:t>bouwen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ontwerpen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spellen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luisteren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schrijven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kunnen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spreken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horen</a:t>
            </a:r>
            <a:endParaRPr lang="fr-BE" sz="1900" b="1" dirty="0"/>
          </a:p>
          <a:p>
            <a:pPr marL="0" indent="0">
              <a:buNone/>
            </a:pPr>
            <a:r>
              <a:rPr lang="nl-BE" sz="1900" b="1" dirty="0"/>
              <a:t>oefenen</a:t>
            </a:r>
            <a:r>
              <a:rPr lang="fr-BE" sz="1900" b="1" dirty="0"/>
              <a:t> 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292482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541</Words>
  <Application>Microsoft Macintosh PowerPoint</Application>
  <PresentationFormat>Grand écran</PresentationFormat>
  <Paragraphs>351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Brin</vt:lpstr>
      <vt:lpstr>Alphabet, graphèmes et prononciation</vt:lpstr>
      <vt:lpstr>Het alfabet</vt:lpstr>
      <vt:lpstr>Het alfabet – uitspraak (prononciation)</vt:lpstr>
      <vt:lpstr>Klinkers (voyelles)</vt:lpstr>
      <vt:lpstr>De mond</vt:lpstr>
      <vt:lpstr>Medeklinkers (consonnes)</vt:lpstr>
      <vt:lpstr>Finale verscherping</vt:lpstr>
      <vt:lpstr>Oefen!</vt:lpstr>
      <vt:lpstr>Oefen!</vt:lpstr>
      <vt:lpstr>Grafemen</vt:lpstr>
      <vt:lpstr>G/CH</vt:lpstr>
      <vt:lpstr>J</vt:lpstr>
      <vt:lpstr>IE</vt:lpstr>
      <vt:lpstr>EU</vt:lpstr>
      <vt:lpstr>AU/OU</vt:lpstr>
      <vt:lpstr>OE</vt:lpstr>
      <vt:lpstr>EUUW</vt:lpstr>
      <vt:lpstr>IEUW</vt:lpstr>
      <vt:lpstr>(A)AI</vt:lpstr>
      <vt:lpstr>EI/IJ</vt:lpstr>
      <vt:lpstr>OEI</vt:lpstr>
      <vt:lpstr>OOI</vt:lpstr>
      <vt:lpstr>UI</vt:lpstr>
      <vt:lpstr>-LIJK</vt:lpstr>
      <vt:lpstr>-IG</vt:lpstr>
      <vt:lpstr>SCH- / -SCH</vt:lpstr>
      <vt:lpstr>SJ</vt:lpstr>
      <vt:lpstr>NG/NK</vt:lpstr>
      <vt:lpstr>-TIE</vt:lpstr>
      <vt:lpstr>Oefen!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Alphabet, graphèmes et prononciation</dc:title>
  <dc:creator>LUTHERS Cédric</dc:creator>
  <cp:lastModifiedBy>Cédric LUTHERS</cp:lastModifiedBy>
  <cp:revision>6</cp:revision>
  <dcterms:created xsi:type="dcterms:W3CDTF">2020-09-07T07:33:15Z</dcterms:created>
  <dcterms:modified xsi:type="dcterms:W3CDTF">2021-09-14T10:05:59Z</dcterms:modified>
</cp:coreProperties>
</file>