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9" r:id="rId3"/>
    <p:sldId id="258" r:id="rId4"/>
    <p:sldId id="257" r:id="rId5"/>
    <p:sldId id="260" r:id="rId6"/>
    <p:sldId id="261" r:id="rId7"/>
    <p:sldId id="262" r:id="rId8"/>
    <p:sldId id="263" r:id="rId9"/>
    <p:sldId id="265" r:id="rId10"/>
    <p:sldId id="264" r:id="rId11"/>
    <p:sldId id="270" r:id="rId12"/>
    <p:sldId id="267" r:id="rId13"/>
    <p:sldId id="266" r:id="rId14"/>
    <p:sldId id="268" r:id="rId15"/>
    <p:sldId id="271" r:id="rId16"/>
    <p:sldId id="279" r:id="rId17"/>
    <p:sldId id="272" r:id="rId18"/>
    <p:sldId id="269" r:id="rId19"/>
    <p:sldId id="273" r:id="rId20"/>
    <p:sldId id="280" r:id="rId21"/>
    <p:sldId id="278" r:id="rId22"/>
    <p:sldId id="277" r:id="rId23"/>
    <p:sldId id="275" r:id="rId24"/>
    <p:sldId id="276" r:id="rId25"/>
    <p:sldId id="274" r:id="rId2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9"/>
  </p:normalViewPr>
  <p:slideViewPr>
    <p:cSldViewPr snapToGrid="0" snapToObjects="1">
      <p:cViewPr varScale="1">
        <p:scale>
          <a:sx n="103" d="100"/>
          <a:sy n="103" d="100"/>
        </p:scale>
        <p:origin x="896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svg"/><Relationship Id="rId1" Type="http://schemas.openxmlformats.org/officeDocument/2006/relationships/image" Target="../media/image5.png"/><Relationship Id="rId4" Type="http://schemas.openxmlformats.org/officeDocument/2006/relationships/image" Target="../media/image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608018-F658-45B1-8F6E-8D136F4FFC1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0797E253-BA59-4414-BC7F-22BF5AD59716}">
      <dgm:prSet/>
      <dgm:spPr/>
      <dgm:t>
        <a:bodyPr/>
        <a:lstStyle/>
        <a:p>
          <a:r>
            <a:rPr lang="fr-FR" dirty="0"/>
            <a:t>SUJET = fait l’action</a:t>
          </a:r>
          <a:endParaRPr lang="en-US" dirty="0"/>
        </a:p>
      </dgm:t>
    </dgm:pt>
    <dgm:pt modelId="{B7F7A87F-11B1-40C2-BDF6-2292525A6650}" type="parTrans" cxnId="{BD96E13A-A02D-44E4-93B7-B94264E6BD07}">
      <dgm:prSet/>
      <dgm:spPr/>
      <dgm:t>
        <a:bodyPr/>
        <a:lstStyle/>
        <a:p>
          <a:endParaRPr lang="en-US"/>
        </a:p>
      </dgm:t>
    </dgm:pt>
    <dgm:pt modelId="{5C3C3F6A-A37D-4E16-AAC0-8FD0B147E407}" type="sibTrans" cxnId="{BD96E13A-A02D-44E4-93B7-B94264E6BD07}">
      <dgm:prSet/>
      <dgm:spPr/>
      <dgm:t>
        <a:bodyPr/>
        <a:lstStyle/>
        <a:p>
          <a:endParaRPr lang="en-US"/>
        </a:p>
      </dgm:t>
    </dgm:pt>
    <dgm:pt modelId="{7D8EF9D2-B048-4544-B391-DE99F4A52F01}">
      <dgm:prSet/>
      <dgm:spPr/>
      <dgm:t>
        <a:bodyPr/>
        <a:lstStyle/>
        <a:p>
          <a:r>
            <a:rPr lang="fr-FR"/>
            <a:t>COMPLÉMENT = subit l’action</a:t>
          </a:r>
          <a:endParaRPr lang="en-US"/>
        </a:p>
      </dgm:t>
    </dgm:pt>
    <dgm:pt modelId="{F0B004E8-BDC3-4687-93B5-7B8C25279A1B}" type="parTrans" cxnId="{F4AFD3E6-589A-4A26-B956-C3A9483A7C1F}">
      <dgm:prSet/>
      <dgm:spPr/>
      <dgm:t>
        <a:bodyPr/>
        <a:lstStyle/>
        <a:p>
          <a:endParaRPr lang="en-US"/>
        </a:p>
      </dgm:t>
    </dgm:pt>
    <dgm:pt modelId="{B2310885-30F6-4263-863F-3722C29E0124}" type="sibTrans" cxnId="{F4AFD3E6-589A-4A26-B956-C3A9483A7C1F}">
      <dgm:prSet/>
      <dgm:spPr/>
      <dgm:t>
        <a:bodyPr/>
        <a:lstStyle/>
        <a:p>
          <a:endParaRPr lang="en-US"/>
        </a:p>
      </dgm:t>
    </dgm:pt>
    <dgm:pt modelId="{DD4AA488-6F7A-4241-AD3A-A25002D37358}" type="pres">
      <dgm:prSet presAssocID="{7A608018-F658-45B1-8F6E-8D136F4FFC12}" presName="root" presStyleCnt="0">
        <dgm:presLayoutVars>
          <dgm:dir/>
          <dgm:resizeHandles val="exact"/>
        </dgm:presLayoutVars>
      </dgm:prSet>
      <dgm:spPr/>
    </dgm:pt>
    <dgm:pt modelId="{D11A0614-D6C5-419F-A090-9473E7442930}" type="pres">
      <dgm:prSet presAssocID="{0797E253-BA59-4414-BC7F-22BF5AD59716}" presName="compNode" presStyleCnt="0"/>
      <dgm:spPr/>
    </dgm:pt>
    <dgm:pt modelId="{A2BB9D26-C0F8-4494-9F17-E1FF06F2836E}" type="pres">
      <dgm:prSet presAssocID="{0797E253-BA59-4414-BC7F-22BF5AD59716}" presName="bgRect" presStyleLbl="bgShp" presStyleIdx="0" presStyleCnt="2"/>
      <dgm:spPr/>
    </dgm:pt>
    <dgm:pt modelId="{26C35368-67A3-4854-95E0-9F7ED4CC2835}" type="pres">
      <dgm:prSet presAssocID="{0797E253-BA59-4414-BC7F-22BF5AD5971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ulturiste"/>
        </a:ext>
      </dgm:extLst>
    </dgm:pt>
    <dgm:pt modelId="{68A88B0B-936D-4CCB-AAD8-0451A7658735}" type="pres">
      <dgm:prSet presAssocID="{0797E253-BA59-4414-BC7F-22BF5AD59716}" presName="spaceRect" presStyleCnt="0"/>
      <dgm:spPr/>
    </dgm:pt>
    <dgm:pt modelId="{0B74A6EF-AEED-453E-A553-F6DD00277D23}" type="pres">
      <dgm:prSet presAssocID="{0797E253-BA59-4414-BC7F-22BF5AD59716}" presName="parTx" presStyleLbl="revTx" presStyleIdx="0" presStyleCnt="2">
        <dgm:presLayoutVars>
          <dgm:chMax val="0"/>
          <dgm:chPref val="0"/>
        </dgm:presLayoutVars>
      </dgm:prSet>
      <dgm:spPr/>
    </dgm:pt>
    <dgm:pt modelId="{B45BA66B-D32D-4A76-A1C5-2F107C6FEDCF}" type="pres">
      <dgm:prSet presAssocID="{5C3C3F6A-A37D-4E16-AAC0-8FD0B147E407}" presName="sibTrans" presStyleCnt="0"/>
      <dgm:spPr/>
    </dgm:pt>
    <dgm:pt modelId="{5C0A130E-4598-4AAA-99F6-D481DC2B459F}" type="pres">
      <dgm:prSet presAssocID="{7D8EF9D2-B048-4544-B391-DE99F4A52F01}" presName="compNode" presStyleCnt="0"/>
      <dgm:spPr/>
    </dgm:pt>
    <dgm:pt modelId="{5C9B33D2-9B9A-4541-ABFA-B05C120F9EE5}" type="pres">
      <dgm:prSet presAssocID="{7D8EF9D2-B048-4544-B391-DE99F4A52F01}" presName="bgRect" presStyleLbl="bgShp" presStyleIdx="1" presStyleCnt="2"/>
      <dgm:spPr/>
    </dgm:pt>
    <dgm:pt modelId="{C4B34EF7-F2E9-473B-922D-A252C5494274}" type="pres">
      <dgm:prSet presAssocID="{7D8EF9D2-B048-4544-B391-DE99F4A52F01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omme"/>
        </a:ext>
      </dgm:extLst>
    </dgm:pt>
    <dgm:pt modelId="{E1F06BF7-2EEF-43E8-98C8-DADDB66E22B2}" type="pres">
      <dgm:prSet presAssocID="{7D8EF9D2-B048-4544-B391-DE99F4A52F01}" presName="spaceRect" presStyleCnt="0"/>
      <dgm:spPr/>
    </dgm:pt>
    <dgm:pt modelId="{A4B07EC6-355B-41E5-99E6-1ABF7381AC58}" type="pres">
      <dgm:prSet presAssocID="{7D8EF9D2-B048-4544-B391-DE99F4A52F01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BD96E13A-A02D-44E4-93B7-B94264E6BD07}" srcId="{7A608018-F658-45B1-8F6E-8D136F4FFC12}" destId="{0797E253-BA59-4414-BC7F-22BF5AD59716}" srcOrd="0" destOrd="0" parTransId="{B7F7A87F-11B1-40C2-BDF6-2292525A6650}" sibTransId="{5C3C3F6A-A37D-4E16-AAC0-8FD0B147E407}"/>
    <dgm:cxn modelId="{DCD36D79-7A6B-4F7D-8573-E183D47D48C8}" type="presOf" srcId="{7D8EF9D2-B048-4544-B391-DE99F4A52F01}" destId="{A4B07EC6-355B-41E5-99E6-1ABF7381AC58}" srcOrd="0" destOrd="0" presId="urn:microsoft.com/office/officeart/2018/2/layout/IconVerticalSolidList"/>
    <dgm:cxn modelId="{A3E98891-FBC9-414F-86B8-67F29F94F813}" type="presOf" srcId="{0797E253-BA59-4414-BC7F-22BF5AD59716}" destId="{0B74A6EF-AEED-453E-A553-F6DD00277D23}" srcOrd="0" destOrd="0" presId="urn:microsoft.com/office/officeart/2018/2/layout/IconVerticalSolidList"/>
    <dgm:cxn modelId="{F4AFD3E6-589A-4A26-B956-C3A9483A7C1F}" srcId="{7A608018-F658-45B1-8F6E-8D136F4FFC12}" destId="{7D8EF9D2-B048-4544-B391-DE99F4A52F01}" srcOrd="1" destOrd="0" parTransId="{F0B004E8-BDC3-4687-93B5-7B8C25279A1B}" sibTransId="{B2310885-30F6-4263-863F-3722C29E0124}"/>
    <dgm:cxn modelId="{3A100AEA-D105-409E-9127-9F0B6BCE66E6}" type="presOf" srcId="{7A608018-F658-45B1-8F6E-8D136F4FFC12}" destId="{DD4AA488-6F7A-4241-AD3A-A25002D37358}" srcOrd="0" destOrd="0" presId="urn:microsoft.com/office/officeart/2018/2/layout/IconVerticalSolidList"/>
    <dgm:cxn modelId="{55CCE314-B531-499B-A361-C794BB750E1D}" type="presParOf" srcId="{DD4AA488-6F7A-4241-AD3A-A25002D37358}" destId="{D11A0614-D6C5-419F-A090-9473E7442930}" srcOrd="0" destOrd="0" presId="urn:microsoft.com/office/officeart/2018/2/layout/IconVerticalSolidList"/>
    <dgm:cxn modelId="{FD9545CA-C49B-4229-B8D6-2511D30EAF45}" type="presParOf" srcId="{D11A0614-D6C5-419F-A090-9473E7442930}" destId="{A2BB9D26-C0F8-4494-9F17-E1FF06F2836E}" srcOrd="0" destOrd="0" presId="urn:microsoft.com/office/officeart/2018/2/layout/IconVerticalSolidList"/>
    <dgm:cxn modelId="{57DA6F49-D978-4E48-B275-F3C415B2ACAB}" type="presParOf" srcId="{D11A0614-D6C5-419F-A090-9473E7442930}" destId="{26C35368-67A3-4854-95E0-9F7ED4CC2835}" srcOrd="1" destOrd="0" presId="urn:microsoft.com/office/officeart/2018/2/layout/IconVerticalSolidList"/>
    <dgm:cxn modelId="{CE5802F3-493A-40E2-8895-15DD970A9118}" type="presParOf" srcId="{D11A0614-D6C5-419F-A090-9473E7442930}" destId="{68A88B0B-936D-4CCB-AAD8-0451A7658735}" srcOrd="2" destOrd="0" presId="urn:microsoft.com/office/officeart/2018/2/layout/IconVerticalSolidList"/>
    <dgm:cxn modelId="{2894CB68-7F40-4A76-8E43-CD61E2FED659}" type="presParOf" srcId="{D11A0614-D6C5-419F-A090-9473E7442930}" destId="{0B74A6EF-AEED-453E-A553-F6DD00277D23}" srcOrd="3" destOrd="0" presId="urn:microsoft.com/office/officeart/2018/2/layout/IconVerticalSolidList"/>
    <dgm:cxn modelId="{D622E6E6-06FD-43A4-8B82-5D6263F966ED}" type="presParOf" srcId="{DD4AA488-6F7A-4241-AD3A-A25002D37358}" destId="{B45BA66B-D32D-4A76-A1C5-2F107C6FEDCF}" srcOrd="1" destOrd="0" presId="urn:microsoft.com/office/officeart/2018/2/layout/IconVerticalSolidList"/>
    <dgm:cxn modelId="{34B15BE8-1934-4F3E-9325-84E90D7587A4}" type="presParOf" srcId="{DD4AA488-6F7A-4241-AD3A-A25002D37358}" destId="{5C0A130E-4598-4AAA-99F6-D481DC2B459F}" srcOrd="2" destOrd="0" presId="urn:microsoft.com/office/officeart/2018/2/layout/IconVerticalSolidList"/>
    <dgm:cxn modelId="{F3AE6935-4660-4317-8EEF-31B886D2B089}" type="presParOf" srcId="{5C0A130E-4598-4AAA-99F6-D481DC2B459F}" destId="{5C9B33D2-9B9A-4541-ABFA-B05C120F9EE5}" srcOrd="0" destOrd="0" presId="urn:microsoft.com/office/officeart/2018/2/layout/IconVerticalSolidList"/>
    <dgm:cxn modelId="{E238929B-D941-42BD-A3C4-BFE90FB6A791}" type="presParOf" srcId="{5C0A130E-4598-4AAA-99F6-D481DC2B459F}" destId="{C4B34EF7-F2E9-473B-922D-A252C5494274}" srcOrd="1" destOrd="0" presId="urn:microsoft.com/office/officeart/2018/2/layout/IconVerticalSolidList"/>
    <dgm:cxn modelId="{18BDB394-F8A7-4220-809E-640A1524CA0B}" type="presParOf" srcId="{5C0A130E-4598-4AAA-99F6-D481DC2B459F}" destId="{E1F06BF7-2EEF-43E8-98C8-DADDB66E22B2}" srcOrd="2" destOrd="0" presId="urn:microsoft.com/office/officeart/2018/2/layout/IconVerticalSolidList"/>
    <dgm:cxn modelId="{BC9EFA26-A802-495D-BBF3-AAFBD1862673}" type="presParOf" srcId="{5C0A130E-4598-4AAA-99F6-D481DC2B459F}" destId="{A4B07EC6-355B-41E5-99E6-1ABF7381AC58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C6E9393-0847-4130-9BA7-567A3C6EE802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bg_colorful1" csCatId="colorful" phldr="1"/>
      <dgm:spPr/>
      <dgm:t>
        <a:bodyPr/>
        <a:lstStyle/>
        <a:p>
          <a:endParaRPr lang="en-US"/>
        </a:p>
      </dgm:t>
    </dgm:pt>
    <dgm:pt modelId="{F0A8033A-1853-40A1-AFB7-A549CBD5B76A}">
      <dgm:prSet/>
      <dgm:spPr/>
      <dgm:t>
        <a:bodyPr/>
        <a:lstStyle/>
        <a:p>
          <a:r>
            <a:rPr lang="fr-FR" dirty="0"/>
            <a:t>Remplace un Groupe Nominal</a:t>
          </a:r>
          <a:endParaRPr lang="en-US" dirty="0"/>
        </a:p>
      </dgm:t>
    </dgm:pt>
    <dgm:pt modelId="{F7B13D38-3177-4467-816B-ED071DEDD489}" type="parTrans" cxnId="{EA5DC9E3-AE0D-4C8A-9C36-9D9925BEBE02}">
      <dgm:prSet/>
      <dgm:spPr/>
      <dgm:t>
        <a:bodyPr/>
        <a:lstStyle/>
        <a:p>
          <a:endParaRPr lang="en-US"/>
        </a:p>
      </dgm:t>
    </dgm:pt>
    <dgm:pt modelId="{F05EA08F-84DC-40F6-8D87-342C3122B48A}" type="sibTrans" cxnId="{EA5DC9E3-AE0D-4C8A-9C36-9D9925BEBE02}">
      <dgm:prSet/>
      <dgm:spPr/>
      <dgm:t>
        <a:bodyPr/>
        <a:lstStyle/>
        <a:p>
          <a:endParaRPr lang="en-US"/>
        </a:p>
      </dgm:t>
    </dgm:pt>
    <dgm:pt modelId="{2E944E3C-280D-4729-A521-640F6AB7B4DF}">
      <dgm:prSet/>
      <dgm:spPr/>
      <dgm:t>
        <a:bodyPr/>
        <a:lstStyle/>
        <a:p>
          <a:r>
            <a:rPr lang="fr-FR" dirty="0"/>
            <a:t>SUJET ou COMPLÉMENT</a:t>
          </a:r>
          <a:endParaRPr lang="en-US" dirty="0"/>
        </a:p>
      </dgm:t>
    </dgm:pt>
    <dgm:pt modelId="{C5D18DC3-8EE3-449D-8701-628B3226D270}" type="parTrans" cxnId="{A60276A0-4221-473E-A370-58499DA9EB24}">
      <dgm:prSet/>
      <dgm:spPr/>
      <dgm:t>
        <a:bodyPr/>
        <a:lstStyle/>
        <a:p>
          <a:endParaRPr lang="en-US"/>
        </a:p>
      </dgm:t>
    </dgm:pt>
    <dgm:pt modelId="{8E5D9260-7E47-4BD8-8D03-3D87312BA955}" type="sibTrans" cxnId="{A60276A0-4221-473E-A370-58499DA9EB24}">
      <dgm:prSet/>
      <dgm:spPr/>
      <dgm:t>
        <a:bodyPr/>
        <a:lstStyle/>
        <a:p>
          <a:endParaRPr lang="en-US"/>
        </a:p>
      </dgm:t>
    </dgm:pt>
    <dgm:pt modelId="{57763097-1720-4B7B-A1C4-4AB8C8786E91}" type="pres">
      <dgm:prSet presAssocID="{CC6E9393-0847-4130-9BA7-567A3C6EE802}" presName="root" presStyleCnt="0">
        <dgm:presLayoutVars>
          <dgm:dir/>
          <dgm:resizeHandles val="exact"/>
        </dgm:presLayoutVars>
      </dgm:prSet>
      <dgm:spPr/>
    </dgm:pt>
    <dgm:pt modelId="{6F2C38F3-122F-4C66-A1E0-4221A31381B5}" type="pres">
      <dgm:prSet presAssocID="{F0A8033A-1853-40A1-AFB7-A549CBD5B76A}" presName="compNode" presStyleCnt="0"/>
      <dgm:spPr/>
    </dgm:pt>
    <dgm:pt modelId="{91E0BD01-8CD2-4C8A-B33E-F05D19954C33}" type="pres">
      <dgm:prSet presAssocID="{F0A8033A-1853-40A1-AFB7-A549CBD5B76A}" presName="bgRect" presStyleLbl="bgShp" presStyleIdx="0" presStyleCnt="2"/>
      <dgm:spPr/>
    </dgm:pt>
    <dgm:pt modelId="{174E7CB7-C4AC-4027-A8FA-E4BC1F7E55E1}" type="pres">
      <dgm:prSet presAssocID="{F0A8033A-1853-40A1-AFB7-A549CBD5B76A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Répéter"/>
        </a:ext>
      </dgm:extLst>
    </dgm:pt>
    <dgm:pt modelId="{BE718F96-ACC0-4F1F-B4C6-422308A54D23}" type="pres">
      <dgm:prSet presAssocID="{F0A8033A-1853-40A1-AFB7-A549CBD5B76A}" presName="spaceRect" presStyleCnt="0"/>
      <dgm:spPr/>
    </dgm:pt>
    <dgm:pt modelId="{63D4889D-E0EA-444A-9B2B-FC98AC1F84E7}" type="pres">
      <dgm:prSet presAssocID="{F0A8033A-1853-40A1-AFB7-A549CBD5B76A}" presName="parTx" presStyleLbl="revTx" presStyleIdx="0" presStyleCnt="2">
        <dgm:presLayoutVars>
          <dgm:chMax val="0"/>
          <dgm:chPref val="0"/>
        </dgm:presLayoutVars>
      </dgm:prSet>
      <dgm:spPr/>
    </dgm:pt>
    <dgm:pt modelId="{755B743A-B223-44B7-9884-EA40BCE73039}" type="pres">
      <dgm:prSet presAssocID="{F05EA08F-84DC-40F6-8D87-342C3122B48A}" presName="sibTrans" presStyleCnt="0"/>
      <dgm:spPr/>
    </dgm:pt>
    <dgm:pt modelId="{B3411293-4F8B-4ED5-8F45-930E56BBEB47}" type="pres">
      <dgm:prSet presAssocID="{2E944E3C-280D-4729-A521-640F6AB7B4DF}" presName="compNode" presStyleCnt="0"/>
      <dgm:spPr/>
    </dgm:pt>
    <dgm:pt modelId="{0E92E1C8-01E6-4AC3-A93D-D39A2F9EFC4B}" type="pres">
      <dgm:prSet presAssocID="{2E944E3C-280D-4729-A521-640F6AB7B4DF}" presName="bgRect" presStyleLbl="bgShp" presStyleIdx="1" presStyleCnt="2"/>
      <dgm:spPr/>
    </dgm:pt>
    <dgm:pt modelId="{2E7131A5-E69E-4B9B-B4CF-CBD9F9928037}" type="pres">
      <dgm:prSet presAssocID="{2E944E3C-280D-4729-A521-640F6AB7B4D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int d’exclamation"/>
        </a:ext>
      </dgm:extLst>
    </dgm:pt>
    <dgm:pt modelId="{B41069DA-224B-49BD-BF39-D6DDEAAC4E89}" type="pres">
      <dgm:prSet presAssocID="{2E944E3C-280D-4729-A521-640F6AB7B4DF}" presName="spaceRect" presStyleCnt="0"/>
      <dgm:spPr/>
    </dgm:pt>
    <dgm:pt modelId="{1F336824-4C3B-4518-98F0-382BB7DE804A}" type="pres">
      <dgm:prSet presAssocID="{2E944E3C-280D-4729-A521-640F6AB7B4DF}" presName="parTx" presStyleLbl="revTx" presStyleIdx="1" presStyleCnt="2">
        <dgm:presLayoutVars>
          <dgm:chMax val="0"/>
          <dgm:chPref val="0"/>
        </dgm:presLayoutVars>
      </dgm:prSet>
      <dgm:spPr/>
    </dgm:pt>
  </dgm:ptLst>
  <dgm:cxnLst>
    <dgm:cxn modelId="{52198904-C6F1-45C6-BAB2-2D452F84BE64}" type="presOf" srcId="{F0A8033A-1853-40A1-AFB7-A549CBD5B76A}" destId="{63D4889D-E0EA-444A-9B2B-FC98AC1F84E7}" srcOrd="0" destOrd="0" presId="urn:microsoft.com/office/officeart/2018/2/layout/IconVerticalSolidList"/>
    <dgm:cxn modelId="{6E3D3046-4430-400A-A807-F40004253558}" type="presOf" srcId="{2E944E3C-280D-4729-A521-640F6AB7B4DF}" destId="{1F336824-4C3B-4518-98F0-382BB7DE804A}" srcOrd="0" destOrd="0" presId="urn:microsoft.com/office/officeart/2018/2/layout/IconVerticalSolidList"/>
    <dgm:cxn modelId="{0A5B4269-DDE2-45F0-872F-7A97F97E4876}" type="presOf" srcId="{CC6E9393-0847-4130-9BA7-567A3C6EE802}" destId="{57763097-1720-4B7B-A1C4-4AB8C8786E91}" srcOrd="0" destOrd="0" presId="urn:microsoft.com/office/officeart/2018/2/layout/IconVerticalSolidList"/>
    <dgm:cxn modelId="{A60276A0-4221-473E-A370-58499DA9EB24}" srcId="{CC6E9393-0847-4130-9BA7-567A3C6EE802}" destId="{2E944E3C-280D-4729-A521-640F6AB7B4DF}" srcOrd="1" destOrd="0" parTransId="{C5D18DC3-8EE3-449D-8701-628B3226D270}" sibTransId="{8E5D9260-7E47-4BD8-8D03-3D87312BA955}"/>
    <dgm:cxn modelId="{EA5DC9E3-AE0D-4C8A-9C36-9D9925BEBE02}" srcId="{CC6E9393-0847-4130-9BA7-567A3C6EE802}" destId="{F0A8033A-1853-40A1-AFB7-A549CBD5B76A}" srcOrd="0" destOrd="0" parTransId="{F7B13D38-3177-4467-816B-ED071DEDD489}" sibTransId="{F05EA08F-84DC-40F6-8D87-342C3122B48A}"/>
    <dgm:cxn modelId="{A628C450-2CBF-485F-B2C9-11E933C10065}" type="presParOf" srcId="{57763097-1720-4B7B-A1C4-4AB8C8786E91}" destId="{6F2C38F3-122F-4C66-A1E0-4221A31381B5}" srcOrd="0" destOrd="0" presId="urn:microsoft.com/office/officeart/2018/2/layout/IconVerticalSolidList"/>
    <dgm:cxn modelId="{188A2778-773E-4078-B314-BE211E0BAE78}" type="presParOf" srcId="{6F2C38F3-122F-4C66-A1E0-4221A31381B5}" destId="{91E0BD01-8CD2-4C8A-B33E-F05D19954C33}" srcOrd="0" destOrd="0" presId="urn:microsoft.com/office/officeart/2018/2/layout/IconVerticalSolidList"/>
    <dgm:cxn modelId="{E08510AE-8047-4B2B-AF57-3DE7123CF1F8}" type="presParOf" srcId="{6F2C38F3-122F-4C66-A1E0-4221A31381B5}" destId="{174E7CB7-C4AC-4027-A8FA-E4BC1F7E55E1}" srcOrd="1" destOrd="0" presId="urn:microsoft.com/office/officeart/2018/2/layout/IconVerticalSolidList"/>
    <dgm:cxn modelId="{769A45B6-9E96-4508-BED5-F823D7581D52}" type="presParOf" srcId="{6F2C38F3-122F-4C66-A1E0-4221A31381B5}" destId="{BE718F96-ACC0-4F1F-B4C6-422308A54D23}" srcOrd="2" destOrd="0" presId="urn:microsoft.com/office/officeart/2018/2/layout/IconVerticalSolidList"/>
    <dgm:cxn modelId="{39EC7FA6-3593-4DB0-9B3C-EA77E419DC3A}" type="presParOf" srcId="{6F2C38F3-122F-4C66-A1E0-4221A31381B5}" destId="{63D4889D-E0EA-444A-9B2B-FC98AC1F84E7}" srcOrd="3" destOrd="0" presId="urn:microsoft.com/office/officeart/2018/2/layout/IconVerticalSolidList"/>
    <dgm:cxn modelId="{142D88AC-5970-4932-83EA-7FD5C8207B39}" type="presParOf" srcId="{57763097-1720-4B7B-A1C4-4AB8C8786E91}" destId="{755B743A-B223-44B7-9884-EA40BCE73039}" srcOrd="1" destOrd="0" presId="urn:microsoft.com/office/officeart/2018/2/layout/IconVerticalSolidList"/>
    <dgm:cxn modelId="{8E678029-9837-4AB5-93FF-78F3E4C0C207}" type="presParOf" srcId="{57763097-1720-4B7B-A1C4-4AB8C8786E91}" destId="{B3411293-4F8B-4ED5-8F45-930E56BBEB47}" srcOrd="2" destOrd="0" presId="urn:microsoft.com/office/officeart/2018/2/layout/IconVerticalSolidList"/>
    <dgm:cxn modelId="{3FA40219-262B-44F4-9D40-9E53DE800017}" type="presParOf" srcId="{B3411293-4F8B-4ED5-8F45-930E56BBEB47}" destId="{0E92E1C8-01E6-4AC3-A93D-D39A2F9EFC4B}" srcOrd="0" destOrd="0" presId="urn:microsoft.com/office/officeart/2018/2/layout/IconVerticalSolidList"/>
    <dgm:cxn modelId="{72261ECC-43F5-41D4-98AE-4F7157ECF6B8}" type="presParOf" srcId="{B3411293-4F8B-4ED5-8F45-930E56BBEB47}" destId="{2E7131A5-E69E-4B9B-B4CF-CBD9F9928037}" srcOrd="1" destOrd="0" presId="urn:microsoft.com/office/officeart/2018/2/layout/IconVerticalSolidList"/>
    <dgm:cxn modelId="{3E880984-48A1-4B5D-B529-C8E47A7C1C5F}" type="presParOf" srcId="{B3411293-4F8B-4ED5-8F45-930E56BBEB47}" destId="{B41069DA-224B-49BD-BF39-D6DDEAAC4E89}" srcOrd="2" destOrd="0" presId="urn:microsoft.com/office/officeart/2018/2/layout/IconVerticalSolidList"/>
    <dgm:cxn modelId="{0A76C032-B277-4D7F-92B8-60E9F9FCB3A2}" type="presParOf" srcId="{B3411293-4F8B-4ED5-8F45-930E56BBEB47}" destId="{1F336824-4C3B-4518-98F0-382BB7DE804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BB9D26-C0F8-4494-9F17-E1FF06F2836E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6C35368-67A3-4854-95E0-9F7ED4CC2835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74A6EF-AEED-453E-A553-F6DD00277D23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SUJET = fait l’action</a:t>
          </a:r>
          <a:endParaRPr lang="en-US" sz="2500" kern="1200" dirty="0"/>
        </a:p>
      </dsp:txBody>
      <dsp:txXfrm>
        <a:off x="2039300" y="956381"/>
        <a:ext cx="4474303" cy="1765627"/>
      </dsp:txXfrm>
    </dsp:sp>
    <dsp:sp modelId="{5C9B33D2-9B9A-4541-ABFA-B05C120F9EE5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B34EF7-F2E9-473B-922D-A252C5494274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B07EC6-355B-41E5-99E6-1ABF7381AC58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/>
            <a:t>COMPLÉMENT = subit l’action</a:t>
          </a:r>
          <a:endParaRPr lang="en-US" sz="2500" kern="1200"/>
        </a:p>
      </dsp:txBody>
      <dsp:txXfrm>
        <a:off x="2039300" y="3163416"/>
        <a:ext cx="4474303" cy="176562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1E0BD01-8CD2-4C8A-B33E-F05D19954C33}">
      <dsp:nvSpPr>
        <dsp:cNvPr id="0" name=""/>
        <dsp:cNvSpPr/>
      </dsp:nvSpPr>
      <dsp:spPr>
        <a:xfrm>
          <a:off x="0" y="956381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4E7CB7-C4AC-4027-A8FA-E4BC1F7E55E1}">
      <dsp:nvSpPr>
        <dsp:cNvPr id="0" name=""/>
        <dsp:cNvSpPr/>
      </dsp:nvSpPr>
      <dsp:spPr>
        <a:xfrm>
          <a:off x="534102" y="1353647"/>
          <a:ext cx="971095" cy="97109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D4889D-E0EA-444A-9B2B-FC98AC1F84E7}">
      <dsp:nvSpPr>
        <dsp:cNvPr id="0" name=""/>
        <dsp:cNvSpPr/>
      </dsp:nvSpPr>
      <dsp:spPr>
        <a:xfrm>
          <a:off x="2039300" y="956381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Remplace un Groupe Nominal</a:t>
          </a:r>
          <a:endParaRPr lang="en-US" sz="2500" kern="1200" dirty="0"/>
        </a:p>
      </dsp:txBody>
      <dsp:txXfrm>
        <a:off x="2039300" y="956381"/>
        <a:ext cx="4474303" cy="1765627"/>
      </dsp:txXfrm>
    </dsp:sp>
    <dsp:sp modelId="{0E92E1C8-01E6-4AC3-A93D-D39A2F9EFC4B}">
      <dsp:nvSpPr>
        <dsp:cNvPr id="0" name=""/>
        <dsp:cNvSpPr/>
      </dsp:nvSpPr>
      <dsp:spPr>
        <a:xfrm>
          <a:off x="0" y="3163416"/>
          <a:ext cx="6513603" cy="1765627"/>
        </a:xfrm>
        <a:prstGeom prst="roundRect">
          <a:avLst>
            <a:gd name="adj" fmla="val 10000"/>
          </a:avLst>
        </a:prstGeom>
        <a:solidFill>
          <a:schemeClr val="bg1">
            <a:lumMod val="95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E7131A5-E69E-4B9B-B4CF-CBD9F9928037}">
      <dsp:nvSpPr>
        <dsp:cNvPr id="0" name=""/>
        <dsp:cNvSpPr/>
      </dsp:nvSpPr>
      <dsp:spPr>
        <a:xfrm>
          <a:off x="534102" y="3560682"/>
          <a:ext cx="971095" cy="97109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336824-4C3B-4518-98F0-382BB7DE804A}">
      <dsp:nvSpPr>
        <dsp:cNvPr id="0" name=""/>
        <dsp:cNvSpPr/>
      </dsp:nvSpPr>
      <dsp:spPr>
        <a:xfrm>
          <a:off x="2039300" y="3163416"/>
          <a:ext cx="4474303" cy="17656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6862" tIns="186862" rIns="186862" bIns="186862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500" kern="1200" dirty="0"/>
            <a:t>SUJET ou COMPLÉMENT</a:t>
          </a:r>
          <a:endParaRPr lang="en-US" sz="2500" kern="1200" dirty="0"/>
        </a:p>
      </dsp:txBody>
      <dsp:txXfrm>
        <a:off x="2039300" y="3163416"/>
        <a:ext cx="4474303" cy="176562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903FE68-1A29-A44D-A490-94B000D15B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49945615-9F62-E545-9692-5250D86A90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54C39F78-070F-5D43-BD7F-33EF478B0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C8E1B4A-15A4-7D45-B63E-353FC6C71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10BAB40-E044-F44B-8B9F-789CD77B7A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637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7D72B43-FB11-2444-86E8-A7AB8D413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76DF6EF9-E3AB-6D43-94C6-60BC2B15CA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D78D088-E9FF-A943-BB7C-D3B7D005E7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AFD0DC-E476-7446-9AF9-04DC3E284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22F9983-9117-F746-83F6-455AC6A41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8206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3C81721-3D7B-5748-B3E4-235323EA211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57B811-2244-EF46-B52C-E527F33404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32EABF2-F3FF-9941-9D70-E811A7BF97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812951-BA42-E949-97A5-FD8439EE18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9362DE4-D7C1-5042-BE05-D077A441DC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4047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179FFB-DFB8-4842-A582-CC182CB6E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F2895EB-BAAD-BB41-B0C0-0612E43D45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E4768E6-1139-0348-8A91-D6ECA642A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72E34A5-86D9-EE4B-82A1-7EBE0BF6E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E76E3C0-98BC-B746-821F-EA13D3E48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98682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18CFA9B-756B-0042-8A4A-4DEEBA42DB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1BA8B23C-AC4E-DC43-A82E-0C924E30C9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CE993DA-CAF9-4347-99D7-0A1E8C48B8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700B69B-B176-ED42-A8AC-7EE3BD529A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399E5EE-1ABE-A048-9F00-20D0311F3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364023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E0A30B4-FFA8-6148-82FC-6233DDB062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021CE44-E670-634B-B386-D6DF639A1B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8D7500-66CC-2A46-9771-E9E141CC87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B30268E-109A-3040-8BE9-87EBF7C08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A46204F-A4F5-EE44-84EE-F36ED1BEE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CB25D13-22A2-8B40-AE54-DE933F35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649447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529A386-4F8E-2942-AABC-C5B546E760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DF9ADBF-97CF-DC42-9FA0-1CBD28FBFD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09AFB68-B8F1-D649-B2F7-BCB732FBFF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912A373-6B1F-7040-8FD7-83D0E2CF3C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0404288-44AE-9740-8A23-89F29EEF720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D5EAD7E9-A130-A94E-89E8-EE696BB3C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543E95EB-2281-6449-8BC8-9416917E8A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1C1D375-C8FF-6647-B045-A1F6C94E5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27895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48CCB2F-FE2A-9C47-9D3E-E0C982EE46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5BCC757-BB65-C241-AE3F-3CA08193A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EC37211-3BDF-0F4C-BBFD-6F5B99875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035698C-7A63-9343-97AC-504FBA2A8A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41520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C07982AC-BC63-D241-9E0B-8E6F627AC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F6691708-B6DD-0D4B-A5BE-5EFAB7180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8C4CCABE-1474-D943-AA26-F9181BF17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5022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129B08-2C00-2242-AED7-3CFA66F45F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3666FCB-DB87-4E43-94E2-EAC94CD90A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D7E7C3B-5A5C-C442-ADEA-29105D8D1C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A2960CF-54AB-A14C-8457-A5C9B528F1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3ABC831-64A6-5F46-8992-8E34AB080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30F4CDF7-8552-4B42-94D8-711EBB167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810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126333-004B-A04B-80E0-16912E8655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3E3811F1-E063-3D40-B202-ED6F516348D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A2932B6-B923-014A-BC96-665ACCDABF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B108589-8F05-2B45-A271-CF370DA4CC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567214C-A282-014F-BE9E-B150321AC2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FD53029-975A-1C43-82EA-081E2FB7DC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86930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B13A9B95-B2D7-8245-846F-D4FFB88B4D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8E0BE88-3FE2-9447-878A-54CC66BC59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5FBA250-8412-BC41-AE31-A52D5A53AE6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C00B0A-CB92-BA48-B5F8-E2D8592C576E}" type="datetimeFigureOut">
              <a:rPr lang="fr-FR" smtClean="0"/>
              <a:t>16/07/2020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B2C4DC5-143E-8A43-B2F3-83FBE334D56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F90B02F-4460-A447-8C1B-0D08BC7504B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51CFA2-3D48-7B4D-A9DC-A03C013F9AA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41310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tiff"/><Relationship Id="rId2" Type="http://schemas.openxmlformats.org/officeDocument/2006/relationships/image" Target="../media/image9.tif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3.tiff"/><Relationship Id="rId5" Type="http://schemas.openxmlformats.org/officeDocument/2006/relationships/image" Target="../media/image12.tiff"/><Relationship Id="rId4" Type="http://schemas.openxmlformats.org/officeDocument/2006/relationships/image" Target="../media/image11.tif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E5445C6-DD42-4979-86FF-03730E8C6D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734" y="321733"/>
            <a:ext cx="11573488" cy="6214534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127000" cap="sq" cmpd="thinThick"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C87F802-EECE-AC48-8A61-E81662ED38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2840037"/>
          </a:xfrm>
        </p:spPr>
        <p:txBody>
          <a:bodyPr>
            <a:normAutofit/>
          </a:bodyPr>
          <a:lstStyle/>
          <a:p>
            <a:r>
              <a:rPr lang="fr-FR" sz="5800"/>
              <a:t>Pronoms personnels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B9BB989A-3378-D542-94E4-C26B343B22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6436"/>
            <a:ext cx="9144000" cy="1600818"/>
          </a:xfrm>
        </p:spPr>
        <p:txBody>
          <a:bodyPr>
            <a:normAutofit/>
          </a:bodyPr>
          <a:lstStyle/>
          <a:p>
            <a:r>
              <a:rPr lang="fr-FR">
                <a:solidFill>
                  <a:schemeClr val="accent1">
                    <a:lumMod val="60000"/>
                    <a:lumOff val="40000"/>
                  </a:schemeClr>
                </a:solidFill>
              </a:rPr>
              <a:t>sujet OU complément</a:t>
            </a:r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5000665-DFC7-417E-8FD7-516A0F15C9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4109417"/>
            <a:ext cx="2743200" cy="0"/>
          </a:xfrm>
          <a:prstGeom prst="line">
            <a:avLst/>
          </a:prstGeom>
          <a:ln w="12700">
            <a:solidFill>
              <a:schemeClr val="tx1">
                <a:lumMod val="8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858408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F6AFDE5-E0DF-7046-B355-011ED6FA8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 pronom personnel sujet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2376634-43BD-7648-958F-DE74D4BDCA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1035114"/>
              </p:ext>
            </p:extLst>
          </p:nvPr>
        </p:nvGraphicFramePr>
        <p:xfrm>
          <a:off x="5153822" y="657408"/>
          <a:ext cx="6553546" cy="5551127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2074652">
                  <a:extLst>
                    <a:ext uri="{9D8B030D-6E8A-4147-A177-3AD203B41FA5}">
                      <a16:colId xmlns:a16="http://schemas.microsoft.com/office/drawing/2014/main" val="1556168657"/>
                    </a:ext>
                  </a:extLst>
                </a:gridCol>
                <a:gridCol w="1305813">
                  <a:extLst>
                    <a:ext uri="{9D8B030D-6E8A-4147-A177-3AD203B41FA5}">
                      <a16:colId xmlns:a16="http://schemas.microsoft.com/office/drawing/2014/main" val="3876473700"/>
                    </a:ext>
                  </a:extLst>
                </a:gridCol>
                <a:gridCol w="1447441">
                  <a:extLst>
                    <a:ext uri="{9D8B030D-6E8A-4147-A177-3AD203B41FA5}">
                      <a16:colId xmlns:a16="http://schemas.microsoft.com/office/drawing/2014/main" val="2028732088"/>
                    </a:ext>
                  </a:extLst>
                </a:gridCol>
                <a:gridCol w="1725640">
                  <a:extLst>
                    <a:ext uri="{9D8B030D-6E8A-4147-A177-3AD203B41FA5}">
                      <a16:colId xmlns:a16="http://schemas.microsoft.com/office/drawing/2014/main" val="1437721701"/>
                    </a:ext>
                  </a:extLst>
                </a:gridCol>
              </a:tblGrid>
              <a:tr h="110621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BE" sz="2200" b="1" cap="none" spc="0">
                          <a:solidFill>
                            <a:schemeClr val="bg1"/>
                          </a:solidFill>
                          <a:effectLst/>
                        </a:rPr>
                        <a:t>Personne</a:t>
                      </a:r>
                      <a:endParaRPr lang="fr-BE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145675" marB="14567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BE" sz="2200" b="1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145675" marB="14567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2200" b="1" cap="none" spc="0">
                          <a:solidFill>
                            <a:schemeClr val="bg1"/>
                          </a:solidFill>
                          <a:effectLst/>
                        </a:rPr>
                        <a:t>Forme normale</a:t>
                      </a:r>
                      <a:endParaRPr lang="fr-BE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145675" marB="14567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2200" b="1" cap="none" spc="0">
                          <a:solidFill>
                            <a:schemeClr val="bg1"/>
                          </a:solidFill>
                          <a:effectLst/>
                        </a:rPr>
                        <a:t>Forme accentuée</a:t>
                      </a:r>
                      <a:endParaRPr lang="fr-BE" sz="2200" b="1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145675" marB="145675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2909088"/>
                  </a:ext>
                </a:extLst>
              </a:tr>
              <a:tr h="517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BE" sz="1900" b="1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fr-BE" sz="19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re</a:t>
                      </a:r>
                      <a:r>
                        <a:rPr lang="fr-BE" sz="1900" b="1" cap="none" spc="0">
                          <a:solidFill>
                            <a:schemeClr val="tx1"/>
                          </a:solidFill>
                          <a:effectLst/>
                        </a:rPr>
                        <a:t> pers. </a:t>
                      </a: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sing.</a:t>
                      </a:r>
                      <a:endParaRPr lang="fr-BE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ik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ik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6281453"/>
                  </a:ext>
                </a:extLst>
              </a:tr>
              <a:tr h="85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nl-NL" sz="19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 pers. sing. </a:t>
                      </a:r>
                      <a:endParaRPr lang="fr-BE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familière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polie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je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jij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7052822"/>
                  </a:ext>
                </a:extLst>
              </a:tr>
              <a:tr h="118755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nl-NL" sz="19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 pers. sing.</a:t>
                      </a:r>
                      <a:endParaRPr lang="fr-BE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masculin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féminin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neutre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hij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ze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het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hij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zij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het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30569691"/>
                  </a:ext>
                </a:extLst>
              </a:tr>
              <a:tr h="517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nl-NL" sz="19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re</a:t>
                      </a: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 pers. pluriel</a:t>
                      </a:r>
                      <a:endParaRPr lang="fr-BE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we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wij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9210355"/>
                  </a:ext>
                </a:extLst>
              </a:tr>
              <a:tr h="85250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nl-NL" sz="19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 pers. pluriel</a:t>
                      </a:r>
                      <a:endParaRPr lang="fr-BE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familière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polie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jullie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jullie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73259101"/>
                  </a:ext>
                </a:extLst>
              </a:tr>
              <a:tr h="5174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nl-NL" sz="19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900" b="1" cap="none" spc="0">
                          <a:solidFill>
                            <a:schemeClr val="tx1"/>
                          </a:solidFill>
                          <a:effectLst/>
                        </a:rPr>
                        <a:t> pers. pluriel</a:t>
                      </a:r>
                      <a:endParaRPr lang="fr-BE" sz="19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</a:rPr>
                        <a:t>ze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900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zij</a:t>
                      </a:r>
                      <a:endParaRPr lang="fr-BE" sz="19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1972" marR="72837" marT="0" marB="145675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16265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9837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A04F51-916C-464A-AAD3-42591B6D8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</a:rPr>
              <a:t>RAPPEL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E8F6AD-481F-4047-BB65-143CF5EBD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Le son</a:t>
            </a:r>
          </a:p>
          <a:p>
            <a:pPr marL="0" indent="0" algn="ctr">
              <a:buNone/>
            </a:pPr>
            <a:r>
              <a:rPr lang="fr-FR" sz="4000" dirty="0">
                <a:solidFill>
                  <a:schemeClr val="bg1"/>
                </a:solidFill>
              </a:rPr>
              <a:t>[</a:t>
            </a:r>
            <a:r>
              <a:rPr lang="fr-BE" sz="4000" dirty="0" err="1">
                <a:solidFill>
                  <a:schemeClr val="bg1"/>
                </a:solidFill>
              </a:rPr>
              <a:t>ə</a:t>
            </a:r>
            <a:r>
              <a:rPr lang="fr-FR" sz="4000" dirty="0">
                <a:solidFill>
                  <a:schemeClr val="bg1"/>
                </a:solidFill>
              </a:rPr>
              <a:t>]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ne peut pas être accentué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E55A7FB-8FE0-7046-8E0D-CFC75CAB5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473275"/>
              </p:ext>
            </p:extLst>
          </p:nvPr>
        </p:nvGraphicFramePr>
        <p:xfrm>
          <a:off x="5110716" y="1414530"/>
          <a:ext cx="6596653" cy="387349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777242">
                  <a:extLst>
                    <a:ext uri="{9D8B030D-6E8A-4147-A177-3AD203B41FA5}">
                      <a16:colId xmlns:a16="http://schemas.microsoft.com/office/drawing/2014/main" val="3003853850"/>
                    </a:ext>
                  </a:extLst>
                </a:gridCol>
                <a:gridCol w="3819411">
                  <a:extLst>
                    <a:ext uri="{9D8B030D-6E8A-4147-A177-3AD203B41FA5}">
                      <a16:colId xmlns:a16="http://schemas.microsoft.com/office/drawing/2014/main" val="2248930441"/>
                    </a:ext>
                  </a:extLst>
                </a:gridCol>
              </a:tblGrid>
              <a:tr h="1095124">
                <a:tc>
                  <a:txBody>
                    <a:bodyPr/>
                    <a:lstStyle/>
                    <a:p>
                      <a:pPr algn="ctr"/>
                      <a:r>
                        <a:rPr lang="fr-FR" sz="4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ATONE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ACCENTUÉ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943377"/>
                  </a:ext>
                </a:extLst>
              </a:tr>
              <a:tr h="926123">
                <a:tc>
                  <a:txBody>
                    <a:bodyPr/>
                    <a:lstStyle/>
                    <a:p>
                      <a:pPr algn="ctr"/>
                      <a:r>
                        <a:rPr lang="fr-FR" sz="2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JE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JIJ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175488"/>
                  </a:ext>
                </a:extLst>
              </a:tr>
              <a:tr h="926123">
                <a:tc>
                  <a:txBody>
                    <a:bodyPr/>
                    <a:lstStyle/>
                    <a:p>
                      <a:pPr algn="ctr"/>
                      <a:r>
                        <a:rPr lang="fr-FR" sz="2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ZE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90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ZIJ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69103"/>
                  </a:ext>
                </a:extLst>
              </a:tr>
              <a:tr h="926123"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WE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WIJ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54443412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C37267F1-6243-D741-8423-962CBBC3AECE}"/>
              </a:ext>
            </a:extLst>
          </p:cNvPr>
          <p:cNvSpPr txBox="1"/>
          <p:nvPr/>
        </p:nvSpPr>
        <p:spPr>
          <a:xfrm>
            <a:off x="5110716" y="5424616"/>
            <a:ext cx="65966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emploie un sujet accentué :</a:t>
            </a:r>
          </a:p>
          <a:p>
            <a:r>
              <a:rPr lang="fr-FR" dirty="0"/>
              <a:t>- par contraste (dans deux propositions de structure identique)</a:t>
            </a:r>
          </a:p>
          <a:p>
            <a:r>
              <a:rPr lang="fr-FR" dirty="0"/>
              <a:t>- après le 2</a:t>
            </a:r>
            <a:r>
              <a:rPr lang="fr-FR" baseline="30000" dirty="0"/>
              <a:t>e</a:t>
            </a:r>
            <a:r>
              <a:rPr lang="fr-FR" dirty="0"/>
              <a:t> élément de la comparaison</a:t>
            </a:r>
          </a:p>
        </p:txBody>
      </p:sp>
    </p:spTree>
    <p:extLst>
      <p:ext uri="{BB962C8B-B14F-4D97-AF65-F5344CB8AC3E}">
        <p14:creationId xmlns:p14="http://schemas.microsoft.com/office/powerpoint/2010/main" val="38083118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332048B-D5BD-C245-9299-8EF4093A6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On les </a:t>
            </a:r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connait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déjà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94A5BCE-1E01-C945-9795-08B10CEFE1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75687540"/>
              </p:ext>
            </p:extLst>
          </p:nvPr>
        </p:nvGraphicFramePr>
        <p:xfrm>
          <a:off x="4843849" y="576557"/>
          <a:ext cx="7203989" cy="53952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6726">
                  <a:extLst>
                    <a:ext uri="{9D8B030D-6E8A-4147-A177-3AD203B41FA5}">
                      <a16:colId xmlns:a16="http://schemas.microsoft.com/office/drawing/2014/main" val="1880126318"/>
                    </a:ext>
                  </a:extLst>
                </a:gridCol>
                <a:gridCol w="1446290">
                  <a:extLst>
                    <a:ext uri="{9D8B030D-6E8A-4147-A177-3AD203B41FA5}">
                      <a16:colId xmlns:a16="http://schemas.microsoft.com/office/drawing/2014/main" val="3416579179"/>
                    </a:ext>
                  </a:extLst>
                </a:gridCol>
                <a:gridCol w="2977009">
                  <a:extLst>
                    <a:ext uri="{9D8B030D-6E8A-4147-A177-3AD203B41FA5}">
                      <a16:colId xmlns:a16="http://schemas.microsoft.com/office/drawing/2014/main" val="2839173620"/>
                    </a:ext>
                  </a:extLst>
                </a:gridCol>
                <a:gridCol w="1183964">
                  <a:extLst>
                    <a:ext uri="{9D8B030D-6E8A-4147-A177-3AD203B41FA5}">
                      <a16:colId xmlns:a16="http://schemas.microsoft.com/office/drawing/2014/main" val="3717591085"/>
                    </a:ext>
                  </a:extLst>
                </a:gridCol>
              </a:tblGrid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SUJET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CP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1382601540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1"/>
                        <a:t>Ik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maak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het eten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klaar</a:t>
                      </a: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2141305030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1"/>
                        <a:t>Je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gaat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met vakantie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2350996590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1"/>
                        <a:t>U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heet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Peter Vanhoven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371641168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1"/>
                        <a:t>Ze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is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dertig jaar oud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1323317087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1"/>
                        <a:t>Hij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komt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vroeg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aan</a:t>
                      </a: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616262379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1"/>
                        <a:t>Het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regent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hard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68070741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1"/>
                        <a:t>We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lopen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naar huis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3702036370"/>
                  </a:ext>
                </a:extLst>
              </a:tr>
              <a:tr h="581872"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/>
                        <a:t>Jullie</a:t>
                      </a:r>
                      <a:endParaRPr lang="fr-FR" sz="2400" b="1" dirty="0"/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zien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de </a:t>
                      </a:r>
                      <a:r>
                        <a:rPr lang="fr-FR" sz="2400" dirty="0" err="1"/>
                        <a:t>syllabussen</a:t>
                      </a:r>
                      <a:r>
                        <a:rPr lang="fr-FR" sz="2400" dirty="0"/>
                        <a:t> niet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endParaRPr lang="fr-FR" sz="240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1836371078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1"/>
                        <a:t>Ze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FF0000"/>
                          </a:solidFill>
                        </a:rPr>
                        <a:t>stappen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/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uit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13923907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6611172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973BD0E-BAC6-6D48-BC94-2D76F0CD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COMPLÉMENT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8460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EA06DEE-BA73-DA4A-B3E8-B579FB294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Le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pronom</a:t>
            </a:r>
            <a:r>
              <a:rPr lang="en-US" sz="48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personnel </a:t>
            </a:r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complément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2608DB8-6C82-7E40-BE73-D18DF9CBE4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3447106"/>
              </p:ext>
            </p:extLst>
          </p:nvPr>
        </p:nvGraphicFramePr>
        <p:xfrm>
          <a:off x="5153822" y="767452"/>
          <a:ext cx="6553547" cy="5331041"/>
        </p:xfrm>
        <a:graphic>
          <a:graphicData uri="http://schemas.openxmlformats.org/drawingml/2006/table">
            <a:tbl>
              <a:tblPr firstRow="1" firstCol="1" bandRow="1">
                <a:solidFill>
                  <a:srgbClr val="F2F2F2">
                    <a:alpha val="45098"/>
                  </a:srgbClr>
                </a:solidFill>
                <a:tableStyleId>{5C22544A-7EE6-4342-B048-85BDC9FD1C3A}</a:tableStyleId>
              </a:tblPr>
              <a:tblGrid>
                <a:gridCol w="1995116">
                  <a:extLst>
                    <a:ext uri="{9D8B030D-6E8A-4147-A177-3AD203B41FA5}">
                      <a16:colId xmlns:a16="http://schemas.microsoft.com/office/drawing/2014/main" val="3183495108"/>
                    </a:ext>
                  </a:extLst>
                </a:gridCol>
                <a:gridCol w="1320492">
                  <a:extLst>
                    <a:ext uri="{9D8B030D-6E8A-4147-A177-3AD203B41FA5}">
                      <a16:colId xmlns:a16="http://schemas.microsoft.com/office/drawing/2014/main" val="3834538058"/>
                    </a:ext>
                  </a:extLst>
                </a:gridCol>
                <a:gridCol w="1615641">
                  <a:extLst>
                    <a:ext uri="{9D8B030D-6E8A-4147-A177-3AD203B41FA5}">
                      <a16:colId xmlns:a16="http://schemas.microsoft.com/office/drawing/2014/main" val="3921652070"/>
                    </a:ext>
                  </a:extLst>
                </a:gridCol>
                <a:gridCol w="1622298">
                  <a:extLst>
                    <a:ext uri="{9D8B030D-6E8A-4147-A177-3AD203B41FA5}">
                      <a16:colId xmlns:a16="http://schemas.microsoft.com/office/drawing/2014/main" val="1996675950"/>
                    </a:ext>
                  </a:extLst>
                </a:gridCol>
              </a:tblGrid>
              <a:tr h="84283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BE" sz="2000" b="0" cap="none" spc="0">
                          <a:solidFill>
                            <a:schemeClr val="bg1"/>
                          </a:solidFill>
                          <a:effectLst/>
                        </a:rPr>
                        <a:t>Personne</a:t>
                      </a:r>
                      <a:endParaRPr lang="fr-BE" sz="20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BE" sz="2000" b="0" cap="none" spc="0">
                          <a:solidFill>
                            <a:schemeClr val="bg1"/>
                          </a:solidFill>
                          <a:effectLst/>
                        </a:rPr>
                        <a:t> </a:t>
                      </a:r>
                      <a:endParaRPr lang="fr-BE" sz="20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2000" b="0" cap="none" spc="0">
                          <a:solidFill>
                            <a:schemeClr val="bg1"/>
                          </a:solidFill>
                          <a:effectLst/>
                        </a:rPr>
                        <a:t>Forme normale</a:t>
                      </a:r>
                      <a:endParaRPr lang="fr-BE" sz="20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2000" b="0" cap="none" spc="0">
                          <a:solidFill>
                            <a:schemeClr val="bg1"/>
                          </a:solidFill>
                          <a:effectLst/>
                        </a:rPr>
                        <a:t>Forme accentuée</a:t>
                      </a:r>
                      <a:endParaRPr lang="fr-BE" sz="2000" b="0" cap="none" spc="0">
                        <a:solidFill>
                          <a:schemeClr val="bg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9050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solidFill>
                      <a:schemeClr val="tx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4082598"/>
                  </a:ext>
                </a:extLst>
              </a:tr>
              <a:tr h="454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nl-NL" sz="17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re</a:t>
                      </a: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 pers. sing.</a:t>
                      </a:r>
                      <a:endParaRPr lang="fr-BE" sz="17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me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mij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83060512"/>
                  </a:ext>
                </a:extLst>
              </a:tr>
              <a:tr h="74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nl-NL" sz="17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 pers. sing. </a:t>
                      </a:r>
                      <a:endParaRPr lang="fr-BE" sz="17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familière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polie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je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  <a:highlight>
                            <a:srgbClr val="D3D3D3"/>
                          </a:highlight>
                        </a:rPr>
                        <a:t>jou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2953427"/>
                  </a:ext>
                </a:extLst>
              </a:tr>
              <a:tr h="104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nl-NL" sz="17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 pers. sing.</a:t>
                      </a:r>
                      <a:endParaRPr lang="fr-BE" sz="17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masculin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féminin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neutre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 dirty="0">
                          <a:solidFill>
                            <a:schemeClr val="tx1"/>
                          </a:solidFill>
                          <a:effectLst/>
                        </a:rPr>
                        <a:t>hem (’m)</a:t>
                      </a:r>
                      <a:endParaRPr lang="fr-BE" sz="17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 dirty="0">
                          <a:solidFill>
                            <a:schemeClr val="tx1"/>
                          </a:solidFill>
                          <a:effectLst/>
                        </a:rPr>
                        <a:t>haar</a:t>
                      </a:r>
                      <a:endParaRPr lang="fr-BE" sz="17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 dirty="0">
                          <a:solidFill>
                            <a:schemeClr val="tx1"/>
                          </a:solidFill>
                          <a:effectLst/>
                        </a:rPr>
                        <a:t>het (’t)*</a:t>
                      </a:r>
                      <a:endParaRPr lang="fr-BE" sz="17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hem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haar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het*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849717"/>
                  </a:ext>
                </a:extLst>
              </a:tr>
              <a:tr h="4540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nl-NL" sz="17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re</a:t>
                      </a: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 pers. pluriel</a:t>
                      </a:r>
                      <a:endParaRPr lang="fr-BE" sz="17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ons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ons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5628123"/>
                  </a:ext>
                </a:extLst>
              </a:tr>
              <a:tr h="7480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nl-NL" sz="17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 pers. pluriel</a:t>
                      </a:r>
                      <a:endParaRPr lang="fr-BE" sz="17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familière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polie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jullie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jullie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u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B>
                    <a:solidFill>
                      <a:srgbClr val="F2F2F2">
                        <a:alpha val="45098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77594953"/>
                  </a:ext>
                </a:extLst>
              </a:tr>
              <a:tr h="10420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nl-NL" sz="1700" b="1" cap="none" spc="0" baseline="3000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700" b="1" cap="none" spc="0">
                          <a:solidFill>
                            <a:schemeClr val="tx1"/>
                          </a:solidFill>
                          <a:effectLst/>
                        </a:rPr>
                        <a:t> pers. pluriel</a:t>
                      </a:r>
                      <a:endParaRPr lang="fr-BE" sz="1700" b="1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hen (personnes)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>
                          <a:solidFill>
                            <a:schemeClr val="tx1"/>
                          </a:solidFill>
                          <a:effectLst/>
                        </a:rPr>
                        <a:t>ze (choses)</a:t>
                      </a:r>
                      <a:endParaRPr lang="fr-BE" sz="17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 dirty="0">
                          <a:solidFill>
                            <a:schemeClr val="tx1"/>
                          </a:solidFill>
                          <a:effectLst/>
                        </a:rPr>
                        <a:t>hen (</a:t>
                      </a:r>
                      <a:r>
                        <a:rPr lang="nl-NL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personnes</a:t>
                      </a:r>
                      <a:r>
                        <a:rPr lang="nl-NL" sz="1700" cap="none" spc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BE" sz="1700" cap="none" spc="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700" cap="none" spc="0" dirty="0">
                          <a:solidFill>
                            <a:schemeClr val="tx1"/>
                          </a:solidFill>
                          <a:effectLst/>
                        </a:rPr>
                        <a:t>ze (</a:t>
                      </a:r>
                      <a:r>
                        <a:rPr lang="nl-NL" sz="1700" cap="none" spc="0" dirty="0" err="1">
                          <a:solidFill>
                            <a:schemeClr val="tx1"/>
                          </a:solidFill>
                          <a:effectLst/>
                        </a:rPr>
                        <a:t>choses</a:t>
                      </a:r>
                      <a:r>
                        <a:rPr lang="nl-NL" sz="1700" cap="none" spc="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fr-BE" sz="17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64043" marR="164043" marT="127823" marB="0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bg1">
                          <a:lumMod val="75000"/>
                        </a:schemeClr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rgbClr val="BFBFBF">
                        <a:alpha val="34902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71002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5856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A04F51-916C-464A-AAD3-42591B6D8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</a:rPr>
              <a:t>RAPPEL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E8F6AD-481F-4047-BB65-143CF5EBD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Le son</a:t>
            </a:r>
          </a:p>
          <a:p>
            <a:pPr marL="0" indent="0" algn="ctr">
              <a:buNone/>
            </a:pPr>
            <a:r>
              <a:rPr lang="fr-FR" sz="4000" dirty="0">
                <a:solidFill>
                  <a:schemeClr val="bg1"/>
                </a:solidFill>
              </a:rPr>
              <a:t>[</a:t>
            </a:r>
            <a:r>
              <a:rPr lang="fr-BE" sz="4000" dirty="0" err="1">
                <a:solidFill>
                  <a:schemeClr val="bg1"/>
                </a:solidFill>
              </a:rPr>
              <a:t>ə</a:t>
            </a:r>
            <a:r>
              <a:rPr lang="fr-FR" sz="4000" dirty="0">
                <a:solidFill>
                  <a:schemeClr val="bg1"/>
                </a:solidFill>
              </a:rPr>
              <a:t>]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ne peut pas être accentué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E55A7FB-8FE0-7046-8E0D-CFC75CAB5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7988196"/>
              </p:ext>
            </p:extLst>
          </p:nvPr>
        </p:nvGraphicFramePr>
        <p:xfrm>
          <a:off x="5110716" y="1414530"/>
          <a:ext cx="6596653" cy="2947370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777242">
                  <a:extLst>
                    <a:ext uri="{9D8B030D-6E8A-4147-A177-3AD203B41FA5}">
                      <a16:colId xmlns:a16="http://schemas.microsoft.com/office/drawing/2014/main" val="3003853850"/>
                    </a:ext>
                  </a:extLst>
                </a:gridCol>
                <a:gridCol w="3819411">
                  <a:extLst>
                    <a:ext uri="{9D8B030D-6E8A-4147-A177-3AD203B41FA5}">
                      <a16:colId xmlns:a16="http://schemas.microsoft.com/office/drawing/2014/main" val="2248930441"/>
                    </a:ext>
                  </a:extLst>
                </a:gridCol>
              </a:tblGrid>
              <a:tr h="1095124">
                <a:tc>
                  <a:txBody>
                    <a:bodyPr/>
                    <a:lstStyle/>
                    <a:p>
                      <a:pPr algn="ctr"/>
                      <a:r>
                        <a:rPr lang="fr-FR" sz="4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ATONE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ACCENTUÉ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943377"/>
                  </a:ext>
                </a:extLst>
              </a:tr>
              <a:tr h="926123"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ME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MIJ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175488"/>
                  </a:ext>
                </a:extLst>
              </a:tr>
              <a:tr h="926123"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JE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JOU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69103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DEA0EDBA-A9C8-AC4B-8F33-816EB7D1105F}"/>
              </a:ext>
            </a:extLst>
          </p:cNvPr>
          <p:cNvSpPr txBox="1"/>
          <p:nvPr/>
        </p:nvSpPr>
        <p:spPr>
          <a:xfrm>
            <a:off x="5110716" y="5239265"/>
            <a:ext cx="63192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On emploie la forme accentuée :</a:t>
            </a:r>
          </a:p>
          <a:p>
            <a:pPr marL="285750" indent="-285750">
              <a:buFontTx/>
              <a:buChar char="-"/>
            </a:pPr>
            <a:r>
              <a:rPr lang="fr-FR" dirty="0"/>
              <a:t>en fin de proposition/phrase</a:t>
            </a:r>
          </a:p>
          <a:p>
            <a:pPr marL="285750" indent="-285750">
              <a:buFontTx/>
              <a:buChar char="-"/>
            </a:pPr>
            <a:r>
              <a:rPr lang="fr-FR" dirty="0"/>
              <a:t>après une préposition</a:t>
            </a:r>
          </a:p>
        </p:txBody>
      </p:sp>
    </p:spTree>
    <p:extLst>
      <p:ext uri="{BB962C8B-B14F-4D97-AF65-F5344CB8AC3E}">
        <p14:creationId xmlns:p14="http://schemas.microsoft.com/office/powerpoint/2010/main" val="36694713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2849B9C-4745-BC40-8F0D-4536DEF66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800" kern="1200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Pronominaliser une chose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655214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841BC1A-DE0B-BF42-BBED-779BDD31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Pronominaliser </a:t>
            </a:r>
            <a:br>
              <a:rPr lang="fr-FR" sz="3600" dirty="0">
                <a:solidFill>
                  <a:schemeClr val="bg1"/>
                </a:solidFill>
              </a:rPr>
            </a:br>
            <a:r>
              <a:rPr lang="fr-FR" sz="3600" dirty="0">
                <a:solidFill>
                  <a:schemeClr val="bg1"/>
                </a:solidFill>
              </a:rPr>
              <a:t>une chose [1]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CD6A9F-A8C0-7349-86B4-9B847A37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Une chose en « DE » peut être masculin OU féminin</a:t>
            </a:r>
          </a:p>
          <a:p>
            <a:pPr marL="0" indent="0" algn="ctr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fr-FR" sz="2000" dirty="0">
                <a:solidFill>
                  <a:schemeClr val="bg1"/>
                </a:solidFill>
              </a:rPr>
              <a:t>je le sais </a:t>
            </a:r>
            <a:r>
              <a:rPr lang="fr-FR" sz="2000" dirty="0">
                <a:solidFill>
                  <a:schemeClr val="bg1"/>
                </a:solidFill>
                <a:sym typeface="Wingdings" pitchFamily="2" charset="2"/>
              </a:rPr>
              <a:t></a:t>
            </a:r>
            <a:endParaRPr lang="fr-F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bg1"/>
                </a:solidFill>
              </a:rPr>
              <a:t>j’emploie « HEM » ou « HAAR »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fr-FR" sz="2000" dirty="0">
                <a:solidFill>
                  <a:schemeClr val="bg1"/>
                </a:solidFill>
              </a:rPr>
              <a:t>je ne le sais pas </a:t>
            </a:r>
            <a:r>
              <a:rPr lang="fr-FR" sz="2000" dirty="0">
                <a:solidFill>
                  <a:schemeClr val="bg1"/>
                </a:solidFill>
                <a:sym typeface="Wingdings" pitchFamily="2" charset="2"/>
              </a:rPr>
              <a:t></a:t>
            </a:r>
            <a:endParaRPr lang="fr-FR" sz="2000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fr-FR" sz="2000" dirty="0">
                <a:solidFill>
                  <a:schemeClr val="bg1"/>
                </a:solidFill>
              </a:rPr>
              <a:t>j’emploie « DIE »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B654A19-91A7-D441-A13B-B00E0D0F0DB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22775882"/>
              </p:ext>
            </p:extLst>
          </p:nvPr>
        </p:nvGraphicFramePr>
        <p:xfrm>
          <a:off x="5110716" y="1091476"/>
          <a:ext cx="6596653" cy="45196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8647">
                  <a:extLst>
                    <a:ext uri="{9D8B030D-6E8A-4147-A177-3AD203B41FA5}">
                      <a16:colId xmlns:a16="http://schemas.microsoft.com/office/drawing/2014/main" val="925290849"/>
                    </a:ext>
                  </a:extLst>
                </a:gridCol>
                <a:gridCol w="1480107">
                  <a:extLst>
                    <a:ext uri="{9D8B030D-6E8A-4147-A177-3AD203B41FA5}">
                      <a16:colId xmlns:a16="http://schemas.microsoft.com/office/drawing/2014/main" val="1005327030"/>
                    </a:ext>
                  </a:extLst>
                </a:gridCol>
                <a:gridCol w="2446638">
                  <a:extLst>
                    <a:ext uri="{9D8B030D-6E8A-4147-A177-3AD203B41FA5}">
                      <a16:colId xmlns:a16="http://schemas.microsoft.com/office/drawing/2014/main" val="1848237191"/>
                    </a:ext>
                  </a:extLst>
                </a:gridCol>
                <a:gridCol w="1451261">
                  <a:extLst>
                    <a:ext uri="{9D8B030D-6E8A-4147-A177-3AD203B41FA5}">
                      <a16:colId xmlns:a16="http://schemas.microsoft.com/office/drawing/2014/main" val="902212831"/>
                    </a:ext>
                  </a:extLst>
                </a:gridCol>
              </a:tblGrid>
              <a:tr h="588351"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SUJET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CP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 marL="133716" marR="133716" marT="66858" marB="66858"/>
                </a:tc>
                <a:extLst>
                  <a:ext uri="{0D108BD9-81ED-4DB2-BD59-A6C34878D82A}">
                    <a16:rowId xmlns:a16="http://schemas.microsoft.com/office/drawing/2014/main" val="2592597277"/>
                  </a:ext>
                </a:extLst>
              </a:tr>
              <a:tr h="588351"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/>
                        <a:t>Ik</a:t>
                      </a:r>
                    </a:p>
                  </a:txBody>
                  <a:tcPr marL="133716" marR="133716" marT="66858" marB="66858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zie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de tafel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endParaRPr lang="fr-FR" sz="2600">
                        <a:solidFill>
                          <a:srgbClr val="FF0000"/>
                        </a:solidFill>
                      </a:endParaRPr>
                    </a:p>
                  </a:txBody>
                  <a:tcPr marL="133716" marR="133716" marT="66858" marB="66858"/>
                </a:tc>
                <a:extLst>
                  <a:ext uri="{0D108BD9-81ED-4DB2-BD59-A6C34878D82A}">
                    <a16:rowId xmlns:a16="http://schemas.microsoft.com/office/drawing/2014/main" val="2184610528"/>
                  </a:ext>
                </a:extLst>
              </a:tr>
              <a:tr h="98949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haar / hem / die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endParaRPr lang="fr-FR" sz="2600">
                        <a:solidFill>
                          <a:srgbClr val="FF0000"/>
                        </a:solidFill>
                      </a:endParaRPr>
                    </a:p>
                  </a:txBody>
                  <a:tcPr marL="133716" marR="133716" marT="66858" marB="66858"/>
                </a:tc>
                <a:extLst>
                  <a:ext uri="{0D108BD9-81ED-4DB2-BD59-A6C34878D82A}">
                    <a16:rowId xmlns:a16="http://schemas.microsoft.com/office/drawing/2014/main" val="30578166"/>
                  </a:ext>
                </a:extLst>
              </a:tr>
              <a:tr h="588351"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/>
                        <a:t>We</a:t>
                      </a:r>
                    </a:p>
                  </a:txBody>
                  <a:tcPr marL="133716" marR="133716" marT="66858" marB="66858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nemen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de bal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endParaRPr lang="fr-FR" sz="2600">
                        <a:solidFill>
                          <a:srgbClr val="FF0000"/>
                        </a:solidFill>
                      </a:endParaRPr>
                    </a:p>
                  </a:txBody>
                  <a:tcPr marL="133716" marR="133716" marT="66858" marB="66858"/>
                </a:tc>
                <a:extLst>
                  <a:ext uri="{0D108BD9-81ED-4DB2-BD59-A6C34878D82A}">
                    <a16:rowId xmlns:a16="http://schemas.microsoft.com/office/drawing/2014/main" val="1819051187"/>
                  </a:ext>
                </a:extLst>
              </a:tr>
              <a:tr h="588351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hem / die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endParaRPr lang="fr-FR" sz="2600">
                        <a:solidFill>
                          <a:srgbClr val="FF0000"/>
                        </a:solidFill>
                      </a:endParaRPr>
                    </a:p>
                  </a:txBody>
                  <a:tcPr marL="133716" marR="133716" marT="66858" marB="66858"/>
                </a:tc>
                <a:extLst>
                  <a:ext uri="{0D108BD9-81ED-4DB2-BD59-A6C34878D82A}">
                    <a16:rowId xmlns:a16="http://schemas.microsoft.com/office/drawing/2014/main" val="3511053926"/>
                  </a:ext>
                </a:extLst>
              </a:tr>
              <a:tr h="588351"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/>
                        <a:t>Ze</a:t>
                      </a:r>
                    </a:p>
                  </a:txBody>
                  <a:tcPr marL="133716" marR="133716" marT="66858" marB="66858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spreken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de zin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dirty="0" err="1">
                          <a:solidFill>
                            <a:srgbClr val="FF0000"/>
                          </a:solidFill>
                        </a:rPr>
                        <a:t>uit</a:t>
                      </a:r>
                      <a:endParaRPr lang="fr-F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3716" marR="133716" marT="66858" marB="66858"/>
                </a:tc>
                <a:extLst>
                  <a:ext uri="{0D108BD9-81ED-4DB2-BD59-A6C34878D82A}">
                    <a16:rowId xmlns:a16="http://schemas.microsoft.com/office/drawing/2014/main" val="3288333714"/>
                  </a:ext>
                </a:extLst>
              </a:tr>
              <a:tr h="588351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hem / die</a:t>
                      </a:r>
                    </a:p>
                  </a:txBody>
                  <a:tcPr marL="133716" marR="133716" marT="66858" marB="66858"/>
                </a:tc>
                <a:tc>
                  <a:txBody>
                    <a:bodyPr/>
                    <a:lstStyle/>
                    <a:p>
                      <a:pPr algn="ctr"/>
                      <a:endParaRPr lang="fr-F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3716" marR="133716" marT="66858" marB="66858"/>
                </a:tc>
                <a:extLst>
                  <a:ext uri="{0D108BD9-81ED-4DB2-BD59-A6C34878D82A}">
                    <a16:rowId xmlns:a16="http://schemas.microsoft.com/office/drawing/2014/main" val="161274954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98D18D6D-1F83-7245-9883-CC9DBDAD9433}"/>
              </a:ext>
            </a:extLst>
          </p:cNvPr>
          <p:cNvSpPr txBox="1"/>
          <p:nvPr/>
        </p:nvSpPr>
        <p:spPr>
          <a:xfrm>
            <a:off x="5110716" y="5772150"/>
            <a:ext cx="65966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Les Néerlandais emploient le masculin pour tout : « HEM »</a:t>
            </a:r>
          </a:p>
          <a:p>
            <a:r>
              <a:rPr lang="fr-FR" dirty="0"/>
              <a:t>Je préconise d’employer « DIE »</a:t>
            </a:r>
          </a:p>
        </p:txBody>
      </p:sp>
    </p:spTree>
    <p:extLst>
      <p:ext uri="{BB962C8B-B14F-4D97-AF65-F5344CB8AC3E}">
        <p14:creationId xmlns:p14="http://schemas.microsoft.com/office/powerpoint/2010/main" val="7323456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AB45A142-4255-493C-8284-5D566C121B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21177"/>
            <a:ext cx="4332307" cy="6179552"/>
          </a:xfrm>
          <a:prstGeom prst="rect">
            <a:avLst/>
          </a:prstGeom>
          <a:solidFill>
            <a:srgbClr val="404040">
              <a:alpha val="89804"/>
            </a:srgbClr>
          </a:solidFill>
          <a:ln w="127000" cap="sq" cmpd="thinThick">
            <a:solidFill>
              <a:srgbClr val="595959">
                <a:alpha val="8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841BC1A-DE0B-BF42-BBED-779BDD31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4237" y="914400"/>
            <a:ext cx="3657600" cy="288757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Pronominaliser une chose [2]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CD6A9F-A8C0-7349-86B4-9B847A37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4237" y="4170501"/>
            <a:ext cx="3657600" cy="1525597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 algn="ctr">
              <a:buNone/>
            </a:pP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JAMAIS après </a:t>
            </a:r>
            <a:r>
              <a:rPr lang="en-US" sz="2000" kern="1200" dirty="0" err="1">
                <a:solidFill>
                  <a:srgbClr val="FFFFFF"/>
                </a:solidFill>
                <a:latin typeface="+mn-lt"/>
                <a:ea typeface="+mn-ea"/>
                <a:cs typeface="+mn-cs"/>
              </a:rPr>
              <a:t>une</a:t>
            </a:r>
            <a:r>
              <a:rPr lang="en-US" sz="2000" kern="1200" dirty="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 PRÉPOSITION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38FB9660-F42F-4313-BBC4-47C007FE48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91126" y="3910267"/>
            <a:ext cx="258679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3AE5C3A6-93DA-794A-8A27-7D66493CC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180981"/>
              </p:ext>
            </p:extLst>
          </p:nvPr>
        </p:nvGraphicFramePr>
        <p:xfrm>
          <a:off x="5153822" y="1088952"/>
          <a:ext cx="6553547" cy="46880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5779">
                  <a:extLst>
                    <a:ext uri="{9D8B030D-6E8A-4147-A177-3AD203B41FA5}">
                      <a16:colId xmlns:a16="http://schemas.microsoft.com/office/drawing/2014/main" val="925290849"/>
                    </a:ext>
                  </a:extLst>
                </a:gridCol>
                <a:gridCol w="1652835">
                  <a:extLst>
                    <a:ext uri="{9D8B030D-6E8A-4147-A177-3AD203B41FA5}">
                      <a16:colId xmlns:a16="http://schemas.microsoft.com/office/drawing/2014/main" val="1005327030"/>
                    </a:ext>
                  </a:extLst>
                </a:gridCol>
                <a:gridCol w="2095902">
                  <a:extLst>
                    <a:ext uri="{9D8B030D-6E8A-4147-A177-3AD203B41FA5}">
                      <a16:colId xmlns:a16="http://schemas.microsoft.com/office/drawing/2014/main" val="1848237191"/>
                    </a:ext>
                  </a:extLst>
                </a:gridCol>
                <a:gridCol w="1229031">
                  <a:extLst>
                    <a:ext uri="{9D8B030D-6E8A-4147-A177-3AD203B41FA5}">
                      <a16:colId xmlns:a16="http://schemas.microsoft.com/office/drawing/2014/main" val="902212831"/>
                    </a:ext>
                  </a:extLst>
                </a:gridCol>
              </a:tblGrid>
              <a:tr h="610278"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SUJET</a:t>
                      </a:r>
                    </a:p>
                  </a:txBody>
                  <a:tcPr marL="138699" marR="138699" marT="69350" marB="693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 marL="138699" marR="138699" marT="69350" marB="693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/>
                        <a:t>CP</a:t>
                      </a:r>
                    </a:p>
                  </a:txBody>
                  <a:tcPr marL="138699" marR="138699" marT="69350" marB="6935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700" dirty="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 marL="138699" marR="138699" marT="69350" marB="69350"/>
                </a:tc>
                <a:extLst>
                  <a:ext uri="{0D108BD9-81ED-4DB2-BD59-A6C34878D82A}">
                    <a16:rowId xmlns:a16="http://schemas.microsoft.com/office/drawing/2014/main" val="2592597277"/>
                  </a:ext>
                </a:extLst>
              </a:tr>
              <a:tr h="610278">
                <a:tc rowSpan="2">
                  <a:txBody>
                    <a:bodyPr/>
                    <a:lstStyle/>
                    <a:p>
                      <a:pPr algn="ctr"/>
                      <a:r>
                        <a:rPr lang="fr-FR" sz="2700" dirty="0" err="1"/>
                        <a:t>Ik</a:t>
                      </a:r>
                      <a:endParaRPr lang="fr-FR" sz="2700" dirty="0"/>
                    </a:p>
                  </a:txBody>
                  <a:tcPr marL="138699" marR="138699" marT="69350" marB="6935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700">
                          <a:solidFill>
                            <a:srgbClr val="FF0000"/>
                          </a:solidFill>
                        </a:rPr>
                        <a:t>speel</a:t>
                      </a:r>
                    </a:p>
                  </a:txBody>
                  <a:tcPr marL="138699" marR="138699" marT="69350" marB="69350"/>
                </a:tc>
                <a:tc>
                  <a:txBody>
                    <a:bodyPr/>
                    <a:lstStyle/>
                    <a:p>
                      <a:r>
                        <a:rPr lang="fr-FR" sz="2700">
                          <a:solidFill>
                            <a:srgbClr val="0070C0"/>
                          </a:solidFill>
                        </a:rPr>
                        <a:t>met</a:t>
                      </a:r>
                      <a:r>
                        <a:rPr lang="fr-FR" sz="2700"/>
                        <a:t> </a:t>
                      </a:r>
                      <a:r>
                        <a:rPr lang="fr-FR" sz="2700">
                          <a:solidFill>
                            <a:srgbClr val="00B050"/>
                          </a:solidFill>
                        </a:rPr>
                        <a:t>de bal</a:t>
                      </a:r>
                    </a:p>
                  </a:txBody>
                  <a:tcPr marL="138699" marR="138699" marT="69350" marB="69350"/>
                </a:tc>
                <a:tc rowSpan="2">
                  <a:txBody>
                    <a:bodyPr/>
                    <a:lstStyle/>
                    <a:p>
                      <a:pPr algn="ctr"/>
                      <a:endParaRPr lang="fr-FR" sz="2700" dirty="0">
                        <a:solidFill>
                          <a:srgbClr val="FF0000"/>
                        </a:solidFill>
                      </a:endParaRPr>
                    </a:p>
                  </a:txBody>
                  <a:tcPr marL="138699" marR="138699" marT="69350" marB="69350"/>
                </a:tc>
                <a:extLst>
                  <a:ext uri="{0D108BD9-81ED-4DB2-BD59-A6C34878D82A}">
                    <a16:rowId xmlns:a16="http://schemas.microsoft.com/office/drawing/2014/main" val="2184610528"/>
                  </a:ext>
                </a:extLst>
              </a:tr>
              <a:tr h="61027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700" b="1">
                          <a:solidFill>
                            <a:srgbClr val="00B050"/>
                          </a:solidFill>
                        </a:rPr>
                        <a:t>er</a:t>
                      </a:r>
                      <a:r>
                        <a:rPr lang="fr-FR" sz="2700">
                          <a:solidFill>
                            <a:srgbClr val="0070C0"/>
                          </a:solidFill>
                        </a:rPr>
                        <a:t>mee</a:t>
                      </a:r>
                    </a:p>
                  </a:txBody>
                  <a:tcPr marL="138699" marR="138699" marT="69350" marB="69350"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578166"/>
                  </a:ext>
                </a:extLst>
              </a:tr>
              <a:tr h="1026376">
                <a:tc rowSpan="2">
                  <a:txBody>
                    <a:bodyPr/>
                    <a:lstStyle/>
                    <a:p>
                      <a:pPr algn="ctr"/>
                      <a:r>
                        <a:rPr lang="fr-FR" sz="2700" dirty="0" err="1"/>
                        <a:t>Jullie</a:t>
                      </a:r>
                      <a:endParaRPr lang="fr-FR" sz="2700" dirty="0"/>
                    </a:p>
                  </a:txBody>
                  <a:tcPr marL="138699" marR="138699" marT="69350" marB="6935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700" dirty="0" err="1">
                          <a:solidFill>
                            <a:srgbClr val="FF0000"/>
                          </a:solidFill>
                        </a:rPr>
                        <a:t>staan</a:t>
                      </a:r>
                      <a:endParaRPr lang="fr-FR" sz="2700" dirty="0">
                        <a:solidFill>
                          <a:srgbClr val="FF0000"/>
                        </a:solidFill>
                      </a:endParaRPr>
                    </a:p>
                  </a:txBody>
                  <a:tcPr marL="138699" marR="138699" marT="69350" marB="69350"/>
                </a:tc>
                <a:tc>
                  <a:txBody>
                    <a:bodyPr/>
                    <a:lstStyle/>
                    <a:p>
                      <a:r>
                        <a:rPr lang="fr-FR" sz="2700">
                          <a:solidFill>
                            <a:srgbClr val="0070C0"/>
                          </a:solidFill>
                        </a:rPr>
                        <a:t>voor</a:t>
                      </a:r>
                      <a:r>
                        <a:rPr lang="fr-FR" sz="2700"/>
                        <a:t> </a:t>
                      </a:r>
                      <a:r>
                        <a:rPr lang="fr-FR" sz="2700">
                          <a:solidFill>
                            <a:srgbClr val="00B050"/>
                          </a:solidFill>
                        </a:rPr>
                        <a:t>het museum</a:t>
                      </a:r>
                    </a:p>
                  </a:txBody>
                  <a:tcPr marL="138699" marR="138699" marT="69350" marB="69350"/>
                </a:tc>
                <a:tc rowSpan="2">
                  <a:txBody>
                    <a:bodyPr/>
                    <a:lstStyle/>
                    <a:p>
                      <a:pPr algn="ctr"/>
                      <a:endParaRPr lang="fr-FR" sz="2700" dirty="0">
                        <a:solidFill>
                          <a:srgbClr val="FF0000"/>
                        </a:solidFill>
                      </a:endParaRPr>
                    </a:p>
                  </a:txBody>
                  <a:tcPr marL="138699" marR="138699" marT="69350" marB="69350"/>
                </a:tc>
                <a:extLst>
                  <a:ext uri="{0D108BD9-81ED-4DB2-BD59-A6C34878D82A}">
                    <a16:rowId xmlns:a16="http://schemas.microsoft.com/office/drawing/2014/main" val="1819051187"/>
                  </a:ext>
                </a:extLst>
              </a:tr>
              <a:tr h="61027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700" b="1">
                          <a:solidFill>
                            <a:srgbClr val="00B050"/>
                          </a:solidFill>
                        </a:rPr>
                        <a:t>er</a:t>
                      </a:r>
                      <a:r>
                        <a:rPr lang="fr-FR" sz="2700">
                          <a:solidFill>
                            <a:srgbClr val="0070C0"/>
                          </a:solidFill>
                        </a:rPr>
                        <a:t>voor</a:t>
                      </a:r>
                    </a:p>
                  </a:txBody>
                  <a:tcPr marL="138699" marR="138699" marT="69350" marB="69350"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1053926"/>
                  </a:ext>
                </a:extLst>
              </a:tr>
              <a:tr h="610278">
                <a:tc rowSpan="2">
                  <a:txBody>
                    <a:bodyPr/>
                    <a:lstStyle/>
                    <a:p>
                      <a:pPr algn="ctr"/>
                      <a:r>
                        <a:rPr lang="fr-FR" sz="2700"/>
                        <a:t>We</a:t>
                      </a:r>
                    </a:p>
                  </a:txBody>
                  <a:tcPr marL="138699" marR="138699" marT="69350" marB="69350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700" dirty="0" err="1">
                          <a:solidFill>
                            <a:srgbClr val="FF0000"/>
                          </a:solidFill>
                        </a:rPr>
                        <a:t>kijken</a:t>
                      </a:r>
                      <a:endParaRPr lang="fr-FR" sz="2700" dirty="0">
                        <a:solidFill>
                          <a:srgbClr val="FF0000"/>
                        </a:solidFill>
                      </a:endParaRPr>
                    </a:p>
                  </a:txBody>
                  <a:tcPr marL="138699" marR="138699" marT="69350" marB="69350"/>
                </a:tc>
                <a:tc>
                  <a:txBody>
                    <a:bodyPr/>
                    <a:lstStyle/>
                    <a:p>
                      <a:r>
                        <a:rPr lang="fr-FR" sz="2700">
                          <a:solidFill>
                            <a:srgbClr val="0070C0"/>
                          </a:solidFill>
                        </a:rPr>
                        <a:t>naar</a:t>
                      </a:r>
                      <a:r>
                        <a:rPr lang="fr-FR" sz="2700"/>
                        <a:t> </a:t>
                      </a:r>
                      <a:r>
                        <a:rPr lang="fr-FR" sz="2700">
                          <a:solidFill>
                            <a:srgbClr val="00B050"/>
                          </a:solidFill>
                        </a:rPr>
                        <a:t>tv</a:t>
                      </a:r>
                    </a:p>
                  </a:txBody>
                  <a:tcPr marL="138699" marR="138699" marT="69350" marB="69350"/>
                </a:tc>
                <a:tc rowSpan="2">
                  <a:txBody>
                    <a:bodyPr/>
                    <a:lstStyle/>
                    <a:p>
                      <a:pPr algn="ctr"/>
                      <a:endParaRPr lang="fr-FR" sz="2700" dirty="0">
                        <a:solidFill>
                          <a:srgbClr val="FF0000"/>
                        </a:solidFill>
                      </a:endParaRPr>
                    </a:p>
                  </a:txBody>
                  <a:tcPr marL="138699" marR="138699" marT="69350" marB="69350"/>
                </a:tc>
                <a:extLst>
                  <a:ext uri="{0D108BD9-81ED-4DB2-BD59-A6C34878D82A}">
                    <a16:rowId xmlns:a16="http://schemas.microsoft.com/office/drawing/2014/main" val="3288333714"/>
                  </a:ext>
                </a:extLst>
              </a:tr>
              <a:tr h="610278">
                <a:tc v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r-FR" sz="2700" b="1" dirty="0" err="1">
                          <a:solidFill>
                            <a:srgbClr val="00B050"/>
                          </a:solidFill>
                        </a:rPr>
                        <a:t>er</a:t>
                      </a:r>
                      <a:r>
                        <a:rPr lang="fr-FR" sz="2700" dirty="0" err="1">
                          <a:solidFill>
                            <a:srgbClr val="0070C0"/>
                          </a:solidFill>
                        </a:rPr>
                        <a:t>naar</a:t>
                      </a:r>
                      <a:endParaRPr lang="fr-FR" sz="2700" dirty="0">
                        <a:solidFill>
                          <a:srgbClr val="0070C0"/>
                        </a:solidFill>
                      </a:endParaRPr>
                    </a:p>
                  </a:txBody>
                  <a:tcPr marL="138699" marR="138699" marT="69350" marB="69350"/>
                </a:tc>
                <a:tc vMerge="1">
                  <a:txBody>
                    <a:bodyPr/>
                    <a:lstStyle/>
                    <a:p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2749549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A86E0429-F72F-274C-AB85-11140FDB066C}"/>
              </a:ext>
            </a:extLst>
          </p:cNvPr>
          <p:cNvSpPr txBox="1"/>
          <p:nvPr/>
        </p:nvSpPr>
        <p:spPr>
          <a:xfrm>
            <a:off x="5153822" y="5931243"/>
            <a:ext cx="65535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J’emploie un adverbe pronominal : ER + préposition</a:t>
            </a:r>
          </a:p>
        </p:txBody>
      </p:sp>
    </p:spTree>
    <p:extLst>
      <p:ext uri="{BB962C8B-B14F-4D97-AF65-F5344CB8AC3E}">
        <p14:creationId xmlns:p14="http://schemas.microsoft.com/office/powerpoint/2010/main" val="924395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841BC1A-DE0B-BF42-BBED-779BDD31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r>
              <a:rPr lang="fr-FR" sz="3600">
                <a:solidFill>
                  <a:schemeClr val="bg1"/>
                </a:solidFill>
              </a:rPr>
              <a:t>Pronominaliser une chose [3]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CD6A9F-A8C0-7349-86B4-9B847A37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au pluriel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>
              <a:buFontTx/>
              <a:buChar char="-"/>
            </a:pPr>
            <a:r>
              <a:rPr lang="fr-FR" sz="2000" dirty="0">
                <a:solidFill>
                  <a:schemeClr val="bg1"/>
                </a:solidFill>
              </a:rPr>
              <a:t>pour les personnes 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« HEN »</a:t>
            </a:r>
          </a:p>
          <a:p>
            <a:pPr>
              <a:buFontTx/>
              <a:buChar char="-"/>
            </a:pPr>
            <a:r>
              <a:rPr lang="fr-FR" sz="2000" dirty="0">
                <a:solidFill>
                  <a:schemeClr val="bg1"/>
                </a:solidFill>
              </a:rPr>
              <a:t>pour les choses 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« ZE »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7052401-44CD-C44C-9C97-E8C8C00C8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068353"/>
              </p:ext>
            </p:extLst>
          </p:nvPr>
        </p:nvGraphicFramePr>
        <p:xfrm>
          <a:off x="5110716" y="1280390"/>
          <a:ext cx="6596653" cy="41417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7764">
                  <a:extLst>
                    <a:ext uri="{9D8B030D-6E8A-4147-A177-3AD203B41FA5}">
                      <a16:colId xmlns:a16="http://schemas.microsoft.com/office/drawing/2014/main" val="1109359248"/>
                    </a:ext>
                  </a:extLst>
                </a:gridCol>
                <a:gridCol w="1658502">
                  <a:extLst>
                    <a:ext uri="{9D8B030D-6E8A-4147-A177-3AD203B41FA5}">
                      <a16:colId xmlns:a16="http://schemas.microsoft.com/office/drawing/2014/main" val="729085963"/>
                    </a:ext>
                  </a:extLst>
                </a:gridCol>
                <a:gridCol w="2218806">
                  <a:extLst>
                    <a:ext uri="{9D8B030D-6E8A-4147-A177-3AD203B41FA5}">
                      <a16:colId xmlns:a16="http://schemas.microsoft.com/office/drawing/2014/main" val="2269158634"/>
                    </a:ext>
                  </a:extLst>
                </a:gridCol>
                <a:gridCol w="1191581">
                  <a:extLst>
                    <a:ext uri="{9D8B030D-6E8A-4147-A177-3AD203B41FA5}">
                      <a16:colId xmlns:a16="http://schemas.microsoft.com/office/drawing/2014/main" val="3408722209"/>
                    </a:ext>
                  </a:extLst>
                </a:gridCol>
              </a:tblGrid>
              <a:tr h="591682"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SUJET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CP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 marL="134473" marR="134473" marT="67237" marB="67237"/>
                </a:tc>
                <a:extLst>
                  <a:ext uri="{0D108BD9-81ED-4DB2-BD59-A6C34878D82A}">
                    <a16:rowId xmlns:a16="http://schemas.microsoft.com/office/drawing/2014/main" val="3841657086"/>
                  </a:ext>
                </a:extLst>
              </a:tr>
              <a:tr h="591682"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/>
                        <a:t>Ik</a:t>
                      </a:r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zie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de kinderen</a:t>
                      </a:r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endParaRPr lang="fr-FR" sz="2600">
                        <a:solidFill>
                          <a:srgbClr val="FF0000"/>
                        </a:solidFill>
                      </a:endParaRPr>
                    </a:p>
                  </a:txBody>
                  <a:tcPr marL="134473" marR="134473" marT="67237" marB="67237"/>
                </a:tc>
                <a:extLst>
                  <a:ext uri="{0D108BD9-81ED-4DB2-BD59-A6C34878D82A}">
                    <a16:rowId xmlns:a16="http://schemas.microsoft.com/office/drawing/2014/main" val="3168724686"/>
                  </a:ext>
                </a:extLst>
              </a:tr>
              <a:tr h="591682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err="1"/>
                        <a:t>hen</a:t>
                      </a:r>
                      <a:endParaRPr lang="fr-FR" sz="2600" b="1" dirty="0"/>
                    </a:p>
                  </a:txBody>
                  <a:tcPr marL="134473" marR="134473" marT="67237" marB="67237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708968"/>
                  </a:ext>
                </a:extLst>
              </a:tr>
              <a:tr h="591682"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/>
                        <a:t>We</a:t>
                      </a:r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nemen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de boeken</a:t>
                      </a:r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endParaRPr lang="fr-FR" sz="2600">
                        <a:solidFill>
                          <a:srgbClr val="FF0000"/>
                        </a:solidFill>
                      </a:endParaRPr>
                    </a:p>
                  </a:txBody>
                  <a:tcPr marL="134473" marR="134473" marT="67237" marB="67237"/>
                </a:tc>
                <a:extLst>
                  <a:ext uri="{0D108BD9-81ED-4DB2-BD59-A6C34878D82A}">
                    <a16:rowId xmlns:a16="http://schemas.microsoft.com/office/drawing/2014/main" val="4223492936"/>
                  </a:ext>
                </a:extLst>
              </a:tr>
              <a:tr h="591682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err="1"/>
                        <a:t>ze</a:t>
                      </a:r>
                      <a:endParaRPr lang="fr-FR" sz="2600" b="1" dirty="0"/>
                    </a:p>
                  </a:txBody>
                  <a:tcPr marL="134473" marR="134473" marT="67237" marB="67237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728087"/>
                  </a:ext>
                </a:extLst>
              </a:tr>
              <a:tr h="591682"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/>
                        <a:t>Ze</a:t>
                      </a:r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spreken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de zinnen</a:t>
                      </a:r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FF0000"/>
                          </a:solidFill>
                        </a:rPr>
                        <a:t>uit</a:t>
                      </a:r>
                    </a:p>
                  </a:txBody>
                  <a:tcPr marL="134473" marR="134473" marT="67237" marB="67237"/>
                </a:tc>
                <a:extLst>
                  <a:ext uri="{0D108BD9-81ED-4DB2-BD59-A6C34878D82A}">
                    <a16:rowId xmlns:a16="http://schemas.microsoft.com/office/drawing/2014/main" val="3258838888"/>
                  </a:ext>
                </a:extLst>
              </a:tr>
              <a:tr h="591682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 err="1"/>
                        <a:t>ze</a:t>
                      </a:r>
                      <a:endParaRPr lang="fr-FR" sz="2600" b="1" dirty="0"/>
                    </a:p>
                  </a:txBody>
                  <a:tcPr marL="134473" marR="134473" marT="67237" marB="67237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26300"/>
                  </a:ext>
                </a:extLst>
              </a:tr>
            </a:tbl>
          </a:graphicData>
        </a:graphic>
      </p:graphicFrame>
      <p:sp>
        <p:nvSpPr>
          <p:cNvPr id="5" name="ZoneTexte 4">
            <a:extLst>
              <a:ext uri="{FF2B5EF4-FFF2-40B4-BE49-F238E27FC236}">
                <a16:creationId xmlns:a16="http://schemas.microsoft.com/office/drawing/2014/main" id="{B38A897E-CD31-8340-B816-BF2E164D6B51}"/>
              </a:ext>
            </a:extLst>
          </p:cNvPr>
          <p:cNvSpPr txBox="1"/>
          <p:nvPr/>
        </p:nvSpPr>
        <p:spPr>
          <a:xfrm>
            <a:off x="4927866" y="5614988"/>
            <a:ext cx="67795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En Belgique, on a tendance à aussi employer « </a:t>
            </a:r>
            <a:r>
              <a:rPr lang="fr-FR" dirty="0" err="1"/>
              <a:t>ze</a:t>
            </a:r>
            <a:r>
              <a:rPr lang="fr-FR" dirty="0"/>
              <a:t> » pour les personnes</a:t>
            </a:r>
          </a:p>
        </p:txBody>
      </p:sp>
    </p:spTree>
    <p:extLst>
      <p:ext uri="{BB962C8B-B14F-4D97-AF65-F5344CB8AC3E}">
        <p14:creationId xmlns:p14="http://schemas.microsoft.com/office/powerpoint/2010/main" val="1080073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7FEACFD-3649-2B41-80B5-07D0B75092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Deux fonctions à distinguer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60300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3EDD119B-6BFA-4C3F-90CE-97DAFD604EC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2849B9C-4745-BC40-8F0D-4536DEF663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965199"/>
            <a:ext cx="6766078" cy="492760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/>
            <a:r>
              <a:rPr lang="en-US" sz="4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Pronominaliser</a:t>
            </a: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 un CIV/COI* </a:t>
            </a:r>
            <a:b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</a:br>
            <a:r>
              <a:rPr lang="en-US" sz="4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au </a:t>
            </a:r>
            <a:r>
              <a:rPr lang="en-US" sz="4800" kern="1200" dirty="0" err="1">
                <a:solidFill>
                  <a:schemeClr val="bg1"/>
                </a:solidFill>
                <a:latin typeface="+mj-lt"/>
                <a:ea typeface="+mj-ea"/>
                <a:cs typeface="+mj-cs"/>
              </a:rPr>
              <a:t>pluriel</a:t>
            </a:r>
            <a:endParaRPr lang="en-US" sz="4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C1572D0-F0FD-4D84-8F82-DC59140EB9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138160" y="2057399"/>
            <a:ext cx="0" cy="2743200"/>
          </a:xfrm>
          <a:prstGeom prst="line">
            <a:avLst/>
          </a:prstGeom>
          <a:ln w="190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>
            <a:extLst>
              <a:ext uri="{FF2B5EF4-FFF2-40B4-BE49-F238E27FC236}">
                <a16:creationId xmlns:a16="http://schemas.microsoft.com/office/drawing/2014/main" id="{D9595F2F-3C23-A947-BA5C-503E94E6516F}"/>
              </a:ext>
            </a:extLst>
          </p:cNvPr>
          <p:cNvSpPr txBox="1"/>
          <p:nvPr/>
        </p:nvSpPr>
        <p:spPr>
          <a:xfrm>
            <a:off x="409758" y="6168626"/>
            <a:ext cx="79948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solidFill>
                  <a:schemeClr val="bg1"/>
                </a:solidFill>
              </a:rPr>
              <a:t>*CIV/COI = complément indirect du verbe/complément d’objet indirect</a:t>
            </a:r>
          </a:p>
        </p:txBody>
      </p:sp>
    </p:spTree>
    <p:extLst>
      <p:ext uri="{BB962C8B-B14F-4D97-AF65-F5344CB8AC3E}">
        <p14:creationId xmlns:p14="http://schemas.microsoft.com/office/powerpoint/2010/main" val="28448758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6841BC1A-DE0B-BF42-BBED-779BDD311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chemeClr val="bg1"/>
                </a:solidFill>
              </a:rPr>
              <a:t>Pronominaliser un complément indirect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0CD6A9F-A8C0-7349-86B4-9B847A3707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au pluriel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4500" dirty="0">
                <a:solidFill>
                  <a:schemeClr val="bg1"/>
                </a:solidFill>
              </a:rPr>
              <a:t>« HUN »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E7052401-44CD-C44C-9C97-E8C8C00C82C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0498264"/>
              </p:ext>
            </p:extLst>
          </p:nvPr>
        </p:nvGraphicFramePr>
        <p:xfrm>
          <a:off x="4927865" y="516695"/>
          <a:ext cx="7070545" cy="55600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437">
                  <a:extLst>
                    <a:ext uri="{9D8B030D-6E8A-4147-A177-3AD203B41FA5}">
                      <a16:colId xmlns:a16="http://schemas.microsoft.com/office/drawing/2014/main" val="1109359248"/>
                    </a:ext>
                  </a:extLst>
                </a:gridCol>
                <a:gridCol w="1496747">
                  <a:extLst>
                    <a:ext uri="{9D8B030D-6E8A-4147-A177-3AD203B41FA5}">
                      <a16:colId xmlns:a16="http://schemas.microsoft.com/office/drawing/2014/main" val="729085963"/>
                    </a:ext>
                  </a:extLst>
                </a:gridCol>
                <a:gridCol w="1841046">
                  <a:extLst>
                    <a:ext uri="{9D8B030D-6E8A-4147-A177-3AD203B41FA5}">
                      <a16:colId xmlns:a16="http://schemas.microsoft.com/office/drawing/2014/main" val="2269158634"/>
                    </a:ext>
                  </a:extLst>
                </a:gridCol>
                <a:gridCol w="1701114">
                  <a:extLst>
                    <a:ext uri="{9D8B030D-6E8A-4147-A177-3AD203B41FA5}">
                      <a16:colId xmlns:a16="http://schemas.microsoft.com/office/drawing/2014/main" val="930140826"/>
                    </a:ext>
                  </a:extLst>
                </a:gridCol>
                <a:gridCol w="869201">
                  <a:extLst>
                    <a:ext uri="{9D8B030D-6E8A-4147-A177-3AD203B41FA5}">
                      <a16:colId xmlns:a16="http://schemas.microsoft.com/office/drawing/2014/main" val="3408722209"/>
                    </a:ext>
                  </a:extLst>
                </a:gridCol>
              </a:tblGrid>
              <a:tr h="639094">
                <a:tc>
                  <a:txBody>
                    <a:bodyPr/>
                    <a:lstStyle/>
                    <a:p>
                      <a:pPr algn="ctr"/>
                      <a:r>
                        <a:rPr lang="fr-FR" sz="2600"/>
                        <a:t>SUJET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dirty="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dirty="0"/>
                        <a:t>C</a:t>
                      </a:r>
                      <a:r>
                        <a:rPr lang="fr-FR" sz="2600" b="1" dirty="0"/>
                        <a:t>I</a:t>
                      </a:r>
                      <a:r>
                        <a:rPr lang="fr-FR" sz="2600" dirty="0"/>
                        <a:t>V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dirty="0"/>
                        <a:t>C</a:t>
                      </a:r>
                      <a:r>
                        <a:rPr lang="fr-FR" sz="2600" b="1" dirty="0"/>
                        <a:t>D</a:t>
                      </a:r>
                      <a:r>
                        <a:rPr lang="fr-FR" sz="2600" dirty="0"/>
                        <a:t>V</a:t>
                      </a: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 marL="134473" marR="134473" marT="67237" marB="67237"/>
                </a:tc>
                <a:extLst>
                  <a:ext uri="{0D108BD9-81ED-4DB2-BD59-A6C34878D82A}">
                    <a16:rowId xmlns:a16="http://schemas.microsoft.com/office/drawing/2014/main" val="3841657086"/>
                  </a:ext>
                </a:extLst>
              </a:tr>
              <a:tr h="1001232"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 dirty="0" err="1"/>
                        <a:t>Ik</a:t>
                      </a:r>
                      <a:endParaRPr lang="fr-FR" sz="2600" dirty="0"/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 dirty="0" err="1">
                          <a:solidFill>
                            <a:srgbClr val="FF0000"/>
                          </a:solidFill>
                        </a:rPr>
                        <a:t>geef</a:t>
                      </a:r>
                      <a:endParaRPr lang="fr-F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dirty="0"/>
                        <a:t>de </a:t>
                      </a:r>
                      <a:r>
                        <a:rPr lang="fr-FR" sz="2600" dirty="0" err="1"/>
                        <a:t>kinderen</a:t>
                      </a:r>
                      <a:endParaRPr lang="fr-FR" sz="2600" dirty="0"/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 dirty="0" err="1"/>
                        <a:t>een</a:t>
                      </a:r>
                      <a:r>
                        <a:rPr lang="fr-FR" sz="2600" dirty="0"/>
                        <a:t> </a:t>
                      </a:r>
                      <a:r>
                        <a:rPr lang="fr-FR" sz="2600" dirty="0" err="1"/>
                        <a:t>boek</a:t>
                      </a:r>
                      <a:endParaRPr lang="fr-FR" sz="2600" dirty="0"/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endParaRPr lang="fr-FR" sz="2600">
                        <a:solidFill>
                          <a:srgbClr val="FF0000"/>
                        </a:solidFill>
                      </a:endParaRPr>
                    </a:p>
                  </a:txBody>
                  <a:tcPr marL="134473" marR="134473" marT="67237" marB="67237"/>
                </a:tc>
                <a:extLst>
                  <a:ext uri="{0D108BD9-81ED-4DB2-BD59-A6C34878D82A}">
                    <a16:rowId xmlns:a16="http://schemas.microsoft.com/office/drawing/2014/main" val="3168724686"/>
                  </a:ext>
                </a:extLst>
              </a:tr>
              <a:tr h="639094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/>
                        <a:t>hun</a:t>
                      </a:r>
                    </a:p>
                  </a:txBody>
                  <a:tcPr marL="134473" marR="134473" marT="67237" marB="67237"/>
                </a:tc>
                <a:tc vMerge="1">
                  <a:txBody>
                    <a:bodyPr/>
                    <a:lstStyle/>
                    <a:p>
                      <a:pPr algn="ctr"/>
                      <a:endParaRPr lang="fr-FR" sz="2600" b="1" dirty="0"/>
                    </a:p>
                  </a:txBody>
                  <a:tcPr marL="134473" marR="134473" marT="67237" marB="67237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29708968"/>
                  </a:ext>
                </a:extLst>
              </a:tr>
              <a:tr h="1001232"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/>
                        <a:t>We</a:t>
                      </a:r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 dirty="0" err="1">
                          <a:solidFill>
                            <a:srgbClr val="FF0000"/>
                          </a:solidFill>
                        </a:rPr>
                        <a:t>reiken</a:t>
                      </a:r>
                      <a:endParaRPr lang="fr-F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dirty="0"/>
                        <a:t>de </a:t>
                      </a:r>
                      <a:r>
                        <a:rPr lang="fr-FR" sz="2600" dirty="0" err="1"/>
                        <a:t>winnaars</a:t>
                      </a:r>
                      <a:endParaRPr lang="fr-FR" sz="2600" dirty="0"/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 dirty="0" err="1"/>
                        <a:t>een</a:t>
                      </a:r>
                      <a:r>
                        <a:rPr lang="fr-FR" sz="2600" dirty="0"/>
                        <a:t> </a:t>
                      </a:r>
                      <a:r>
                        <a:rPr lang="fr-FR" sz="2600" dirty="0" err="1"/>
                        <a:t>prijs</a:t>
                      </a:r>
                      <a:r>
                        <a:rPr lang="fr-FR" sz="2600" dirty="0"/>
                        <a:t> </a:t>
                      </a:r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 dirty="0" err="1">
                          <a:solidFill>
                            <a:srgbClr val="FF0000"/>
                          </a:solidFill>
                        </a:rPr>
                        <a:t>uit</a:t>
                      </a:r>
                      <a:endParaRPr lang="fr-F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4473" marR="134473" marT="67237" marB="67237"/>
                </a:tc>
                <a:extLst>
                  <a:ext uri="{0D108BD9-81ED-4DB2-BD59-A6C34878D82A}">
                    <a16:rowId xmlns:a16="http://schemas.microsoft.com/office/drawing/2014/main" val="4223492936"/>
                  </a:ext>
                </a:extLst>
              </a:tr>
              <a:tr h="639094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/>
                        <a:t>hun</a:t>
                      </a:r>
                    </a:p>
                  </a:txBody>
                  <a:tcPr marL="134473" marR="134473" marT="67237" marB="67237"/>
                </a:tc>
                <a:tc vMerge="1">
                  <a:txBody>
                    <a:bodyPr/>
                    <a:lstStyle/>
                    <a:p>
                      <a:pPr algn="ctr"/>
                      <a:endParaRPr lang="fr-FR" sz="2600" b="1" dirty="0"/>
                    </a:p>
                  </a:txBody>
                  <a:tcPr marL="134473" marR="134473" marT="67237" marB="67237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88728087"/>
                  </a:ext>
                </a:extLst>
              </a:tr>
              <a:tr h="1001232"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/>
                        <a:t>Ze</a:t>
                      </a:r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 dirty="0" err="1">
                          <a:solidFill>
                            <a:srgbClr val="FF0000"/>
                          </a:solidFill>
                        </a:rPr>
                        <a:t>vertellen</a:t>
                      </a:r>
                      <a:endParaRPr lang="fr-F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4473" marR="134473" marT="67237" marB="67237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dirty="0"/>
                        <a:t>de </a:t>
                      </a:r>
                      <a:r>
                        <a:rPr lang="fr-FR" sz="2600" dirty="0" err="1"/>
                        <a:t>meisjes</a:t>
                      </a:r>
                      <a:endParaRPr lang="fr-FR" sz="2600" dirty="0"/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600" dirty="0" err="1"/>
                        <a:t>een</a:t>
                      </a:r>
                      <a:r>
                        <a:rPr lang="fr-FR" sz="2600" dirty="0"/>
                        <a:t> </a:t>
                      </a:r>
                      <a:r>
                        <a:rPr lang="fr-FR" sz="2600" dirty="0" err="1"/>
                        <a:t>grap</a:t>
                      </a:r>
                      <a:endParaRPr lang="fr-FR" sz="2600" dirty="0"/>
                    </a:p>
                  </a:txBody>
                  <a:tcPr marL="134473" marR="134473" marT="67237" marB="67237"/>
                </a:tc>
                <a:tc rowSpan="2">
                  <a:txBody>
                    <a:bodyPr/>
                    <a:lstStyle/>
                    <a:p>
                      <a:pPr algn="ctr"/>
                      <a:endParaRPr lang="fr-FR" sz="2600" dirty="0">
                        <a:solidFill>
                          <a:srgbClr val="FF0000"/>
                        </a:solidFill>
                      </a:endParaRPr>
                    </a:p>
                  </a:txBody>
                  <a:tcPr marL="134473" marR="134473" marT="67237" marB="67237"/>
                </a:tc>
                <a:extLst>
                  <a:ext uri="{0D108BD9-81ED-4DB2-BD59-A6C34878D82A}">
                    <a16:rowId xmlns:a16="http://schemas.microsoft.com/office/drawing/2014/main" val="3258838888"/>
                  </a:ext>
                </a:extLst>
              </a:tr>
              <a:tr h="639094">
                <a:tc vMerge="1"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600" b="1" dirty="0"/>
                        <a:t>hun</a:t>
                      </a:r>
                    </a:p>
                  </a:txBody>
                  <a:tcPr marL="134473" marR="134473" marT="67237" marB="67237"/>
                </a:tc>
                <a:tc vMerge="1">
                  <a:txBody>
                    <a:bodyPr/>
                    <a:lstStyle/>
                    <a:p>
                      <a:pPr algn="ctr"/>
                      <a:endParaRPr lang="fr-FR" sz="2600" b="1" dirty="0"/>
                    </a:p>
                  </a:txBody>
                  <a:tcPr marL="134473" marR="134473" marT="67237" marB="67237"/>
                </a:tc>
                <a:tc vMerge="1">
                  <a:txBody>
                    <a:bodyPr/>
                    <a:lstStyle/>
                    <a:p>
                      <a:pPr algn="ctr"/>
                      <a:endParaRPr lang="fr-FR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9526300"/>
                  </a:ext>
                </a:extLst>
              </a:tr>
            </a:tbl>
          </a:graphicData>
        </a:graphic>
      </p:graphicFrame>
      <p:sp>
        <p:nvSpPr>
          <p:cNvPr id="6" name="ZoneTexte 5">
            <a:extLst>
              <a:ext uri="{FF2B5EF4-FFF2-40B4-BE49-F238E27FC236}">
                <a16:creationId xmlns:a16="http://schemas.microsoft.com/office/drawing/2014/main" id="{548816D0-876C-914C-9951-3C2F601D6579}"/>
              </a:ext>
            </a:extLst>
          </p:cNvPr>
          <p:cNvSpPr txBox="1"/>
          <p:nvPr/>
        </p:nvSpPr>
        <p:spPr>
          <a:xfrm>
            <a:off x="7579629" y="6098722"/>
            <a:ext cx="17670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00" dirty="0"/>
              <a:t>Complément </a:t>
            </a:r>
            <a:r>
              <a:rPr lang="fr-FR" sz="1700" b="1" dirty="0"/>
              <a:t>indirect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8FA67005-FBEB-994A-9FCB-33DC0EBCEE6B}"/>
              </a:ext>
            </a:extLst>
          </p:cNvPr>
          <p:cNvSpPr txBox="1"/>
          <p:nvPr/>
        </p:nvSpPr>
        <p:spPr>
          <a:xfrm>
            <a:off x="9259329" y="6098722"/>
            <a:ext cx="1767016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700" dirty="0"/>
              <a:t>Complément </a:t>
            </a:r>
            <a:r>
              <a:rPr lang="fr-FR" sz="1700" b="1" dirty="0"/>
              <a:t>direct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05161624-9882-C948-92DF-B2D0FAF682EA}"/>
              </a:ext>
            </a:extLst>
          </p:cNvPr>
          <p:cNvSpPr txBox="1"/>
          <p:nvPr/>
        </p:nvSpPr>
        <p:spPr>
          <a:xfrm>
            <a:off x="9811265" y="147363"/>
            <a:ext cx="902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QUOI ?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23F86A17-EC91-1849-B6ED-8083B81DF586}"/>
              </a:ext>
            </a:extLst>
          </p:cNvPr>
          <p:cNvSpPr txBox="1"/>
          <p:nvPr/>
        </p:nvSpPr>
        <p:spPr>
          <a:xfrm>
            <a:off x="8012115" y="147363"/>
            <a:ext cx="9020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À QUI ?</a:t>
            </a:r>
          </a:p>
        </p:txBody>
      </p:sp>
    </p:spTree>
    <p:extLst>
      <p:ext uri="{BB962C8B-B14F-4D97-AF65-F5344CB8AC3E}">
        <p14:creationId xmlns:p14="http://schemas.microsoft.com/office/powerpoint/2010/main" val="2184032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332048B-D5BD-C245-9299-8EF4093A6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 dirty="0" err="1">
                <a:solidFill>
                  <a:srgbClr val="FFFFFF"/>
                </a:solidFill>
                <a:latin typeface="+mj-lt"/>
                <a:ea typeface="+mj-ea"/>
                <a:cs typeface="+mj-cs"/>
              </a:rPr>
              <a:t>Exemples</a:t>
            </a:r>
            <a:endParaRPr lang="en-US" sz="48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D94A5BCE-1E01-C945-9795-08B10CEFE1B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88756239"/>
              </p:ext>
            </p:extLst>
          </p:nvPr>
        </p:nvGraphicFramePr>
        <p:xfrm>
          <a:off x="4843849" y="576557"/>
          <a:ext cx="7203989" cy="5930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9243">
                  <a:extLst>
                    <a:ext uri="{9D8B030D-6E8A-4147-A177-3AD203B41FA5}">
                      <a16:colId xmlns:a16="http://schemas.microsoft.com/office/drawing/2014/main" val="1880126318"/>
                    </a:ext>
                  </a:extLst>
                </a:gridCol>
                <a:gridCol w="1683773">
                  <a:extLst>
                    <a:ext uri="{9D8B030D-6E8A-4147-A177-3AD203B41FA5}">
                      <a16:colId xmlns:a16="http://schemas.microsoft.com/office/drawing/2014/main" val="3416579179"/>
                    </a:ext>
                  </a:extLst>
                </a:gridCol>
                <a:gridCol w="2977009">
                  <a:extLst>
                    <a:ext uri="{9D8B030D-6E8A-4147-A177-3AD203B41FA5}">
                      <a16:colId xmlns:a16="http://schemas.microsoft.com/office/drawing/2014/main" val="2839173620"/>
                    </a:ext>
                  </a:extLst>
                </a:gridCol>
                <a:gridCol w="1183964">
                  <a:extLst>
                    <a:ext uri="{9D8B030D-6E8A-4147-A177-3AD203B41FA5}">
                      <a16:colId xmlns:a16="http://schemas.microsoft.com/office/drawing/2014/main" val="3717591085"/>
                    </a:ext>
                  </a:extLst>
                </a:gridCol>
              </a:tblGrid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SUJET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/>
                        <a:t>CP</a:t>
                      </a: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1382601540"/>
                  </a:ext>
                </a:extLst>
              </a:tr>
              <a:tr h="534818"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b="0" dirty="0" err="1"/>
                        <a:t>Ik</a:t>
                      </a:r>
                      <a:endParaRPr lang="fr-FR" sz="2400" b="0" dirty="0"/>
                    </a:p>
                  </a:txBody>
                  <a:tcPr marL="121550" marR="121550" marT="60775" marB="6077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maak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het </a:t>
                      </a:r>
                      <a:r>
                        <a:rPr lang="fr-FR" sz="2400" dirty="0" err="1">
                          <a:solidFill>
                            <a:srgbClr val="0070C0"/>
                          </a:solidFill>
                        </a:rPr>
                        <a:t>eten</a:t>
                      </a:r>
                      <a:endParaRPr lang="fr-FR" sz="2400" dirty="0">
                        <a:solidFill>
                          <a:srgbClr val="0070C0"/>
                        </a:solidFill>
                      </a:endParaRPr>
                    </a:p>
                  </a:txBody>
                  <a:tcPr marL="121550" marR="121550" marT="60775" marB="6077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klaar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2141305030"/>
                  </a:ext>
                </a:extLst>
              </a:tr>
              <a:tr h="534818">
                <a:tc vMerge="1">
                  <a:txBody>
                    <a:bodyPr/>
                    <a:lstStyle/>
                    <a:p>
                      <a:pPr algn="ctr"/>
                      <a:endParaRPr lang="fr-FR" sz="2400" b="0" dirty="0"/>
                    </a:p>
                  </a:txBody>
                  <a:tcPr marL="121550" marR="121550" marT="60775" marB="60775"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0070C0"/>
                          </a:solidFill>
                        </a:rPr>
                        <a:t>het</a:t>
                      </a:r>
                    </a:p>
                  </a:txBody>
                  <a:tcPr marL="121550" marR="121550" marT="60775" marB="60775"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2350996590"/>
                  </a:ext>
                </a:extLst>
              </a:tr>
              <a:tr h="534818"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b="0" dirty="0"/>
                        <a:t>U</a:t>
                      </a:r>
                    </a:p>
                  </a:txBody>
                  <a:tcPr marL="121550" marR="121550" marT="60775" marB="6077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praat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met </a:t>
                      </a:r>
                      <a:r>
                        <a:rPr lang="fr-FR" sz="2400" dirty="0" err="1">
                          <a:solidFill>
                            <a:srgbClr val="0070C0"/>
                          </a:solidFill>
                        </a:rPr>
                        <a:t>uw</a:t>
                      </a:r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sz="2400" dirty="0" err="1">
                          <a:solidFill>
                            <a:srgbClr val="0070C0"/>
                          </a:solidFill>
                        </a:rPr>
                        <a:t>zus</a:t>
                      </a:r>
                      <a:endParaRPr lang="fr-FR" sz="2400" dirty="0">
                        <a:solidFill>
                          <a:srgbClr val="0070C0"/>
                        </a:solidFill>
                      </a:endParaRPr>
                    </a:p>
                  </a:txBody>
                  <a:tcPr marL="121550" marR="121550" marT="60775" marB="60775"/>
                </a:tc>
                <a:tc rowSpan="2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371641168"/>
                  </a:ext>
                </a:extLst>
              </a:tr>
              <a:tr h="534818">
                <a:tc vMerge="1">
                  <a:txBody>
                    <a:bodyPr/>
                    <a:lstStyle/>
                    <a:p>
                      <a:pPr algn="ctr"/>
                      <a:endParaRPr lang="fr-FR" sz="2400" b="0" dirty="0"/>
                    </a:p>
                  </a:txBody>
                  <a:tcPr marL="121550" marR="121550" marT="60775" marB="60775"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/>
                        <a:t>met </a:t>
                      </a:r>
                      <a:r>
                        <a:rPr lang="fr-FR" sz="2400" b="1" dirty="0" err="1">
                          <a:solidFill>
                            <a:srgbClr val="0070C0"/>
                          </a:solidFill>
                        </a:rPr>
                        <a:t>haar</a:t>
                      </a:r>
                      <a:endParaRPr lang="fr-FR" sz="2400" b="1" dirty="0">
                        <a:solidFill>
                          <a:srgbClr val="0070C0"/>
                        </a:solidFill>
                      </a:endParaRPr>
                    </a:p>
                  </a:txBody>
                  <a:tcPr marL="121550" marR="121550" marT="60775" marB="60775"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1323317087"/>
                  </a:ext>
                </a:extLst>
              </a:tr>
              <a:tr h="534818"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b="0" dirty="0" err="1"/>
                        <a:t>Hij</a:t>
                      </a:r>
                      <a:endParaRPr lang="fr-FR" sz="2400" b="0" dirty="0"/>
                    </a:p>
                  </a:txBody>
                  <a:tcPr marL="121550" marR="121550" marT="60775" marB="6077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spreekt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0070C0"/>
                          </a:solidFill>
                        </a:rPr>
                        <a:t>zijn</a:t>
                      </a:r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sz="2400" dirty="0" err="1">
                          <a:solidFill>
                            <a:srgbClr val="0070C0"/>
                          </a:solidFill>
                        </a:rPr>
                        <a:t>vader</a:t>
                      </a:r>
                      <a:endParaRPr lang="fr-FR" sz="2400" dirty="0">
                        <a:solidFill>
                          <a:srgbClr val="0070C0"/>
                        </a:solidFill>
                      </a:endParaRPr>
                    </a:p>
                  </a:txBody>
                  <a:tcPr marL="121550" marR="121550" marT="60775" marB="6077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aan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616262379"/>
                  </a:ext>
                </a:extLst>
              </a:tr>
              <a:tr h="534818">
                <a:tc vMerge="1">
                  <a:txBody>
                    <a:bodyPr/>
                    <a:lstStyle/>
                    <a:p>
                      <a:pPr algn="ctr"/>
                      <a:endParaRPr lang="fr-FR" sz="2400" b="0" dirty="0"/>
                    </a:p>
                  </a:txBody>
                  <a:tcPr marL="121550" marR="121550" marT="60775" marB="60775"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0070C0"/>
                          </a:solidFill>
                        </a:rPr>
                        <a:t>hem</a:t>
                      </a:r>
                    </a:p>
                  </a:txBody>
                  <a:tcPr marL="121550" marR="121550" marT="60775" marB="60775"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68070741"/>
                  </a:ext>
                </a:extLst>
              </a:tr>
              <a:tr h="534818"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b="0" dirty="0" err="1"/>
                        <a:t>We</a:t>
                      </a:r>
                      <a:endParaRPr lang="fr-FR" sz="2400" b="0" dirty="0"/>
                    </a:p>
                  </a:txBody>
                  <a:tcPr marL="121550" marR="121550" marT="60775" marB="6077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zien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de </a:t>
                      </a:r>
                      <a:r>
                        <a:rPr lang="fr-FR" sz="2400" dirty="0" err="1">
                          <a:solidFill>
                            <a:srgbClr val="0070C0"/>
                          </a:solidFill>
                        </a:rPr>
                        <a:t>syllabussen</a:t>
                      </a:r>
                      <a:r>
                        <a:rPr lang="fr-FR" sz="2400" dirty="0">
                          <a:solidFill>
                            <a:srgbClr val="0070C0"/>
                          </a:solidFill>
                        </a:rPr>
                        <a:t> </a:t>
                      </a:r>
                      <a:r>
                        <a:rPr lang="fr-FR" sz="2400" dirty="0"/>
                        <a:t>niet</a:t>
                      </a:r>
                    </a:p>
                  </a:txBody>
                  <a:tcPr marL="121550" marR="121550" marT="60775" marB="60775"/>
                </a:tc>
                <a:tc rowSpan="2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3702036370"/>
                  </a:ext>
                </a:extLst>
              </a:tr>
              <a:tr h="581872">
                <a:tc vMerge="1">
                  <a:txBody>
                    <a:bodyPr/>
                    <a:lstStyle/>
                    <a:p>
                      <a:pPr algn="ctr"/>
                      <a:endParaRPr lang="fr-FR" sz="2400" b="0" dirty="0"/>
                    </a:p>
                  </a:txBody>
                  <a:tcPr marL="121550" marR="121550" marT="60775" marB="60775"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 err="1">
                          <a:solidFill>
                            <a:srgbClr val="0070C0"/>
                          </a:solidFill>
                        </a:rPr>
                        <a:t>ze</a:t>
                      </a:r>
                      <a:r>
                        <a:rPr lang="fr-FR" sz="2400" dirty="0"/>
                        <a:t> niet</a:t>
                      </a:r>
                    </a:p>
                  </a:txBody>
                  <a:tcPr marL="121550" marR="121550" marT="60775" marB="60775"/>
                </a:tc>
                <a:tc vMerge="1"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1836371078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err="1"/>
                        <a:t>Ze</a:t>
                      </a:r>
                      <a:endParaRPr lang="fr-FR" sz="2400" b="0" dirty="0"/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vertellen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0070C0"/>
                          </a:solidFill>
                        </a:rPr>
                        <a:t>me</a:t>
                      </a:r>
                      <a:r>
                        <a:rPr lang="fr-FR" sz="2400" dirty="0"/>
                        <a:t>/</a:t>
                      </a:r>
                      <a:r>
                        <a:rPr lang="fr-FR" sz="2400" b="1" dirty="0" err="1">
                          <a:solidFill>
                            <a:srgbClr val="0070C0"/>
                          </a:solidFill>
                        </a:rPr>
                        <a:t>mij</a:t>
                      </a:r>
                      <a:endParaRPr lang="fr-FR" sz="2400" b="1" dirty="0">
                        <a:solidFill>
                          <a:srgbClr val="0070C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1392390700"/>
                  </a:ext>
                </a:extLst>
              </a:tr>
              <a:tr h="534818">
                <a:tc>
                  <a:txBody>
                    <a:bodyPr/>
                    <a:lstStyle/>
                    <a:p>
                      <a:pPr algn="ctr"/>
                      <a:r>
                        <a:rPr lang="fr-FR" sz="2400" b="0" dirty="0" err="1"/>
                        <a:t>Jullie</a:t>
                      </a:r>
                      <a:endParaRPr lang="fr-FR" sz="2400" b="0" dirty="0"/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nodigen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b="1" dirty="0">
                          <a:solidFill>
                            <a:srgbClr val="0070C0"/>
                          </a:solidFill>
                        </a:rPr>
                        <a:t>je</a:t>
                      </a:r>
                      <a:r>
                        <a:rPr lang="fr-FR" sz="2400" dirty="0"/>
                        <a:t>/</a:t>
                      </a:r>
                      <a:r>
                        <a:rPr lang="fr-FR" sz="2400" b="1" dirty="0" err="1">
                          <a:solidFill>
                            <a:srgbClr val="0070C0"/>
                          </a:solidFill>
                        </a:rPr>
                        <a:t>jou</a:t>
                      </a:r>
                      <a:endParaRPr lang="fr-FR" sz="2400" b="1" dirty="0">
                        <a:solidFill>
                          <a:srgbClr val="0070C0"/>
                        </a:solidFill>
                      </a:endParaRPr>
                    </a:p>
                  </a:txBody>
                  <a:tcPr marL="121550" marR="121550" marT="60775" marB="6077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400" dirty="0" err="1">
                          <a:solidFill>
                            <a:srgbClr val="FF0000"/>
                          </a:solidFill>
                        </a:rPr>
                        <a:t>uit</a:t>
                      </a:r>
                      <a:endParaRPr lang="fr-FR" sz="2400" dirty="0">
                        <a:solidFill>
                          <a:srgbClr val="FF0000"/>
                        </a:solidFill>
                      </a:endParaRPr>
                    </a:p>
                  </a:txBody>
                  <a:tcPr marL="121550" marR="121550" marT="60775" marB="60775"/>
                </a:tc>
                <a:extLst>
                  <a:ext uri="{0D108BD9-81ED-4DB2-BD59-A6C34878D82A}">
                    <a16:rowId xmlns:a16="http://schemas.microsoft.com/office/drawing/2014/main" val="10858815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198498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19D32F93-50AC-4C46-A5DB-291C60DDB7B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ight Triangle 21">
            <a:extLst>
              <a:ext uri="{FF2B5EF4-FFF2-40B4-BE49-F238E27FC236}">
                <a16:creationId xmlns:a16="http://schemas.microsoft.com/office/drawing/2014/main" id="{827DC2C4-B485-428A-BF4A-472D2967F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576720" y="3335867"/>
            <a:ext cx="3291840" cy="320040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E04B5EB-F158-4507-90DD-BD23620C7C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774" y="623275"/>
            <a:ext cx="10905053" cy="5607882"/>
          </a:xfrm>
          <a:prstGeom prst="rect">
            <a:avLst/>
          </a:prstGeom>
          <a:noFill/>
          <a:ln w="190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973BD0E-BAC6-6D48-BC94-2D76F0CD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200" y="1383528"/>
            <a:ext cx="5925989" cy="316751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74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 determinant </a:t>
            </a:r>
            <a:r>
              <a:rPr lang="en-US" sz="7400" kern="1200" dirty="0" err="1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possessif</a:t>
            </a:r>
            <a:endParaRPr lang="en-US" sz="7400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4" name="Graphique 3" descr="Avertissement">
            <a:extLst>
              <a:ext uri="{FF2B5EF4-FFF2-40B4-BE49-F238E27FC236}">
                <a16:creationId xmlns:a16="http://schemas.microsoft.com/office/drawing/2014/main" id="{25C8CC9A-8828-F147-8FB4-39100762A42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99140" y="2209474"/>
            <a:ext cx="2489416" cy="2489416"/>
          </a:xfrm>
          <a:prstGeom prst="rect">
            <a:avLst/>
          </a:prstGeom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B5131062-9E6E-6A47-94C2-339D03120875}"/>
              </a:ext>
            </a:extLst>
          </p:cNvPr>
          <p:cNvSpPr txBox="1"/>
          <p:nvPr/>
        </p:nvSpPr>
        <p:spPr>
          <a:xfrm>
            <a:off x="965200" y="4698890"/>
            <a:ext cx="62785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NE PAS CONFONDRE UN DÉTERMINANT (qui introduit un nom)</a:t>
            </a:r>
          </a:p>
          <a:p>
            <a:r>
              <a:rPr lang="fr-FR" dirty="0"/>
              <a:t>AVEC UN PRONOM (qui remplace un nom/groupe nominal)</a:t>
            </a:r>
          </a:p>
        </p:txBody>
      </p:sp>
    </p:spTree>
    <p:extLst>
      <p:ext uri="{BB962C8B-B14F-4D97-AF65-F5344CB8AC3E}">
        <p14:creationId xmlns:p14="http://schemas.microsoft.com/office/powerpoint/2010/main" val="132387292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5735590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170572E-7116-1A42-A06F-7A85B1CAD5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5239512" cy="1344975"/>
          </a:xfrm>
        </p:spPr>
        <p:txBody>
          <a:bodyPr>
            <a:normAutofit/>
          </a:bodyPr>
          <a:lstStyle/>
          <a:p>
            <a:r>
              <a:rPr lang="fr-FR" sz="4000">
                <a:solidFill>
                  <a:schemeClr val="bg1"/>
                </a:solidFill>
              </a:rPr>
              <a:t>Le déterminant possessif</a:t>
            </a: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7023" y="2050687"/>
            <a:ext cx="4562441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3D89D283-F77C-4ADF-BA5F-E353FF1237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5235490" cy="377301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solidFill>
                <a:schemeClr val="bg1"/>
              </a:solidFill>
            </a:endParaRPr>
          </a:p>
          <a:p>
            <a:r>
              <a:rPr lang="en-US" sz="2000" dirty="0" err="1">
                <a:solidFill>
                  <a:schemeClr val="bg1"/>
                </a:solidFill>
              </a:rPr>
              <a:t>Indique</a:t>
            </a:r>
            <a:r>
              <a:rPr lang="en-US" sz="2000" dirty="0">
                <a:solidFill>
                  <a:schemeClr val="bg1"/>
                </a:solidFill>
              </a:rPr>
              <a:t> la possession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Introduit</a:t>
            </a:r>
            <a:r>
              <a:rPr lang="en-US" sz="2000" dirty="0">
                <a:solidFill>
                  <a:schemeClr val="bg1"/>
                </a:solidFill>
              </a:rPr>
              <a:t> un nom</a:t>
            </a:r>
          </a:p>
          <a:p>
            <a:r>
              <a:rPr lang="en-US" sz="2000" dirty="0" err="1">
                <a:solidFill>
                  <a:schemeClr val="bg1"/>
                </a:solidFill>
              </a:rPr>
              <a:t>Différent</a:t>
            </a:r>
            <a:r>
              <a:rPr lang="en-US" sz="2000" dirty="0">
                <a:solidFill>
                  <a:schemeClr val="bg1"/>
                </a:solidFill>
              </a:rPr>
              <a:t> d’un </a:t>
            </a:r>
            <a:r>
              <a:rPr lang="en-US" sz="2000" dirty="0" err="1">
                <a:solidFill>
                  <a:schemeClr val="bg1"/>
                </a:solidFill>
              </a:rPr>
              <a:t>pronom</a:t>
            </a:r>
            <a:r>
              <a:rPr lang="en-US" sz="2000" dirty="0">
                <a:solidFill>
                  <a:schemeClr val="bg1"/>
                </a:solidFill>
              </a:rPr>
              <a:t> !!!</a:t>
            </a:r>
          </a:p>
        </p:txBody>
      </p:sp>
      <p:graphicFrame>
        <p:nvGraphicFramePr>
          <p:cNvPr id="7" name="Espace réservé du contenu 3">
            <a:extLst>
              <a:ext uri="{FF2B5EF4-FFF2-40B4-BE49-F238E27FC236}">
                <a16:creationId xmlns:a16="http://schemas.microsoft.com/office/drawing/2014/main" id="{EC4F159A-21CD-3D44-9823-BF2DA946C94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12313089"/>
              </p:ext>
            </p:extLst>
          </p:nvPr>
        </p:nvGraphicFramePr>
        <p:xfrm>
          <a:off x="6329200" y="783863"/>
          <a:ext cx="5619785" cy="5134827"/>
        </p:xfrm>
        <a:graphic>
          <a:graphicData uri="http://schemas.openxmlformats.org/drawingml/2006/table">
            <a:tbl>
              <a:tblPr firstRow="1" firstCol="1" bandRow="1">
                <a:noFill/>
                <a:tableStyleId>{5C22544A-7EE6-4342-B048-85BDC9FD1C3A}</a:tableStyleId>
              </a:tblPr>
              <a:tblGrid>
                <a:gridCol w="998357">
                  <a:extLst>
                    <a:ext uri="{9D8B030D-6E8A-4147-A177-3AD203B41FA5}">
                      <a16:colId xmlns:a16="http://schemas.microsoft.com/office/drawing/2014/main" val="290944667"/>
                    </a:ext>
                  </a:extLst>
                </a:gridCol>
                <a:gridCol w="617838">
                  <a:extLst>
                    <a:ext uri="{9D8B030D-6E8A-4147-A177-3AD203B41FA5}">
                      <a16:colId xmlns:a16="http://schemas.microsoft.com/office/drawing/2014/main" val="3867070307"/>
                    </a:ext>
                  </a:extLst>
                </a:gridCol>
                <a:gridCol w="1565207">
                  <a:extLst>
                    <a:ext uri="{9D8B030D-6E8A-4147-A177-3AD203B41FA5}">
                      <a16:colId xmlns:a16="http://schemas.microsoft.com/office/drawing/2014/main" val="2337819253"/>
                    </a:ext>
                  </a:extLst>
                </a:gridCol>
                <a:gridCol w="1228621">
                  <a:extLst>
                    <a:ext uri="{9D8B030D-6E8A-4147-A177-3AD203B41FA5}">
                      <a16:colId xmlns:a16="http://schemas.microsoft.com/office/drawing/2014/main" val="2687750322"/>
                    </a:ext>
                  </a:extLst>
                </a:gridCol>
                <a:gridCol w="1209762">
                  <a:extLst>
                    <a:ext uri="{9D8B030D-6E8A-4147-A177-3AD203B41FA5}">
                      <a16:colId xmlns:a16="http://schemas.microsoft.com/office/drawing/2014/main" val="294265162"/>
                    </a:ext>
                  </a:extLst>
                </a:gridCol>
              </a:tblGrid>
              <a:tr h="605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BE" sz="1400" b="0" cap="none" spc="0">
                          <a:solidFill>
                            <a:schemeClr val="tx1"/>
                          </a:solidFill>
                          <a:effectLst/>
                        </a:rPr>
                        <a:t>Personne</a:t>
                      </a:r>
                      <a:endParaRPr lang="fr-BE" sz="1400" b="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fr-BE" sz="1400" b="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400" b="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Forme non accentuée</a:t>
                      </a:r>
                      <a:endParaRPr lang="fr-BE" sz="1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400" b="0" cap="none" spc="0">
                          <a:solidFill>
                            <a:schemeClr val="tx1"/>
                          </a:solidFill>
                          <a:effectLst/>
                        </a:rPr>
                        <a:t>Forme accentuée</a:t>
                      </a:r>
                      <a:endParaRPr lang="fr-BE" sz="1400" b="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400" b="0" cap="none" spc="0">
                          <a:solidFill>
                            <a:schemeClr val="tx1"/>
                          </a:solidFill>
                          <a:effectLst/>
                        </a:rPr>
                        <a:t>Traduction </a:t>
                      </a:r>
                      <a:endParaRPr lang="fr-BE" sz="1400" b="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 anchor="b">
                    <a:lnL w="12700" cmpd="sng">
                      <a:noFill/>
                    </a:lnL>
                    <a:lnR w="12700" cmpd="sng">
                      <a:noFill/>
                    </a:lnR>
                    <a:lnT w="9525" cap="flat" cmpd="sng" algn="ctr">
                      <a:noFill/>
                      <a:prstDash val="solid"/>
                    </a:lnT>
                    <a:lnB w="38100" cmpd="sng"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81705361"/>
                  </a:ext>
                </a:extLst>
              </a:tr>
              <a:tr h="605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nl-NL" sz="1400" b="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re</a:t>
                      </a: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 pers. </a:t>
                      </a:r>
                      <a:r>
                        <a:rPr lang="nl-NL" sz="14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sg</a:t>
                      </a: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fr-BE" sz="1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mijn (m’n)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mijn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mon, ma mes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38100" cmpd="sng">
                      <a:noFill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58673225"/>
                  </a:ext>
                </a:extLst>
              </a:tr>
              <a:tr h="605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nl-NL" sz="1400" b="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 pers. </a:t>
                      </a:r>
                      <a:r>
                        <a:rPr lang="nl-NL" sz="14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sg</a:t>
                      </a: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endParaRPr lang="fr-BE" sz="1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famil.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polie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je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uw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jouw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uw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ton, ta, tes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votre, vos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47937"/>
                  </a:ext>
                </a:extLst>
              </a:tr>
              <a:tr h="12429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nl-NL" sz="1400" b="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 pers. </a:t>
                      </a:r>
                      <a:r>
                        <a:rPr lang="nl-NL" sz="1400" b="0" cap="none" spc="0" dirty="0" err="1">
                          <a:solidFill>
                            <a:schemeClr val="tx1"/>
                          </a:solidFill>
                          <a:effectLst/>
                        </a:rPr>
                        <a:t>sg</a:t>
                      </a: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fr-BE" sz="1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masc.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fém.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neutre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zijn (z’n)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haar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zijn (z’n)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zijn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haar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zijn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son, sa, ses (à lui)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son, sa, ses (à elle)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son, sa, ses (neutre)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54215669"/>
                  </a:ext>
                </a:extLst>
              </a:tr>
              <a:tr h="86311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nl-NL" sz="1400" b="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re</a:t>
                      </a: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 pers. pl.</a:t>
                      </a:r>
                      <a:endParaRPr lang="fr-BE" sz="1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ons (devant N. Sg.)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onze (devant les autres noms)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ons (devant N. Sg.)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onze (devant le autres noms)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notre</a:t>
                      </a: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fr-BE" sz="1100" cap="none" spc="0">
                          <a:solidFill>
                            <a:schemeClr val="tx1"/>
                          </a:solidFill>
                          <a:effectLst/>
                        </a:rPr>
                        <a:t>notre, nos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8878482"/>
                  </a:ext>
                </a:extLst>
              </a:tr>
              <a:tr h="605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nl-NL" sz="1400" b="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 pers. pl.</a:t>
                      </a:r>
                      <a:endParaRPr lang="fr-BE" sz="1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famil.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polie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jullie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uw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jullie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uw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votre, vos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votre, vos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12700" cap="flat" cmpd="sng" algn="ctr">
                      <a:solidFill>
                        <a:schemeClr val="accent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33187286"/>
                  </a:ext>
                </a:extLst>
              </a:tr>
              <a:tr h="6057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nl-NL" sz="1400" b="0" cap="none" spc="0" baseline="30000" dirty="0">
                          <a:solidFill>
                            <a:schemeClr val="tx1"/>
                          </a:solidFill>
                          <a:effectLst/>
                        </a:rPr>
                        <a:t>e</a:t>
                      </a:r>
                      <a:r>
                        <a:rPr lang="nl-NL" sz="1400" b="0" cap="none" spc="0" dirty="0">
                          <a:solidFill>
                            <a:schemeClr val="tx1"/>
                          </a:solidFill>
                          <a:effectLst/>
                        </a:rPr>
                        <a:t> pers. pl.</a:t>
                      </a:r>
                      <a:endParaRPr lang="fr-BE" sz="1400" b="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hun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>
                          <a:solidFill>
                            <a:schemeClr val="tx1"/>
                          </a:solidFill>
                          <a:effectLst/>
                        </a:rPr>
                        <a:t>hun</a:t>
                      </a:r>
                      <a:endParaRPr lang="fr-BE" sz="1100" cap="none" spc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</a:pPr>
                      <a:r>
                        <a:rPr lang="nl-NL" sz="1100" cap="none" spc="0" dirty="0">
                          <a:solidFill>
                            <a:schemeClr val="tx1"/>
                          </a:solidFill>
                          <a:effectLst/>
                        </a:rPr>
                        <a:t>leur, </a:t>
                      </a:r>
                      <a:r>
                        <a:rPr lang="nl-NL" sz="1100" cap="none" spc="0" dirty="0" err="1">
                          <a:solidFill>
                            <a:schemeClr val="tx1"/>
                          </a:solidFill>
                          <a:effectLst/>
                        </a:rPr>
                        <a:t>leurs</a:t>
                      </a:r>
                      <a:endParaRPr lang="fr-BE" sz="1100" cap="none" spc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289" marR="41289" marT="0" marB="82578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ap="flat" cmpd="sng" algn="ctr">
                      <a:solidFill>
                        <a:schemeClr val="accent1"/>
                      </a:solidFill>
                      <a:prstDash val="solid"/>
                    </a:lnT>
                    <a:lnB w="12700" cmpd="sng">
                      <a:noFill/>
                      <a:prstDash val="soli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4789136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759224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CEB41C5C-0F34-4DDA-9D7C-5E717F35F6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384" y="303591"/>
            <a:ext cx="4334256" cy="5896743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127000" cap="sq" cmpd="thinThick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A04F51-916C-464A-AAD3-42591B6D8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640263"/>
            <a:ext cx="3822192" cy="1344975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chemeClr val="bg1"/>
                </a:solidFill>
              </a:rPr>
              <a:t>RAPPEL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57E1E5E6-F385-4E9C-B201-BA5BDE5CAD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4088" y="2050687"/>
            <a:ext cx="3685032" cy="0"/>
          </a:xfrm>
          <a:prstGeom prst="line">
            <a:avLst/>
          </a:prstGeom>
          <a:ln w="22225">
            <a:solidFill>
              <a:srgbClr val="E7E6E6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CE8F6AD-481F-4047-BB65-143CF5EBD4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3610" y="2121763"/>
            <a:ext cx="3822192" cy="377301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Le son</a:t>
            </a:r>
          </a:p>
          <a:p>
            <a:pPr marL="0" indent="0" algn="ctr">
              <a:buNone/>
            </a:pPr>
            <a:r>
              <a:rPr lang="fr-FR" sz="4000" dirty="0">
                <a:solidFill>
                  <a:schemeClr val="bg1"/>
                </a:solidFill>
              </a:rPr>
              <a:t>[</a:t>
            </a:r>
            <a:r>
              <a:rPr lang="fr-BE" sz="4000" dirty="0" err="1">
                <a:solidFill>
                  <a:schemeClr val="bg1"/>
                </a:solidFill>
              </a:rPr>
              <a:t>ə</a:t>
            </a:r>
            <a:r>
              <a:rPr lang="fr-FR" sz="4000" dirty="0">
                <a:solidFill>
                  <a:schemeClr val="bg1"/>
                </a:solidFill>
              </a:rPr>
              <a:t>]</a:t>
            </a:r>
          </a:p>
          <a:p>
            <a:pPr marL="0" indent="0" algn="ctr">
              <a:buNone/>
            </a:pPr>
            <a:r>
              <a:rPr lang="fr-FR" sz="2000" dirty="0">
                <a:solidFill>
                  <a:schemeClr val="bg1"/>
                </a:solidFill>
              </a:rPr>
              <a:t>ne peut pas être accentué</a:t>
            </a:r>
          </a:p>
          <a:p>
            <a:pPr marL="0" indent="0">
              <a:buNone/>
            </a:pPr>
            <a:endParaRPr lang="fr-FR" sz="2000" dirty="0">
              <a:solidFill>
                <a:schemeClr val="bg1"/>
              </a:solidFill>
            </a:endParaRPr>
          </a:p>
          <a:p>
            <a:endParaRPr lang="fr-FR" sz="2000" dirty="0">
              <a:solidFill>
                <a:schemeClr val="bg1"/>
              </a:solidFill>
            </a:endParaRP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4E55A7FB-8FE0-7046-8E0D-CFC75CAB569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6771093"/>
              </p:ext>
            </p:extLst>
          </p:nvPr>
        </p:nvGraphicFramePr>
        <p:xfrm>
          <a:off x="5110716" y="1414530"/>
          <a:ext cx="6596653" cy="3873493"/>
        </p:xfrm>
        <a:graphic>
          <a:graphicData uri="http://schemas.openxmlformats.org/drawingml/2006/table">
            <a:tbl>
              <a:tblPr firstRow="1" bandRow="1">
                <a:noFill/>
                <a:tableStyleId>{5C22544A-7EE6-4342-B048-85BDC9FD1C3A}</a:tableStyleId>
              </a:tblPr>
              <a:tblGrid>
                <a:gridCol w="2777242">
                  <a:extLst>
                    <a:ext uri="{9D8B030D-6E8A-4147-A177-3AD203B41FA5}">
                      <a16:colId xmlns:a16="http://schemas.microsoft.com/office/drawing/2014/main" val="3003853850"/>
                    </a:ext>
                  </a:extLst>
                </a:gridCol>
                <a:gridCol w="3819411">
                  <a:extLst>
                    <a:ext uri="{9D8B030D-6E8A-4147-A177-3AD203B41FA5}">
                      <a16:colId xmlns:a16="http://schemas.microsoft.com/office/drawing/2014/main" val="2248930441"/>
                    </a:ext>
                  </a:extLst>
                </a:gridCol>
              </a:tblGrid>
              <a:tr h="1095124">
                <a:tc>
                  <a:txBody>
                    <a:bodyPr/>
                    <a:lstStyle/>
                    <a:p>
                      <a:pPr algn="ctr"/>
                      <a:r>
                        <a:rPr lang="fr-FR" sz="4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ATONE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4000" b="1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ACCENTUÉ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noFill/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18943377"/>
                  </a:ext>
                </a:extLst>
              </a:tr>
              <a:tr h="926123"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MIJN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MIJN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64175488"/>
                  </a:ext>
                </a:extLst>
              </a:tr>
              <a:tr h="926123"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JE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JOUW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69103"/>
                  </a:ext>
                </a:extLst>
              </a:tr>
              <a:tr h="926123"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ZIJN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</a:rPr>
                        <a:t>ZIJN</a:t>
                      </a:r>
                    </a:p>
                  </a:txBody>
                  <a:tcPr marL="405601" marR="304201" marT="202801" marB="202801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rgbClr val="C7C6C1"/>
                      </a:solidFill>
                      <a:prstDash val="solid"/>
                    </a:lnT>
                    <a:lnB w="9525" cap="flat" cmpd="sng" algn="ctr">
                      <a:solidFill>
                        <a:srgbClr val="C7C6C1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212426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073510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B78F49E2-02C1-F642-B82D-F048303843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pPr algn="ctr"/>
            <a:r>
              <a:rPr lang="fr-FR" sz="4100" dirty="0">
                <a:solidFill>
                  <a:srgbClr val="FFFFFF"/>
                </a:solidFill>
              </a:rPr>
              <a:t>SUJET</a:t>
            </a:r>
            <a:br>
              <a:rPr lang="fr-FR" sz="4100" dirty="0">
                <a:solidFill>
                  <a:srgbClr val="FFFFFF"/>
                </a:solidFill>
              </a:rPr>
            </a:br>
            <a:r>
              <a:rPr lang="fr-FR" sz="4100" dirty="0">
                <a:solidFill>
                  <a:srgbClr val="FFFFFF"/>
                </a:solidFill>
              </a:rPr>
              <a:t>ou COMPLÉMENT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966D1BFB-63AE-4D2E-A7FB-57E6BEE18F2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1979147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85767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823AC064-BC96-4F32-8AE1-B2FD3875482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78068" y="343486"/>
            <a:ext cx="11438793" cy="1844256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7B02D37C-8FF2-9244-832C-F478198D6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6073" y="466578"/>
            <a:ext cx="11139854" cy="93044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Qui fait l’action ?</a:t>
            </a:r>
          </a:p>
        </p:txBody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7E7C77BC-7138-40B1-A15B-20F57A49462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209800" y="1448631"/>
            <a:ext cx="7772400" cy="0"/>
          </a:xfrm>
          <a:prstGeom prst="line">
            <a:avLst/>
          </a:prstGeom>
          <a:ln w="22225">
            <a:solidFill>
              <a:srgbClr val="D9D9D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C067BC1F-BEE8-A040-86C2-2B8C219A495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2842260"/>
              </p:ext>
            </p:extLst>
          </p:nvPr>
        </p:nvGraphicFramePr>
        <p:xfrm>
          <a:off x="378068" y="3150845"/>
          <a:ext cx="11438792" cy="2715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36184">
                  <a:extLst>
                    <a:ext uri="{9D8B030D-6E8A-4147-A177-3AD203B41FA5}">
                      <a16:colId xmlns:a16="http://schemas.microsoft.com/office/drawing/2014/main" val="2757622165"/>
                    </a:ext>
                  </a:extLst>
                </a:gridCol>
                <a:gridCol w="2244850">
                  <a:extLst>
                    <a:ext uri="{9D8B030D-6E8A-4147-A177-3AD203B41FA5}">
                      <a16:colId xmlns:a16="http://schemas.microsoft.com/office/drawing/2014/main" val="1765427302"/>
                    </a:ext>
                  </a:extLst>
                </a:gridCol>
                <a:gridCol w="3788511">
                  <a:extLst>
                    <a:ext uri="{9D8B030D-6E8A-4147-A177-3AD203B41FA5}">
                      <a16:colId xmlns:a16="http://schemas.microsoft.com/office/drawing/2014/main" val="3005832128"/>
                    </a:ext>
                  </a:extLst>
                </a:gridCol>
                <a:gridCol w="1669247">
                  <a:extLst>
                    <a:ext uri="{9D8B030D-6E8A-4147-A177-3AD203B41FA5}">
                      <a16:colId xmlns:a16="http://schemas.microsoft.com/office/drawing/2014/main" val="1640860718"/>
                    </a:ext>
                  </a:extLst>
                </a:gridCol>
              </a:tblGrid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fr-FR" sz="3300"/>
                        <a:t>SUJET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/>
                        <a:t>CP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839817216"/>
                  </a:ext>
                </a:extLst>
              </a:tr>
              <a:tr h="1240536">
                <a:tc>
                  <a:txBody>
                    <a:bodyPr/>
                    <a:lstStyle/>
                    <a:p>
                      <a:pPr algn="ctr"/>
                      <a:r>
                        <a:rPr lang="fr-FR" sz="3300"/>
                        <a:t>Mijn ouders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 dirty="0" err="1">
                          <a:solidFill>
                            <a:srgbClr val="FF0000"/>
                          </a:solidFill>
                        </a:rPr>
                        <a:t>praten</a:t>
                      </a:r>
                      <a:endParaRPr lang="fr-FR" sz="3300" dirty="0">
                        <a:solidFill>
                          <a:srgbClr val="FF0000"/>
                        </a:solidFill>
                      </a:endParaRP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/>
                        <a:t>met mijn kleine zus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endParaRPr lang="fr-FR" sz="3300">
                        <a:solidFill>
                          <a:srgbClr val="FF0000"/>
                        </a:solidFill>
                      </a:endParaRP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3658562988"/>
                  </a:ext>
                </a:extLst>
              </a:tr>
              <a:tr h="737616">
                <a:tc>
                  <a:txBody>
                    <a:bodyPr/>
                    <a:lstStyle/>
                    <a:p>
                      <a:pPr algn="ctr"/>
                      <a:r>
                        <a:rPr lang="fr-FR" sz="3300"/>
                        <a:t>Mijn kleine zus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>
                          <a:solidFill>
                            <a:srgbClr val="FF0000"/>
                          </a:solidFill>
                        </a:rPr>
                        <a:t>praat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3300"/>
                        <a:t>met mijn ouders</a:t>
                      </a:r>
                    </a:p>
                  </a:txBody>
                  <a:tcPr marL="167640" marR="167640" marT="83820" marB="83820"/>
                </a:tc>
                <a:tc>
                  <a:txBody>
                    <a:bodyPr/>
                    <a:lstStyle/>
                    <a:p>
                      <a:pPr algn="ctr"/>
                      <a:endParaRPr lang="fr-FR" sz="3300" dirty="0">
                        <a:solidFill>
                          <a:srgbClr val="FF0000"/>
                        </a:solidFill>
                      </a:endParaRPr>
                    </a:p>
                  </a:txBody>
                  <a:tcPr marL="167640" marR="167640" marT="83820" marB="83820"/>
                </a:tc>
                <a:extLst>
                  <a:ext uri="{0D108BD9-81ED-4DB2-BD59-A6C34878D82A}">
                    <a16:rowId xmlns:a16="http://schemas.microsoft.com/office/drawing/2014/main" val="34878573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81024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973BD0E-BAC6-6D48-BC94-2D76F0CD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Qu’est-ce qu’un pronom ?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68682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id="{46C2E80F-49A6-4372-B103-219D417A5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4096" y="470925"/>
            <a:ext cx="4381009" cy="5892104"/>
          </a:xfrm>
          <a:custGeom>
            <a:avLst/>
            <a:gdLst>
              <a:gd name="connsiteX0" fmla="*/ 0 w 4381009"/>
              <a:gd name="connsiteY0" fmla="*/ 0 h 5892104"/>
              <a:gd name="connsiteX1" fmla="*/ 4157628 w 4381009"/>
              <a:gd name="connsiteY1" fmla="*/ 0 h 5892104"/>
              <a:gd name="connsiteX2" fmla="*/ 4169302 w 4381009"/>
              <a:gd name="connsiteY2" fmla="*/ 68659 h 5892104"/>
              <a:gd name="connsiteX3" fmla="*/ 4191571 w 4381009"/>
              <a:gd name="connsiteY3" fmla="*/ 205472 h 5892104"/>
              <a:gd name="connsiteX4" fmla="*/ 4213368 w 4381009"/>
              <a:gd name="connsiteY4" fmla="*/ 342890 h 5892104"/>
              <a:gd name="connsiteX5" fmla="*/ 4232030 w 4381009"/>
              <a:gd name="connsiteY5" fmla="*/ 480913 h 5892104"/>
              <a:gd name="connsiteX6" fmla="*/ 4250848 w 4381009"/>
              <a:gd name="connsiteY6" fmla="*/ 618332 h 5892104"/>
              <a:gd name="connsiteX7" fmla="*/ 4268412 w 4381009"/>
              <a:gd name="connsiteY7" fmla="*/ 756355 h 5892104"/>
              <a:gd name="connsiteX8" fmla="*/ 4283467 w 4381009"/>
              <a:gd name="connsiteY8" fmla="*/ 892563 h 5892104"/>
              <a:gd name="connsiteX9" fmla="*/ 4297737 w 4381009"/>
              <a:gd name="connsiteY9" fmla="*/ 1030587 h 5892104"/>
              <a:gd name="connsiteX10" fmla="*/ 4310754 w 4381009"/>
              <a:gd name="connsiteY10" fmla="*/ 1168005 h 5892104"/>
              <a:gd name="connsiteX11" fmla="*/ 4322045 w 4381009"/>
              <a:gd name="connsiteY11" fmla="*/ 1303002 h 5892104"/>
              <a:gd name="connsiteX12" fmla="*/ 4333336 w 4381009"/>
              <a:gd name="connsiteY12" fmla="*/ 1439815 h 5892104"/>
              <a:gd name="connsiteX13" fmla="*/ 4342745 w 4381009"/>
              <a:gd name="connsiteY13" fmla="*/ 1574812 h 5892104"/>
              <a:gd name="connsiteX14" fmla="*/ 4350115 w 4381009"/>
              <a:gd name="connsiteY14" fmla="*/ 1709808 h 5892104"/>
              <a:gd name="connsiteX15" fmla="*/ 4357799 w 4381009"/>
              <a:gd name="connsiteY15" fmla="*/ 1844200 h 5892104"/>
              <a:gd name="connsiteX16" fmla="*/ 4364229 w 4381009"/>
              <a:gd name="connsiteY16" fmla="*/ 1977381 h 5892104"/>
              <a:gd name="connsiteX17" fmla="*/ 4368777 w 4381009"/>
              <a:gd name="connsiteY17" fmla="*/ 2109351 h 5892104"/>
              <a:gd name="connsiteX18" fmla="*/ 4372697 w 4381009"/>
              <a:gd name="connsiteY18" fmla="*/ 2241321 h 5892104"/>
              <a:gd name="connsiteX19" fmla="*/ 4376461 w 4381009"/>
              <a:gd name="connsiteY19" fmla="*/ 2372080 h 5892104"/>
              <a:gd name="connsiteX20" fmla="*/ 4378186 w 4381009"/>
              <a:gd name="connsiteY20" fmla="*/ 2501023 h 5892104"/>
              <a:gd name="connsiteX21" fmla="*/ 4380068 w 4381009"/>
              <a:gd name="connsiteY21" fmla="*/ 2629966 h 5892104"/>
              <a:gd name="connsiteX22" fmla="*/ 4381009 w 4381009"/>
              <a:gd name="connsiteY22" fmla="*/ 2757093 h 5892104"/>
              <a:gd name="connsiteX23" fmla="*/ 4380068 w 4381009"/>
              <a:gd name="connsiteY23" fmla="*/ 2883010 h 5892104"/>
              <a:gd name="connsiteX24" fmla="*/ 4380068 w 4381009"/>
              <a:gd name="connsiteY24" fmla="*/ 3007715 h 5892104"/>
              <a:gd name="connsiteX25" fmla="*/ 4378186 w 4381009"/>
              <a:gd name="connsiteY25" fmla="*/ 3131210 h 5892104"/>
              <a:gd name="connsiteX26" fmla="*/ 4375363 w 4381009"/>
              <a:gd name="connsiteY26" fmla="*/ 3252283 h 5892104"/>
              <a:gd name="connsiteX27" fmla="*/ 4372697 w 4381009"/>
              <a:gd name="connsiteY27" fmla="*/ 3372146 h 5892104"/>
              <a:gd name="connsiteX28" fmla="*/ 4369718 w 4381009"/>
              <a:gd name="connsiteY28" fmla="*/ 3489587 h 5892104"/>
              <a:gd name="connsiteX29" fmla="*/ 4365170 w 4381009"/>
              <a:gd name="connsiteY29" fmla="*/ 3606423 h 5892104"/>
              <a:gd name="connsiteX30" fmla="*/ 4360309 w 4381009"/>
              <a:gd name="connsiteY30" fmla="*/ 3721443 h 5892104"/>
              <a:gd name="connsiteX31" fmla="*/ 4355918 w 4381009"/>
              <a:gd name="connsiteY31" fmla="*/ 3834041 h 5892104"/>
              <a:gd name="connsiteX32" fmla="*/ 4343529 w 4381009"/>
              <a:gd name="connsiteY32" fmla="*/ 4053789 h 5892104"/>
              <a:gd name="connsiteX33" fmla="*/ 4330356 w 4381009"/>
              <a:gd name="connsiteY33" fmla="*/ 4264457 h 5892104"/>
              <a:gd name="connsiteX34" fmla="*/ 4316556 w 4381009"/>
              <a:gd name="connsiteY34" fmla="*/ 4466650 h 5892104"/>
              <a:gd name="connsiteX35" fmla="*/ 4301344 w 4381009"/>
              <a:gd name="connsiteY35" fmla="*/ 4657946 h 5892104"/>
              <a:gd name="connsiteX36" fmla="*/ 4285506 w 4381009"/>
              <a:gd name="connsiteY36" fmla="*/ 4840767 h 5892104"/>
              <a:gd name="connsiteX37" fmla="*/ 4268412 w 4381009"/>
              <a:gd name="connsiteY37" fmla="*/ 5010269 h 5892104"/>
              <a:gd name="connsiteX38" fmla="*/ 4251633 w 4381009"/>
              <a:gd name="connsiteY38" fmla="*/ 5169481 h 5892104"/>
              <a:gd name="connsiteX39" fmla="*/ 4234853 w 4381009"/>
              <a:gd name="connsiteY39" fmla="*/ 5315980 h 5892104"/>
              <a:gd name="connsiteX40" fmla="*/ 4219014 w 4381009"/>
              <a:gd name="connsiteY40" fmla="*/ 5450371 h 5892104"/>
              <a:gd name="connsiteX41" fmla="*/ 4203959 w 4381009"/>
              <a:gd name="connsiteY41" fmla="*/ 5569628 h 5892104"/>
              <a:gd name="connsiteX42" fmla="*/ 4189689 w 4381009"/>
              <a:gd name="connsiteY42" fmla="*/ 5677384 h 5892104"/>
              <a:gd name="connsiteX43" fmla="*/ 4177770 w 4381009"/>
              <a:gd name="connsiteY43" fmla="*/ 5768189 h 5892104"/>
              <a:gd name="connsiteX44" fmla="*/ 4166479 w 4381009"/>
              <a:gd name="connsiteY44" fmla="*/ 5844465 h 5892104"/>
              <a:gd name="connsiteX45" fmla="*/ 4159132 w 4381009"/>
              <a:gd name="connsiteY45" fmla="*/ 5892104 h 5892104"/>
              <a:gd name="connsiteX46" fmla="*/ 0 w 4381009"/>
              <a:gd name="connsiteY46" fmla="*/ 5892104 h 58921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</a:cxnLst>
            <a:rect l="l" t="t" r="r" b="b"/>
            <a:pathLst>
              <a:path w="4381009" h="5892104">
                <a:moveTo>
                  <a:pt x="0" y="0"/>
                </a:moveTo>
                <a:lnTo>
                  <a:pt x="4157628" y="0"/>
                </a:lnTo>
                <a:lnTo>
                  <a:pt x="4169302" y="68659"/>
                </a:lnTo>
                <a:lnTo>
                  <a:pt x="4191571" y="205472"/>
                </a:lnTo>
                <a:lnTo>
                  <a:pt x="4213368" y="342890"/>
                </a:lnTo>
                <a:lnTo>
                  <a:pt x="4232030" y="480913"/>
                </a:lnTo>
                <a:lnTo>
                  <a:pt x="4250848" y="618332"/>
                </a:lnTo>
                <a:lnTo>
                  <a:pt x="4268412" y="756355"/>
                </a:lnTo>
                <a:lnTo>
                  <a:pt x="4283467" y="892563"/>
                </a:lnTo>
                <a:lnTo>
                  <a:pt x="4297737" y="1030587"/>
                </a:lnTo>
                <a:lnTo>
                  <a:pt x="4310754" y="1168005"/>
                </a:lnTo>
                <a:lnTo>
                  <a:pt x="4322045" y="1303002"/>
                </a:lnTo>
                <a:lnTo>
                  <a:pt x="4333336" y="1439815"/>
                </a:lnTo>
                <a:lnTo>
                  <a:pt x="4342745" y="1574812"/>
                </a:lnTo>
                <a:lnTo>
                  <a:pt x="4350115" y="1709808"/>
                </a:lnTo>
                <a:lnTo>
                  <a:pt x="4357799" y="1844200"/>
                </a:lnTo>
                <a:lnTo>
                  <a:pt x="4364229" y="1977381"/>
                </a:lnTo>
                <a:lnTo>
                  <a:pt x="4368777" y="2109351"/>
                </a:lnTo>
                <a:lnTo>
                  <a:pt x="4372697" y="2241321"/>
                </a:lnTo>
                <a:lnTo>
                  <a:pt x="4376461" y="2372080"/>
                </a:lnTo>
                <a:lnTo>
                  <a:pt x="4378186" y="2501023"/>
                </a:lnTo>
                <a:lnTo>
                  <a:pt x="4380068" y="2629966"/>
                </a:lnTo>
                <a:lnTo>
                  <a:pt x="4381009" y="2757093"/>
                </a:lnTo>
                <a:lnTo>
                  <a:pt x="4380068" y="2883010"/>
                </a:lnTo>
                <a:lnTo>
                  <a:pt x="4380068" y="3007715"/>
                </a:lnTo>
                <a:lnTo>
                  <a:pt x="4378186" y="3131210"/>
                </a:lnTo>
                <a:lnTo>
                  <a:pt x="4375363" y="3252283"/>
                </a:lnTo>
                <a:lnTo>
                  <a:pt x="4372697" y="3372146"/>
                </a:lnTo>
                <a:lnTo>
                  <a:pt x="4369718" y="3489587"/>
                </a:lnTo>
                <a:lnTo>
                  <a:pt x="4365170" y="3606423"/>
                </a:lnTo>
                <a:lnTo>
                  <a:pt x="4360309" y="3721443"/>
                </a:lnTo>
                <a:lnTo>
                  <a:pt x="4355918" y="3834041"/>
                </a:lnTo>
                <a:lnTo>
                  <a:pt x="4343529" y="4053789"/>
                </a:lnTo>
                <a:lnTo>
                  <a:pt x="4330356" y="4264457"/>
                </a:lnTo>
                <a:lnTo>
                  <a:pt x="4316556" y="4466650"/>
                </a:lnTo>
                <a:lnTo>
                  <a:pt x="4301344" y="4657946"/>
                </a:lnTo>
                <a:lnTo>
                  <a:pt x="4285506" y="4840767"/>
                </a:lnTo>
                <a:lnTo>
                  <a:pt x="4268412" y="5010269"/>
                </a:lnTo>
                <a:lnTo>
                  <a:pt x="4251633" y="5169481"/>
                </a:lnTo>
                <a:lnTo>
                  <a:pt x="4234853" y="5315980"/>
                </a:lnTo>
                <a:lnTo>
                  <a:pt x="4219014" y="5450371"/>
                </a:lnTo>
                <a:lnTo>
                  <a:pt x="4203959" y="5569628"/>
                </a:lnTo>
                <a:lnTo>
                  <a:pt x="4189689" y="5677384"/>
                </a:lnTo>
                <a:lnTo>
                  <a:pt x="4177770" y="5768189"/>
                </a:lnTo>
                <a:lnTo>
                  <a:pt x="4166479" y="5844465"/>
                </a:lnTo>
                <a:lnTo>
                  <a:pt x="4159132" y="5892104"/>
                </a:lnTo>
                <a:lnTo>
                  <a:pt x="0" y="5892104"/>
                </a:lnTo>
                <a:close/>
              </a:path>
            </a:pathLst>
          </a:cu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27BFCB37-DE54-2F4C-B915-40E17C874E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3029" y="1012004"/>
            <a:ext cx="3416158" cy="4795408"/>
          </a:xfrm>
        </p:spPr>
        <p:txBody>
          <a:bodyPr>
            <a:normAutofit/>
          </a:bodyPr>
          <a:lstStyle/>
          <a:p>
            <a:r>
              <a:rPr lang="fr-FR">
                <a:solidFill>
                  <a:srgbClr val="FFFFFF"/>
                </a:solidFill>
              </a:rPr>
              <a:t>Pronom</a:t>
            </a:r>
          </a:p>
        </p:txBody>
      </p:sp>
      <p:graphicFrame>
        <p:nvGraphicFramePr>
          <p:cNvPr id="5" name="Espace réservé du contenu 2">
            <a:extLst>
              <a:ext uri="{FF2B5EF4-FFF2-40B4-BE49-F238E27FC236}">
                <a16:creationId xmlns:a16="http://schemas.microsoft.com/office/drawing/2014/main" id="{B6993887-94D1-412E-8ED2-40EE867AB74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05964921"/>
              </p:ext>
            </p:extLst>
          </p:nvPr>
        </p:nvGraphicFramePr>
        <p:xfrm>
          <a:off x="5194300" y="470924"/>
          <a:ext cx="6513604" cy="588542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7248171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2A5316D-ED2F-4F89-B4B4-8D9240B1A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2013557" cy="6858000"/>
          </a:xfrm>
          <a:prstGeom prst="rect">
            <a:avLst/>
          </a:prstGeom>
          <a:solidFill>
            <a:srgbClr val="7F7F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342264A4-370C-B244-BA7C-39A1BB646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4510" y="1487272"/>
            <a:ext cx="2743200" cy="274320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>
            <a:normAutofit/>
          </a:bodyPr>
          <a:lstStyle/>
          <a:p>
            <a:pPr algn="ctr"/>
            <a:r>
              <a:rPr lang="fr-FR" sz="2600">
                <a:solidFill>
                  <a:srgbClr val="FFFFFF"/>
                </a:solidFill>
              </a:rPr>
              <a:t>Pronom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5B3ED6D-35F7-1D4B-A875-B33D19EB63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38600" y="4884873"/>
            <a:ext cx="7188199" cy="129209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1800" dirty="0"/>
              <a:t>différent suivant la fonction dans la phrase</a:t>
            </a:r>
          </a:p>
          <a:p>
            <a:pPr marL="0" indent="0">
              <a:buNone/>
            </a:pPr>
            <a:r>
              <a:rPr lang="fr-FR" sz="1800" dirty="0"/>
              <a:t>IL           LUI</a:t>
            </a:r>
          </a:p>
          <a:p>
            <a:pPr marL="0" indent="0">
              <a:buNone/>
            </a:pPr>
            <a:endParaRPr lang="fr-FR" sz="1800" dirty="0"/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9BDA5366-1D0D-024D-A43C-1B8D3D9917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41206859"/>
              </p:ext>
            </p:extLst>
          </p:nvPr>
        </p:nvGraphicFramePr>
        <p:xfrm>
          <a:off x="4132220" y="1313299"/>
          <a:ext cx="7712529" cy="309114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280778">
                  <a:extLst>
                    <a:ext uri="{9D8B030D-6E8A-4147-A177-3AD203B41FA5}">
                      <a16:colId xmlns:a16="http://schemas.microsoft.com/office/drawing/2014/main" val="828487829"/>
                    </a:ext>
                  </a:extLst>
                </a:gridCol>
                <a:gridCol w="1704625">
                  <a:extLst>
                    <a:ext uri="{9D8B030D-6E8A-4147-A177-3AD203B41FA5}">
                      <a16:colId xmlns:a16="http://schemas.microsoft.com/office/drawing/2014/main" val="2872432830"/>
                    </a:ext>
                  </a:extLst>
                </a:gridCol>
                <a:gridCol w="2459585">
                  <a:extLst>
                    <a:ext uri="{9D8B030D-6E8A-4147-A177-3AD203B41FA5}">
                      <a16:colId xmlns:a16="http://schemas.microsoft.com/office/drawing/2014/main" val="2270852239"/>
                    </a:ext>
                  </a:extLst>
                </a:gridCol>
                <a:gridCol w="1267541">
                  <a:extLst>
                    <a:ext uri="{9D8B030D-6E8A-4147-A177-3AD203B41FA5}">
                      <a16:colId xmlns:a16="http://schemas.microsoft.com/office/drawing/2014/main" val="469750207"/>
                    </a:ext>
                  </a:extLst>
                </a:gridCol>
              </a:tblGrid>
              <a:tr h="485752"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SUJET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C00000"/>
                          </a:solidFill>
                        </a:rPr>
                        <a:t>VERBE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/>
                        <a:t>CP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C00000"/>
                          </a:solidFill>
                        </a:rPr>
                        <a:t>RGV</a:t>
                      </a:r>
                    </a:p>
                  </a:txBody>
                  <a:tcPr marL="110398" marR="110398" marT="55199" marB="55199"/>
                </a:tc>
                <a:extLst>
                  <a:ext uri="{0D108BD9-81ED-4DB2-BD59-A6C34878D82A}">
                    <a16:rowId xmlns:a16="http://schemas.microsoft.com/office/drawing/2014/main" val="1156407819"/>
                  </a:ext>
                </a:extLst>
              </a:tr>
              <a:tr h="816946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Mes</a:t>
                      </a:r>
                      <a:r>
                        <a:rPr lang="fr-FR" sz="2200" dirty="0"/>
                        <a:t> </a:t>
                      </a:r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sœurs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parlent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avec </a:t>
                      </a:r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mon frère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endParaRPr lang="fr-FR" sz="2200"/>
                    </a:p>
                  </a:txBody>
                  <a:tcPr marL="110398" marR="110398" marT="55199" marB="55199"/>
                </a:tc>
                <a:extLst>
                  <a:ext uri="{0D108BD9-81ED-4DB2-BD59-A6C34878D82A}">
                    <a16:rowId xmlns:a16="http://schemas.microsoft.com/office/drawing/2014/main" val="4190837406"/>
                  </a:ext>
                </a:extLst>
              </a:tr>
              <a:tr h="485752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ELLES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parlent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avec </a:t>
                      </a:r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LUI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endParaRPr lang="fr-FR" sz="2200"/>
                    </a:p>
                  </a:txBody>
                  <a:tcPr marL="110398" marR="110398" marT="55199" marB="55199"/>
                </a:tc>
                <a:extLst>
                  <a:ext uri="{0D108BD9-81ED-4DB2-BD59-A6C34878D82A}">
                    <a16:rowId xmlns:a16="http://schemas.microsoft.com/office/drawing/2014/main" val="2281892692"/>
                  </a:ext>
                </a:extLst>
              </a:tr>
              <a:tr h="816946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Mon</a:t>
                      </a:r>
                      <a:r>
                        <a:rPr lang="fr-FR" sz="2200" dirty="0"/>
                        <a:t> </a:t>
                      </a:r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frère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parle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avec </a:t>
                      </a:r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mes sœurs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endParaRPr lang="fr-FR" sz="2200"/>
                    </a:p>
                  </a:txBody>
                  <a:tcPr marL="110398" marR="110398" marT="55199" marB="55199"/>
                </a:tc>
                <a:extLst>
                  <a:ext uri="{0D108BD9-81ED-4DB2-BD59-A6C34878D82A}">
                    <a16:rowId xmlns:a16="http://schemas.microsoft.com/office/drawing/2014/main" val="2980499231"/>
                  </a:ext>
                </a:extLst>
              </a:tr>
              <a:tr h="485752">
                <a:tc>
                  <a:txBody>
                    <a:bodyPr/>
                    <a:lstStyle/>
                    <a:p>
                      <a:pPr algn="ctr"/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IL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>
                          <a:solidFill>
                            <a:srgbClr val="FF0000"/>
                          </a:solidFill>
                        </a:rPr>
                        <a:t>parle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200" dirty="0"/>
                        <a:t>avec </a:t>
                      </a:r>
                      <a:r>
                        <a:rPr lang="fr-FR" sz="2200" dirty="0">
                          <a:solidFill>
                            <a:srgbClr val="0070C0"/>
                          </a:solidFill>
                        </a:rPr>
                        <a:t>ELLES</a:t>
                      </a:r>
                    </a:p>
                  </a:txBody>
                  <a:tcPr marL="110398" marR="110398" marT="55199" marB="55199"/>
                </a:tc>
                <a:tc>
                  <a:txBody>
                    <a:bodyPr/>
                    <a:lstStyle/>
                    <a:p>
                      <a:pPr algn="ctr"/>
                      <a:endParaRPr lang="fr-FR" sz="2200" dirty="0"/>
                    </a:p>
                  </a:txBody>
                  <a:tcPr marL="110398" marR="110398" marT="55199" marB="55199"/>
                </a:tc>
                <a:extLst>
                  <a:ext uri="{0D108BD9-81ED-4DB2-BD59-A6C34878D82A}">
                    <a16:rowId xmlns:a16="http://schemas.microsoft.com/office/drawing/2014/main" val="2134493830"/>
                  </a:ext>
                </a:extLst>
              </a:tr>
            </a:tbl>
          </a:graphicData>
        </a:graphic>
      </p:graphicFrame>
      <p:sp>
        <p:nvSpPr>
          <p:cNvPr id="5" name="Flèche courbée vers la gauche 4">
            <a:extLst>
              <a:ext uri="{FF2B5EF4-FFF2-40B4-BE49-F238E27FC236}">
                <a16:creationId xmlns:a16="http://schemas.microsoft.com/office/drawing/2014/main" id="{A7689AE9-0A6C-A94E-8066-0DBE3F62B6EF}"/>
              </a:ext>
            </a:extLst>
          </p:cNvPr>
          <p:cNvSpPr/>
          <p:nvPr/>
        </p:nvSpPr>
        <p:spPr>
          <a:xfrm>
            <a:off x="10540314" y="1977081"/>
            <a:ext cx="686485" cy="101325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7" name="Flèche courbée vers la gauche 6">
            <a:extLst>
              <a:ext uri="{FF2B5EF4-FFF2-40B4-BE49-F238E27FC236}">
                <a16:creationId xmlns:a16="http://schemas.microsoft.com/office/drawing/2014/main" id="{366963BA-5AC9-934B-A417-6546148ECCFD}"/>
              </a:ext>
            </a:extLst>
          </p:cNvPr>
          <p:cNvSpPr/>
          <p:nvPr/>
        </p:nvSpPr>
        <p:spPr>
          <a:xfrm>
            <a:off x="10630930" y="3221337"/>
            <a:ext cx="686485" cy="101325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6" name="Flèche courbée vers la droite 5">
            <a:extLst>
              <a:ext uri="{FF2B5EF4-FFF2-40B4-BE49-F238E27FC236}">
                <a16:creationId xmlns:a16="http://schemas.microsoft.com/office/drawing/2014/main" id="{BD54962E-94A4-4E40-9A6C-B97BFDE5F4C7}"/>
              </a:ext>
            </a:extLst>
          </p:cNvPr>
          <p:cNvSpPr/>
          <p:nvPr/>
        </p:nvSpPr>
        <p:spPr>
          <a:xfrm>
            <a:off x="3786231" y="1915297"/>
            <a:ext cx="691978" cy="113682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10" name="Flèche courbée vers la droite 9">
            <a:extLst>
              <a:ext uri="{FF2B5EF4-FFF2-40B4-BE49-F238E27FC236}">
                <a16:creationId xmlns:a16="http://schemas.microsoft.com/office/drawing/2014/main" id="{9841E4E7-9B4A-0E43-A35C-F8636D48E5F9}"/>
              </a:ext>
            </a:extLst>
          </p:cNvPr>
          <p:cNvSpPr/>
          <p:nvPr/>
        </p:nvSpPr>
        <p:spPr>
          <a:xfrm>
            <a:off x="3783699" y="3159872"/>
            <a:ext cx="691978" cy="1136821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  <p:sp>
        <p:nvSpPr>
          <p:cNvPr id="8" name="Différent de 7">
            <a:extLst>
              <a:ext uri="{FF2B5EF4-FFF2-40B4-BE49-F238E27FC236}">
                <a16:creationId xmlns:a16="http://schemas.microsoft.com/office/drawing/2014/main" id="{E2024AC9-8CC6-2D4C-82C4-AEA90676553C}"/>
              </a:ext>
            </a:extLst>
          </p:cNvPr>
          <p:cNvSpPr/>
          <p:nvPr/>
        </p:nvSpPr>
        <p:spPr>
          <a:xfrm>
            <a:off x="4401537" y="5336693"/>
            <a:ext cx="395416" cy="194225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58070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6" grpId="0" animBg="1"/>
      <p:bldP spid="10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707FC24-6981-43D9-B525-C7832BA2246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ltGray">
          <a:xfrm>
            <a:off x="336884" y="311449"/>
            <a:ext cx="4332307" cy="6179552"/>
          </a:xfrm>
          <a:prstGeom prst="rect">
            <a:avLst/>
          </a:prstGeom>
          <a:solidFill>
            <a:srgbClr val="404040"/>
          </a:solidFill>
          <a:ln w="127000" cap="sq" cmpd="thinThick">
            <a:solidFill>
              <a:srgbClr val="40404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5BE5D8F-1C22-454E-8CBA-609EECAEB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2950" y="742951"/>
            <a:ext cx="3476625" cy="49625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48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Dans d’autres langues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FDFE3FBE-D4E8-EB47-8EBD-D24D59637EE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6894990"/>
              </p:ext>
            </p:extLst>
          </p:nvPr>
        </p:nvGraphicFramePr>
        <p:xfrm>
          <a:off x="5278454" y="488599"/>
          <a:ext cx="6279568" cy="58808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8151">
                  <a:extLst>
                    <a:ext uri="{9D8B030D-6E8A-4147-A177-3AD203B41FA5}">
                      <a16:colId xmlns:a16="http://schemas.microsoft.com/office/drawing/2014/main" val="3919816855"/>
                    </a:ext>
                  </a:extLst>
                </a:gridCol>
                <a:gridCol w="1582106">
                  <a:extLst>
                    <a:ext uri="{9D8B030D-6E8A-4147-A177-3AD203B41FA5}">
                      <a16:colId xmlns:a16="http://schemas.microsoft.com/office/drawing/2014/main" val="2098649344"/>
                    </a:ext>
                  </a:extLst>
                </a:gridCol>
                <a:gridCol w="2139311">
                  <a:extLst>
                    <a:ext uri="{9D8B030D-6E8A-4147-A177-3AD203B41FA5}">
                      <a16:colId xmlns:a16="http://schemas.microsoft.com/office/drawing/2014/main" val="363390354"/>
                    </a:ext>
                  </a:extLst>
                </a:gridCol>
              </a:tblGrid>
              <a:tr h="458786">
                <a:tc>
                  <a:txBody>
                    <a:bodyPr/>
                    <a:lstStyle/>
                    <a:p>
                      <a:pPr algn="ctr"/>
                      <a:endParaRPr lang="fr-FR" sz="2100"/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SUJET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CP</a:t>
                      </a:r>
                    </a:p>
                  </a:txBody>
                  <a:tcPr marL="104269" marR="104269" marT="52135" marB="52135"/>
                </a:tc>
                <a:extLst>
                  <a:ext uri="{0D108BD9-81ED-4DB2-BD59-A6C34878D82A}">
                    <a16:rowId xmlns:a16="http://schemas.microsoft.com/office/drawing/2014/main" val="3235310595"/>
                  </a:ext>
                </a:extLst>
              </a:tr>
              <a:tr h="1084403"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anglais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I</a:t>
                      </a:r>
                    </a:p>
                    <a:p>
                      <a:pPr algn="ctr"/>
                      <a:r>
                        <a:rPr lang="fr-FR" sz="2100"/>
                        <a:t>she</a:t>
                      </a:r>
                    </a:p>
                    <a:p>
                      <a:pPr algn="ctr"/>
                      <a:r>
                        <a:rPr lang="fr-FR" sz="2100"/>
                        <a:t>he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me</a:t>
                      </a:r>
                    </a:p>
                    <a:p>
                      <a:pPr algn="ctr"/>
                      <a:r>
                        <a:rPr lang="fr-FR" sz="2100"/>
                        <a:t>her</a:t>
                      </a:r>
                    </a:p>
                    <a:p>
                      <a:pPr algn="ctr"/>
                      <a:r>
                        <a:rPr lang="fr-FR" sz="2100"/>
                        <a:t>him</a:t>
                      </a:r>
                    </a:p>
                  </a:txBody>
                  <a:tcPr marL="104269" marR="104269" marT="52135" marB="52135"/>
                </a:tc>
                <a:extLst>
                  <a:ext uri="{0D108BD9-81ED-4DB2-BD59-A6C34878D82A}">
                    <a16:rowId xmlns:a16="http://schemas.microsoft.com/office/drawing/2014/main" val="3302504787"/>
                  </a:ext>
                </a:extLst>
              </a:tr>
              <a:tr h="1084403">
                <a:tc>
                  <a:txBody>
                    <a:bodyPr/>
                    <a:lstStyle/>
                    <a:p>
                      <a:pPr algn="ctr"/>
                      <a:r>
                        <a:rPr lang="fr-FR" sz="2100" dirty="0"/>
                        <a:t>allemand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ich</a:t>
                      </a:r>
                    </a:p>
                    <a:p>
                      <a:pPr algn="ctr"/>
                      <a:r>
                        <a:rPr lang="fr-FR" sz="2100"/>
                        <a:t>sie</a:t>
                      </a:r>
                    </a:p>
                    <a:p>
                      <a:pPr algn="ctr"/>
                      <a:r>
                        <a:rPr lang="fr-FR" sz="2100"/>
                        <a:t>er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mich/mir</a:t>
                      </a:r>
                    </a:p>
                    <a:p>
                      <a:pPr algn="ctr"/>
                      <a:r>
                        <a:rPr lang="fr-FR" sz="2100"/>
                        <a:t>sie/ihr</a:t>
                      </a:r>
                    </a:p>
                    <a:p>
                      <a:pPr algn="ctr"/>
                      <a:r>
                        <a:rPr lang="fr-FR" sz="2100"/>
                        <a:t>ihn/ihm</a:t>
                      </a:r>
                    </a:p>
                  </a:txBody>
                  <a:tcPr marL="104269" marR="104269" marT="52135" marB="52135"/>
                </a:tc>
                <a:extLst>
                  <a:ext uri="{0D108BD9-81ED-4DB2-BD59-A6C34878D82A}">
                    <a16:rowId xmlns:a16="http://schemas.microsoft.com/office/drawing/2014/main" val="2310534457"/>
                  </a:ext>
                </a:extLst>
              </a:tr>
              <a:tr h="1084403"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néerlandais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ik</a:t>
                      </a:r>
                    </a:p>
                    <a:p>
                      <a:pPr algn="ctr"/>
                      <a:r>
                        <a:rPr lang="fr-FR" sz="2100"/>
                        <a:t>ze</a:t>
                      </a:r>
                    </a:p>
                    <a:p>
                      <a:pPr algn="ctr"/>
                      <a:r>
                        <a:rPr lang="fr-FR" sz="2100"/>
                        <a:t>hij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me/mij</a:t>
                      </a:r>
                    </a:p>
                    <a:p>
                      <a:pPr algn="ctr"/>
                      <a:r>
                        <a:rPr lang="fr-FR" sz="2100"/>
                        <a:t>haar</a:t>
                      </a:r>
                    </a:p>
                    <a:p>
                      <a:pPr algn="ctr"/>
                      <a:r>
                        <a:rPr lang="fr-FR" sz="2100"/>
                        <a:t>hem</a:t>
                      </a:r>
                    </a:p>
                  </a:txBody>
                  <a:tcPr marL="104269" marR="104269" marT="52135" marB="52135"/>
                </a:tc>
                <a:extLst>
                  <a:ext uri="{0D108BD9-81ED-4DB2-BD59-A6C34878D82A}">
                    <a16:rowId xmlns:a16="http://schemas.microsoft.com/office/drawing/2014/main" val="1601343491"/>
                  </a:ext>
                </a:extLst>
              </a:tr>
              <a:tr h="1084403"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suédois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jag</a:t>
                      </a:r>
                    </a:p>
                    <a:p>
                      <a:pPr algn="ctr"/>
                      <a:r>
                        <a:rPr lang="fr-FR" sz="2100"/>
                        <a:t>hon</a:t>
                      </a:r>
                    </a:p>
                    <a:p>
                      <a:pPr algn="ctr"/>
                      <a:r>
                        <a:rPr lang="fr-FR" sz="2100"/>
                        <a:t>han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mig</a:t>
                      </a:r>
                    </a:p>
                    <a:p>
                      <a:pPr algn="ctr"/>
                      <a:r>
                        <a:rPr lang="fr-FR" sz="2100"/>
                        <a:t>henne</a:t>
                      </a:r>
                    </a:p>
                    <a:p>
                      <a:pPr algn="ctr"/>
                      <a:r>
                        <a:rPr lang="fr-FR" sz="2100"/>
                        <a:t>honom</a:t>
                      </a:r>
                    </a:p>
                  </a:txBody>
                  <a:tcPr marL="104269" marR="104269" marT="52135" marB="52135"/>
                </a:tc>
                <a:extLst>
                  <a:ext uri="{0D108BD9-81ED-4DB2-BD59-A6C34878D82A}">
                    <a16:rowId xmlns:a16="http://schemas.microsoft.com/office/drawing/2014/main" val="38599536"/>
                  </a:ext>
                </a:extLst>
              </a:tr>
              <a:tr h="1084403"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français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/>
                        <a:t>je</a:t>
                      </a:r>
                    </a:p>
                    <a:p>
                      <a:pPr algn="ctr"/>
                      <a:r>
                        <a:rPr lang="fr-FR" sz="2100"/>
                        <a:t>elle</a:t>
                      </a:r>
                    </a:p>
                    <a:p>
                      <a:pPr algn="ctr"/>
                      <a:r>
                        <a:rPr lang="fr-FR" sz="2100"/>
                        <a:t>il</a:t>
                      </a:r>
                    </a:p>
                  </a:txBody>
                  <a:tcPr marL="104269" marR="104269" marT="52135" marB="5213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100" dirty="0"/>
                        <a:t>me/moi</a:t>
                      </a:r>
                    </a:p>
                    <a:p>
                      <a:pPr algn="ctr"/>
                      <a:r>
                        <a:rPr lang="fr-FR" sz="2100" dirty="0"/>
                        <a:t>elle</a:t>
                      </a:r>
                    </a:p>
                    <a:p>
                      <a:pPr algn="ctr"/>
                      <a:r>
                        <a:rPr lang="fr-FR" sz="2100" dirty="0"/>
                        <a:t>lui</a:t>
                      </a:r>
                    </a:p>
                  </a:txBody>
                  <a:tcPr marL="104269" marR="104269" marT="52135" marB="52135"/>
                </a:tc>
                <a:extLst>
                  <a:ext uri="{0D108BD9-81ED-4DB2-BD59-A6C34878D82A}">
                    <a16:rowId xmlns:a16="http://schemas.microsoft.com/office/drawing/2014/main" val="3610193279"/>
                  </a:ext>
                </a:extLst>
              </a:tr>
            </a:tbl>
          </a:graphicData>
        </a:graphic>
      </p:graphicFrame>
      <p:pic>
        <p:nvPicPr>
          <p:cNvPr id="8" name="Image 7">
            <a:extLst>
              <a:ext uri="{FF2B5EF4-FFF2-40B4-BE49-F238E27FC236}">
                <a16:creationId xmlns:a16="http://schemas.microsoft.com/office/drawing/2014/main" id="{422ED558-D935-1C48-8AD8-F4BC913D80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43243" y="5705475"/>
            <a:ext cx="885813" cy="58818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0B95823-5F23-354F-ACDA-41E5C715EFC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1" y="2406609"/>
            <a:ext cx="980302" cy="588181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F0E58366-EC8F-EC4D-8CD7-B0CAD2A5624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5999" y="3496227"/>
            <a:ext cx="980303" cy="650921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DD6A09E-1CF1-6A4F-B86E-6E30179D8C8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095999" y="4615765"/>
            <a:ext cx="980303" cy="611709"/>
          </a:xfrm>
          <a:prstGeom prst="rect">
            <a:avLst/>
          </a:prstGeom>
        </p:spPr>
      </p:pic>
      <p:pic>
        <p:nvPicPr>
          <p:cNvPr id="13" name="Image 12">
            <a:extLst>
              <a:ext uri="{FF2B5EF4-FFF2-40B4-BE49-F238E27FC236}">
                <a16:creationId xmlns:a16="http://schemas.microsoft.com/office/drawing/2014/main" id="{E1E428F4-80F2-A748-910F-CC948531920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56201" y="1366591"/>
            <a:ext cx="1081403" cy="53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64557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2A8AA5BC-4F7A-4226-8F99-6D824B226A9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911DBBF1-3229-4BD9-B3D1-B4CA571E74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843625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5BC87C3E-1040-4EE4-9BDB-9537F7A1B3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6" y="968282"/>
            <a:ext cx="12188824" cy="49469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4973BD0E-BAC6-6D48-BC94-2D76F0CD8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95338" y="1566473"/>
            <a:ext cx="10601325" cy="2166723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6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SUJET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42CDBECE-872A-4C73-9DC1-BB4E805E2C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724400" y="3894594"/>
            <a:ext cx="2743200" cy="0"/>
          </a:xfrm>
          <a:prstGeom prst="line">
            <a:avLst/>
          </a:prstGeom>
          <a:ln w="190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F5CD5A0B-CDD7-427C-AA42-2EECFDFA18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 bwMode="white">
          <a:xfrm>
            <a:off x="0" y="6028863"/>
            <a:ext cx="12188824" cy="0"/>
          </a:xfrm>
          <a:prstGeom prst="line">
            <a:avLst/>
          </a:prstGeom>
          <a:ln w="508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56375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924</Words>
  <Application>Microsoft Macintosh PowerPoint</Application>
  <PresentationFormat>Grand écran</PresentationFormat>
  <Paragraphs>439</Paragraphs>
  <Slides>25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9" baseType="lpstr">
      <vt:lpstr>Arial</vt:lpstr>
      <vt:lpstr>Calibri</vt:lpstr>
      <vt:lpstr>Calibri Light</vt:lpstr>
      <vt:lpstr>Thème Office</vt:lpstr>
      <vt:lpstr>Pronoms personnels</vt:lpstr>
      <vt:lpstr>Deux fonctions à distinguer</vt:lpstr>
      <vt:lpstr>SUJET ou COMPLÉMENT</vt:lpstr>
      <vt:lpstr>Qui fait l’action ?</vt:lpstr>
      <vt:lpstr>Qu’est-ce qu’un pronom ?</vt:lpstr>
      <vt:lpstr>Pronom</vt:lpstr>
      <vt:lpstr>Pronom</vt:lpstr>
      <vt:lpstr>Dans d’autres langues</vt:lpstr>
      <vt:lpstr>SUJET</vt:lpstr>
      <vt:lpstr>Le pronom personnel sujet</vt:lpstr>
      <vt:lpstr>RAPPEL</vt:lpstr>
      <vt:lpstr>On les connait déjà</vt:lpstr>
      <vt:lpstr>COMPLÉMENT</vt:lpstr>
      <vt:lpstr>Le pronom personnel complément</vt:lpstr>
      <vt:lpstr>RAPPEL</vt:lpstr>
      <vt:lpstr>Pronominaliser une chose</vt:lpstr>
      <vt:lpstr>Pronominaliser  une chose [1]</vt:lpstr>
      <vt:lpstr>Pronominaliser une chose [2]</vt:lpstr>
      <vt:lpstr>Pronominaliser une chose [3]</vt:lpstr>
      <vt:lpstr>Pronominaliser un CIV/COI*  au pluriel</vt:lpstr>
      <vt:lpstr>Pronominaliser un complément indirect</vt:lpstr>
      <vt:lpstr>Exemples</vt:lpstr>
      <vt:lpstr>Le determinant possessif</vt:lpstr>
      <vt:lpstr>Le déterminant possessif</vt:lpstr>
      <vt:lpstr>RAPPEL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Pronoms personnels</dc:title>
  <dc:creator>LUTHERS Cédric</dc:creator>
  <cp:lastModifiedBy>LUTHERS Cédric</cp:lastModifiedBy>
  <cp:revision>3</cp:revision>
  <dcterms:created xsi:type="dcterms:W3CDTF">2020-07-16T12:09:48Z</dcterms:created>
  <dcterms:modified xsi:type="dcterms:W3CDTF">2020-07-16T13:16:20Z</dcterms:modified>
</cp:coreProperties>
</file>