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7142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310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806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106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2658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91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7608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0678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674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2208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292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2F71F-8220-4D6C-8C57-3D737D18F555}" type="datetimeFigureOut">
              <a:rPr lang="fr-BE" smtClean="0"/>
              <a:t>15/07/20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00A07-AE3E-45B2-9405-A1F1B226AB2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6712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fr-BE" sz="5800"/>
              <a:t>Possession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fr-BE">
                <a:solidFill>
                  <a:schemeClr val="accent1">
                    <a:lumMod val="60000"/>
                    <a:lumOff val="40000"/>
                  </a:schemeClr>
                </a:solidFill>
              </a:rPr>
              <a:t>Déterminant possessif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790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JULLIE/JE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Jullie nemen jullie/je boek</a:t>
            </a:r>
          </a:p>
          <a:p>
            <a:r>
              <a:rPr lang="fr-BE" sz="2000"/>
              <a:t>Jullie klas is nogal groot</a:t>
            </a:r>
          </a:p>
          <a:p>
            <a:r>
              <a:rPr lang="fr-BE" sz="2000"/>
              <a:t>Gaat jullie vader op reis?</a:t>
            </a:r>
          </a:p>
          <a:p>
            <a:r>
              <a:rPr lang="fr-BE" sz="2000"/>
              <a:t>Heet jullie oma ook Gerda?</a:t>
            </a:r>
          </a:p>
          <a:p>
            <a:r>
              <a:rPr lang="fr-BE" sz="2000"/>
              <a:t>Jullie hebben je eigen kamer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JULLIE</a:t>
            </a:r>
          </a:p>
        </p:txBody>
      </p:sp>
    </p:spTree>
    <p:extLst>
      <p:ext uri="{BB962C8B-B14F-4D97-AF65-F5344CB8AC3E}">
        <p14:creationId xmlns:p14="http://schemas.microsoft.com/office/powerpoint/2010/main" val="3496760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HUN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Waar ligt hun huis?</a:t>
            </a:r>
          </a:p>
          <a:p>
            <a:r>
              <a:rPr lang="fr-BE" sz="2000"/>
              <a:t>Hun kinderen zijn nu groot</a:t>
            </a:r>
          </a:p>
          <a:p>
            <a:r>
              <a:rPr lang="fr-BE" sz="2000"/>
              <a:t>Geef hun geld terug</a:t>
            </a:r>
          </a:p>
          <a:p>
            <a:r>
              <a:rPr lang="fr-BE" sz="2000"/>
              <a:t>Hun werk is belangrijk</a:t>
            </a:r>
          </a:p>
          <a:p>
            <a:r>
              <a:rPr lang="fr-BE" sz="2000"/>
              <a:t>Wat doen ze op hun school?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ZE</a:t>
            </a:r>
          </a:p>
        </p:txBody>
      </p:sp>
    </p:spTree>
    <p:extLst>
      <p:ext uri="{BB962C8B-B14F-4D97-AF65-F5344CB8AC3E}">
        <p14:creationId xmlns:p14="http://schemas.microsoft.com/office/powerpoint/2010/main" val="3167302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3019CD3-7CFD-6F42-A0A7-F6DFA04FC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SYNTHÈSE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5D571C8-FD52-6742-8CBD-A57064B02B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152080"/>
              </p:ext>
            </p:extLst>
          </p:nvPr>
        </p:nvGraphicFramePr>
        <p:xfrm>
          <a:off x="320040" y="2439750"/>
          <a:ext cx="11496822" cy="397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1893">
                  <a:extLst>
                    <a:ext uri="{9D8B030D-6E8A-4147-A177-3AD203B41FA5}">
                      <a16:colId xmlns:a16="http://schemas.microsoft.com/office/drawing/2014/main" val="4293055023"/>
                    </a:ext>
                  </a:extLst>
                </a:gridCol>
                <a:gridCol w="4345329">
                  <a:extLst>
                    <a:ext uri="{9D8B030D-6E8A-4147-A177-3AD203B41FA5}">
                      <a16:colId xmlns:a16="http://schemas.microsoft.com/office/drawing/2014/main" val="1001866450"/>
                    </a:ext>
                  </a:extLst>
                </a:gridCol>
                <a:gridCol w="3889600">
                  <a:extLst>
                    <a:ext uri="{9D8B030D-6E8A-4147-A177-3AD203B41FA5}">
                      <a16:colId xmlns:a16="http://schemas.microsoft.com/office/drawing/2014/main" val="2437820528"/>
                    </a:ext>
                  </a:extLst>
                </a:gridCol>
              </a:tblGrid>
              <a:tr h="39732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Personne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Forme atone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Forme accentuée</a:t>
                      </a:r>
                    </a:p>
                  </a:txBody>
                  <a:tcPr marL="90300" marR="90300" marT="45150" marB="45150"/>
                </a:tc>
                <a:extLst>
                  <a:ext uri="{0D108BD9-81ED-4DB2-BD59-A6C34878D82A}">
                    <a16:rowId xmlns:a16="http://schemas.microsoft.com/office/drawing/2014/main" val="3523021680"/>
                  </a:ext>
                </a:extLst>
              </a:tr>
              <a:tr h="39732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1</a:t>
                      </a:r>
                      <a:r>
                        <a:rPr lang="fr-FR" sz="1800" baseline="30000"/>
                        <a:t>re</a:t>
                      </a:r>
                      <a:r>
                        <a:rPr lang="fr-FR" sz="1800"/>
                        <a:t> sg. - ik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mijn (prononcé m’n)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mijn</a:t>
                      </a:r>
                    </a:p>
                  </a:txBody>
                  <a:tcPr marL="90300" marR="90300" marT="45150" marB="45150"/>
                </a:tc>
                <a:extLst>
                  <a:ext uri="{0D108BD9-81ED-4DB2-BD59-A6C34878D82A}">
                    <a16:rowId xmlns:a16="http://schemas.microsoft.com/office/drawing/2014/main" val="586982619"/>
                  </a:ext>
                </a:extLst>
              </a:tr>
              <a:tr h="39732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2</a:t>
                      </a:r>
                      <a:r>
                        <a:rPr lang="fr-FR" sz="1800" baseline="30000"/>
                        <a:t>e</a:t>
                      </a:r>
                      <a:r>
                        <a:rPr lang="fr-FR" sz="1800"/>
                        <a:t> sg. - je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je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jouw</a:t>
                      </a:r>
                    </a:p>
                  </a:txBody>
                  <a:tcPr marL="90300" marR="90300" marT="45150" marB="45150"/>
                </a:tc>
                <a:extLst>
                  <a:ext uri="{0D108BD9-81ED-4DB2-BD59-A6C34878D82A}">
                    <a16:rowId xmlns:a16="http://schemas.microsoft.com/office/drawing/2014/main" val="366679582"/>
                  </a:ext>
                </a:extLst>
              </a:tr>
              <a:tr h="39732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2</a:t>
                      </a:r>
                      <a:r>
                        <a:rPr lang="fr-FR" sz="1800" baseline="30000"/>
                        <a:t>e</a:t>
                      </a:r>
                      <a:r>
                        <a:rPr lang="fr-FR" sz="1800"/>
                        <a:t> sg. - u</a:t>
                      </a:r>
                    </a:p>
                  </a:txBody>
                  <a:tcPr marL="90300" marR="90300" marT="45150" marB="4515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/>
                        <a:t>uw</a:t>
                      </a:r>
                    </a:p>
                  </a:txBody>
                  <a:tcPr marL="90300" marR="90300" marT="45150" marB="4515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85740"/>
                  </a:ext>
                </a:extLst>
              </a:tr>
              <a:tr h="39732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3</a:t>
                      </a:r>
                      <a:r>
                        <a:rPr lang="fr-FR" sz="1800" baseline="30000"/>
                        <a:t>e</a:t>
                      </a:r>
                      <a:r>
                        <a:rPr lang="fr-FR" sz="1800"/>
                        <a:t> sg. - hij/het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zijn (prononcé z’n)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zijn</a:t>
                      </a:r>
                    </a:p>
                  </a:txBody>
                  <a:tcPr marL="90300" marR="90300" marT="45150" marB="45150"/>
                </a:tc>
                <a:extLst>
                  <a:ext uri="{0D108BD9-81ED-4DB2-BD59-A6C34878D82A}">
                    <a16:rowId xmlns:a16="http://schemas.microsoft.com/office/drawing/2014/main" val="3340154477"/>
                  </a:ext>
                </a:extLst>
              </a:tr>
              <a:tr h="39732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3</a:t>
                      </a:r>
                      <a:r>
                        <a:rPr lang="fr-FR" sz="1800" baseline="30000"/>
                        <a:t>e</a:t>
                      </a:r>
                      <a:r>
                        <a:rPr lang="fr-FR" sz="1800"/>
                        <a:t> sg. - ze</a:t>
                      </a:r>
                    </a:p>
                  </a:txBody>
                  <a:tcPr marL="90300" marR="90300" marT="45150" marB="4515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/>
                        <a:t>haar</a:t>
                      </a:r>
                    </a:p>
                  </a:txBody>
                  <a:tcPr marL="90300" marR="90300" marT="45150" marB="4515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607141"/>
                  </a:ext>
                </a:extLst>
              </a:tr>
              <a:tr h="39732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1</a:t>
                      </a:r>
                      <a:r>
                        <a:rPr lang="fr-FR" sz="1800" baseline="30000"/>
                        <a:t>re</a:t>
                      </a:r>
                      <a:r>
                        <a:rPr lang="fr-FR" sz="1800"/>
                        <a:t> pl. - we</a:t>
                      </a:r>
                    </a:p>
                  </a:txBody>
                  <a:tcPr marL="90300" marR="90300" marT="45150" marB="4515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/>
                        <a:t>ons/onze</a:t>
                      </a:r>
                    </a:p>
                  </a:txBody>
                  <a:tcPr marL="90300" marR="90300" marT="45150" marB="4515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455796"/>
                  </a:ext>
                </a:extLst>
              </a:tr>
              <a:tr h="397322">
                <a:tc rowSpan="2"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2</a:t>
                      </a:r>
                      <a:r>
                        <a:rPr lang="fr-FR" sz="1800" baseline="30000" dirty="0"/>
                        <a:t>e</a:t>
                      </a:r>
                      <a:r>
                        <a:rPr lang="fr-FR" sz="1800" dirty="0"/>
                        <a:t> pl. - </a:t>
                      </a:r>
                      <a:r>
                        <a:rPr lang="fr-FR" sz="1800" dirty="0" err="1"/>
                        <a:t>jullie</a:t>
                      </a:r>
                      <a:endParaRPr lang="fr-FR" sz="1800" dirty="0"/>
                    </a:p>
                  </a:txBody>
                  <a:tcPr marL="90300" marR="90300" marT="45150" marB="4515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/>
                        <a:t>jullie</a:t>
                      </a:r>
                    </a:p>
                  </a:txBody>
                  <a:tcPr marL="90300" marR="90300" marT="45150" marB="4515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062811"/>
                  </a:ext>
                </a:extLst>
              </a:tr>
              <a:tr h="397322"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je</a:t>
                      </a:r>
                    </a:p>
                  </a:txBody>
                  <a:tcPr marL="90300" marR="90300" marT="45150" marB="451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jouw</a:t>
                      </a:r>
                    </a:p>
                  </a:txBody>
                  <a:tcPr marL="90300" marR="90300" marT="45150" marB="45150"/>
                </a:tc>
                <a:extLst>
                  <a:ext uri="{0D108BD9-81ED-4DB2-BD59-A6C34878D82A}">
                    <a16:rowId xmlns:a16="http://schemas.microsoft.com/office/drawing/2014/main" val="1759533811"/>
                  </a:ext>
                </a:extLst>
              </a:tr>
              <a:tr h="397322">
                <a:tc>
                  <a:txBody>
                    <a:bodyPr/>
                    <a:lstStyle/>
                    <a:p>
                      <a:pPr algn="ctr"/>
                      <a:r>
                        <a:rPr lang="fr-FR" sz="1800"/>
                        <a:t>3</a:t>
                      </a:r>
                      <a:r>
                        <a:rPr lang="fr-FR" sz="1800" baseline="30000"/>
                        <a:t>e</a:t>
                      </a:r>
                      <a:r>
                        <a:rPr lang="fr-FR" sz="1800"/>
                        <a:t> pl. - ze</a:t>
                      </a:r>
                    </a:p>
                  </a:txBody>
                  <a:tcPr marL="90300" marR="90300" marT="45150" marB="4515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hun</a:t>
                      </a:r>
                    </a:p>
                  </a:txBody>
                  <a:tcPr marL="90300" marR="90300" marT="45150" marB="4515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615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MIJN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Mijn broer is 21</a:t>
            </a:r>
          </a:p>
          <a:p>
            <a:r>
              <a:rPr lang="fr-BE" sz="2000"/>
              <a:t>Dat is mijn boek</a:t>
            </a:r>
          </a:p>
          <a:p>
            <a:r>
              <a:rPr lang="fr-BE" sz="2000"/>
              <a:t>Op mijn school is veel te doen</a:t>
            </a:r>
          </a:p>
          <a:p>
            <a:r>
              <a:rPr lang="fr-BE" sz="2000"/>
              <a:t>Mijn syllabus is vrij tof</a:t>
            </a:r>
          </a:p>
          <a:p>
            <a:r>
              <a:rPr lang="fr-BE" sz="2000"/>
              <a:t>Nederlands is mijn lievelingsvak</a:t>
            </a:r>
          </a:p>
          <a:p>
            <a:r>
              <a:rPr lang="fr-BE" sz="2000"/>
              <a:t>Mijn Baas heet Jan Seghers</a:t>
            </a:r>
          </a:p>
          <a:p>
            <a:pPr marL="0" indent="0">
              <a:buNone/>
            </a:pPr>
            <a:endParaRPr lang="fr-BE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IK</a:t>
            </a:r>
          </a:p>
        </p:txBody>
      </p:sp>
    </p:spTree>
    <p:extLst>
      <p:ext uri="{BB962C8B-B14F-4D97-AF65-F5344CB8AC3E}">
        <p14:creationId xmlns:p14="http://schemas.microsoft.com/office/powerpoint/2010/main" val="1753765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JE/JOUW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Wat is je/jouw naam?</a:t>
            </a:r>
          </a:p>
          <a:p>
            <a:r>
              <a:rPr lang="fr-BE" sz="2000"/>
              <a:t>Je/jouw naam is …</a:t>
            </a:r>
          </a:p>
          <a:p>
            <a:r>
              <a:rPr lang="fr-BE" sz="2000"/>
              <a:t>Geef je/jouw boek</a:t>
            </a:r>
          </a:p>
          <a:p>
            <a:r>
              <a:rPr lang="fr-BE" sz="2000"/>
              <a:t>Ik geef je je/jouw geld</a:t>
            </a:r>
          </a:p>
          <a:p>
            <a:r>
              <a:rPr lang="fr-BE" sz="2000"/>
              <a:t>Heet je/jouw vriendin Anne?</a:t>
            </a:r>
          </a:p>
          <a:p>
            <a:r>
              <a:rPr lang="fr-BE" sz="2000"/>
              <a:t>Je/jouw jurk is heel schattig</a:t>
            </a:r>
          </a:p>
          <a:p>
            <a:pPr marL="0" indent="0">
              <a:buNone/>
            </a:pPr>
            <a:endParaRPr lang="fr-BE" sz="2000"/>
          </a:p>
          <a:p>
            <a:endParaRPr lang="fr-BE" sz="2000"/>
          </a:p>
          <a:p>
            <a:endParaRPr lang="fr-BE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JE</a:t>
            </a:r>
          </a:p>
        </p:txBody>
      </p:sp>
    </p:spTree>
    <p:extLst>
      <p:ext uri="{BB962C8B-B14F-4D97-AF65-F5344CB8AC3E}">
        <p14:creationId xmlns:p14="http://schemas.microsoft.com/office/powerpoint/2010/main" val="3541561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UW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Is dat uw kantoor?</a:t>
            </a:r>
          </a:p>
          <a:p>
            <a:r>
              <a:rPr lang="fr-BE" sz="2000"/>
              <a:t>Wat is uw naam?</a:t>
            </a:r>
          </a:p>
          <a:p>
            <a:r>
              <a:rPr lang="fr-BE" sz="2000"/>
              <a:t>Uw kamer is gereserveerd</a:t>
            </a:r>
          </a:p>
          <a:p>
            <a:r>
              <a:rPr lang="fr-BE" sz="2000"/>
              <a:t>Ik praat met uw vrouw</a:t>
            </a:r>
          </a:p>
          <a:p>
            <a:r>
              <a:rPr lang="fr-BE" sz="2000"/>
              <a:t>Uw klas boekt vooruitgang</a:t>
            </a:r>
          </a:p>
          <a:p>
            <a:r>
              <a:rPr lang="fr-BE" sz="2000"/>
              <a:t>Dit is uw zitplaats, meneer.</a:t>
            </a:r>
          </a:p>
          <a:p>
            <a:r>
              <a:rPr lang="fr-BE" sz="2000"/>
              <a:t>Uw wagen is verzekerd.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3648406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ZIJN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Wat is zijn naam?</a:t>
            </a:r>
          </a:p>
          <a:p>
            <a:r>
              <a:rPr lang="fr-BE" sz="2000"/>
              <a:t>Zijn zus heet Sylvia</a:t>
            </a:r>
          </a:p>
          <a:p>
            <a:r>
              <a:rPr lang="fr-BE" sz="2000"/>
              <a:t>Ik ken zijn vader niet</a:t>
            </a:r>
          </a:p>
          <a:p>
            <a:r>
              <a:rPr lang="fr-BE" sz="2000"/>
              <a:t>Zijn boek ligt op de tafel</a:t>
            </a:r>
          </a:p>
          <a:p>
            <a:r>
              <a:rPr lang="fr-BE" sz="2000"/>
              <a:t>Waar zijn zijn spullen?</a:t>
            </a:r>
          </a:p>
          <a:p>
            <a:r>
              <a:rPr lang="fr-BE" sz="2000"/>
              <a:t>Zijn naar is vrij gemakkelijk</a:t>
            </a:r>
          </a:p>
          <a:p>
            <a:r>
              <a:rPr lang="fr-BE" sz="2000"/>
              <a:t>Hij komt met zijn vrouw aan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HIJ</a:t>
            </a:r>
          </a:p>
        </p:txBody>
      </p:sp>
    </p:spTree>
    <p:extLst>
      <p:ext uri="{BB962C8B-B14F-4D97-AF65-F5344CB8AC3E}">
        <p14:creationId xmlns:p14="http://schemas.microsoft.com/office/powerpoint/2010/main" val="1509018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HAAR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Wat is haar naam?</a:t>
            </a:r>
          </a:p>
          <a:p>
            <a:r>
              <a:rPr lang="fr-BE" sz="2000"/>
              <a:t>Haar broer heet Kris</a:t>
            </a:r>
          </a:p>
          <a:p>
            <a:r>
              <a:rPr lang="fr-BE" sz="2000"/>
              <a:t>Ze praat met haar vriendinnen</a:t>
            </a:r>
          </a:p>
          <a:p>
            <a:r>
              <a:rPr lang="fr-BE" sz="2000"/>
              <a:t>Haar huiswerk is klaar</a:t>
            </a:r>
          </a:p>
          <a:p>
            <a:r>
              <a:rPr lang="fr-BE" sz="2000"/>
              <a:t>Wie is haar lievelingszanger?</a:t>
            </a:r>
          </a:p>
          <a:p>
            <a:endParaRPr lang="fr-BE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ZE</a:t>
            </a:r>
          </a:p>
        </p:txBody>
      </p:sp>
    </p:spTree>
    <p:extLst>
      <p:ext uri="{BB962C8B-B14F-4D97-AF65-F5344CB8AC3E}">
        <p14:creationId xmlns:p14="http://schemas.microsoft.com/office/powerpoint/2010/main" val="529721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ZIJN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Het bedrijf heeft zijn kantoren</a:t>
            </a:r>
          </a:p>
          <a:p>
            <a:r>
              <a:rPr lang="fr-BE" sz="2000"/>
              <a:t>Het kind neemt zijn tijd</a:t>
            </a:r>
          </a:p>
          <a:p>
            <a:r>
              <a:rPr lang="fr-BE" sz="2000"/>
              <a:t>Heeft het boek zijn kans?</a:t>
            </a:r>
          </a:p>
          <a:p>
            <a:pPr marL="0" indent="0">
              <a:buNone/>
            </a:pPr>
            <a:endParaRPr lang="fr-BE" sz="2000"/>
          </a:p>
          <a:p>
            <a:endParaRPr lang="fr-BE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HET</a:t>
            </a:r>
          </a:p>
        </p:txBody>
      </p:sp>
    </p:spTree>
    <p:extLst>
      <p:ext uri="{BB962C8B-B14F-4D97-AF65-F5344CB8AC3E}">
        <p14:creationId xmlns:p14="http://schemas.microsoft.com/office/powerpoint/2010/main" val="2440594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fr-BE" sz="3600">
                <a:solidFill>
                  <a:srgbClr val="3F3F3F"/>
                </a:solidFill>
              </a:rPr>
              <a:t>ONS/ONZE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fr-BE" sz="2000"/>
              <a:t>Dit is ons boek</a:t>
            </a:r>
          </a:p>
          <a:p>
            <a:r>
              <a:rPr lang="fr-BE" sz="2000"/>
              <a:t>Dit is onze wagen</a:t>
            </a:r>
          </a:p>
          <a:p>
            <a:r>
              <a:rPr lang="fr-BE" sz="2000"/>
              <a:t>Dit zijn onze boeken</a:t>
            </a:r>
          </a:p>
          <a:p>
            <a:r>
              <a:rPr lang="fr-BE" sz="2000"/>
              <a:t>Dit zijn onze wagens</a:t>
            </a:r>
          </a:p>
          <a:p>
            <a:r>
              <a:rPr lang="fr-BE" sz="2000"/>
              <a:t>Onze school is leuk</a:t>
            </a:r>
          </a:p>
          <a:p>
            <a:r>
              <a:rPr lang="fr-BE" sz="2000"/>
              <a:t>Ons syllabus is compleet</a:t>
            </a:r>
          </a:p>
          <a:p>
            <a:r>
              <a:rPr lang="fr-BE" sz="2000"/>
              <a:t>Zijn onze werknemers goed?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r-BE" sz="200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617841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058EDC-89BC-6E45-8DF7-DEEDB9594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cas du « </a:t>
            </a:r>
            <a:r>
              <a:rPr lang="fr-FR" dirty="0" err="1"/>
              <a:t>ons</a:t>
            </a:r>
            <a:r>
              <a:rPr lang="fr-FR" dirty="0"/>
              <a:t> » OU « onze 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C78E72-E4BC-8445-975A-9C2CF8FC9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000" dirty="0"/>
              <a:t>On emploie toujours « onze » sauf quand il porte sur un nom neutre (en « het ») au singulier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5F2370F-1C13-184A-93BD-D1D8AE123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419763"/>
              </p:ext>
            </p:extLst>
          </p:nvPr>
        </p:nvGraphicFramePr>
        <p:xfrm>
          <a:off x="2243015" y="3935571"/>
          <a:ext cx="81280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6349801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17685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008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boek</a:t>
                      </a:r>
                      <a:r>
                        <a:rPr lang="fr-FR" dirty="0"/>
                        <a:t> (het)</a:t>
                      </a:r>
                    </a:p>
                    <a:p>
                      <a:pPr algn="ctr"/>
                      <a:r>
                        <a:rPr lang="fr-FR" dirty="0" err="1"/>
                        <a:t>kind</a:t>
                      </a:r>
                      <a:r>
                        <a:rPr lang="fr-FR" dirty="0"/>
                        <a:t> (het)</a:t>
                      </a:r>
                    </a:p>
                    <a:p>
                      <a:pPr algn="ctr"/>
                      <a:r>
                        <a:rPr lang="fr-FR" dirty="0" err="1"/>
                        <a:t>dochtertje</a:t>
                      </a:r>
                      <a:r>
                        <a:rPr lang="fr-FR" dirty="0"/>
                        <a:t> (het)</a:t>
                      </a:r>
                    </a:p>
                    <a:p>
                      <a:pPr algn="ctr"/>
                      <a:r>
                        <a:rPr lang="fr-FR" dirty="0"/>
                        <a:t>-</a:t>
                      </a:r>
                    </a:p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boeken</a:t>
                      </a:r>
                      <a:endParaRPr lang="fr-FR" dirty="0"/>
                    </a:p>
                    <a:p>
                      <a:pPr algn="ctr"/>
                      <a:r>
                        <a:rPr lang="fr-FR" dirty="0" err="1"/>
                        <a:t>kinderen</a:t>
                      </a:r>
                      <a:endParaRPr lang="fr-FR" dirty="0"/>
                    </a:p>
                    <a:p>
                      <a:pPr algn="ctr"/>
                      <a:r>
                        <a:rPr lang="fr-FR" dirty="0" err="1"/>
                        <a:t>dochtertjes</a:t>
                      </a:r>
                      <a:endParaRPr lang="fr-FR" dirty="0"/>
                    </a:p>
                    <a:p>
                      <a:pPr algn="ctr"/>
                      <a:r>
                        <a:rPr lang="fr-FR" dirty="0" err="1"/>
                        <a:t>zoon</a:t>
                      </a:r>
                      <a:r>
                        <a:rPr lang="fr-FR" dirty="0"/>
                        <a:t> (de) / </a:t>
                      </a:r>
                      <a:r>
                        <a:rPr lang="fr-FR" dirty="0" err="1"/>
                        <a:t>zonen</a:t>
                      </a:r>
                      <a:endParaRPr lang="fr-FR" dirty="0"/>
                    </a:p>
                    <a:p>
                      <a:pPr algn="ctr"/>
                      <a:r>
                        <a:rPr lang="fr-FR" dirty="0" err="1"/>
                        <a:t>neef</a:t>
                      </a:r>
                      <a:r>
                        <a:rPr lang="fr-FR" dirty="0"/>
                        <a:t> (de) / </a:t>
                      </a:r>
                      <a:r>
                        <a:rPr lang="fr-FR" dirty="0" err="1"/>
                        <a:t>neven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457707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986C4AE-72B2-784C-BCBC-686D4C2B8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576188"/>
              </p:ext>
            </p:extLst>
          </p:nvPr>
        </p:nvGraphicFramePr>
        <p:xfrm>
          <a:off x="2243016" y="241554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7023937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408050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281387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Le nom qui suit est…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singulier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pluriel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642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 « </a:t>
                      </a:r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het</a:t>
                      </a:r>
                      <a:r>
                        <a:rPr lang="fr-FR" dirty="0"/>
                        <a:t>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183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en « de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ONZE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69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5197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Macintosh PowerPoint</Application>
  <PresentationFormat>Grand écran</PresentationFormat>
  <Paragraphs>120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Possession</vt:lpstr>
      <vt:lpstr>MIJN</vt:lpstr>
      <vt:lpstr>JE/JOUW</vt:lpstr>
      <vt:lpstr>UW</vt:lpstr>
      <vt:lpstr>ZIJN</vt:lpstr>
      <vt:lpstr>HAAR</vt:lpstr>
      <vt:lpstr>ZIJN</vt:lpstr>
      <vt:lpstr>ONS/ONZE</vt:lpstr>
      <vt:lpstr>Le cas du « ons » OU « onze »</vt:lpstr>
      <vt:lpstr>JULLIE/JE</vt:lpstr>
      <vt:lpstr>HUN</vt:lpstr>
      <vt:lpstr>SYNTHÈSE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Possession</dc:title>
  <dc:creator>LUTHERS Cédric</dc:creator>
  <cp:lastModifiedBy>LUTHERS Cédric</cp:lastModifiedBy>
  <cp:revision>1</cp:revision>
  <dcterms:created xsi:type="dcterms:W3CDTF">2020-07-15T11:08:20Z</dcterms:created>
  <dcterms:modified xsi:type="dcterms:W3CDTF">2020-07-15T11:08:25Z</dcterms:modified>
</cp:coreProperties>
</file>