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64" r:id="rId12"/>
    <p:sldId id="265" r:id="rId13"/>
    <p:sldId id="271" r:id="rId14"/>
    <p:sldId id="268" r:id="rId15"/>
    <p:sldId id="270" r:id="rId16"/>
    <p:sldId id="272" r:id="rId17"/>
    <p:sldId id="273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9"/>
  </p:normalViewPr>
  <p:slideViewPr>
    <p:cSldViewPr snapToGrid="0" snapToObjects="1">
      <p:cViewPr varScale="1">
        <p:scale>
          <a:sx n="90" d="100"/>
          <a:sy n="90" d="100"/>
        </p:scale>
        <p:origin x="23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D8F821-AFAE-5047-8485-513C47B12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1ACC29E-24BD-8A4C-A80E-02CB30893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D3D7DC-8920-6D48-A9D2-C6D739AA5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A63A-98F7-A94C-BCCE-8F42E9B7C2DC}" type="datetimeFigureOut">
              <a:rPr lang="fr-FR" smtClean="0"/>
              <a:t>16/07/2020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747AB5-E30E-6644-BE80-96576276E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7341FA-4C1B-DC45-B445-578675D94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EA94-7041-4743-B970-0976022D23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094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A0FAAC-F863-1448-A845-9196BFDC3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7EE1C75-EF44-254C-956F-32FB553211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86819C-EB55-5342-B015-1E974119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A63A-98F7-A94C-BCCE-8F42E9B7C2DC}" type="datetimeFigureOut">
              <a:rPr lang="fr-FR" smtClean="0"/>
              <a:t>16/07/2020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C4A9BA-6E06-5341-8BA6-0E980392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5DD29D-485E-1140-878B-786FDB958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EA94-7041-4743-B970-0976022D23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32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22FC3D7-340F-A046-9AF8-33CF175CB3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10A040D-8CDE-784D-AA31-82620F895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E47298-5E0B-8749-BB7E-00302CAE2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A63A-98F7-A94C-BCCE-8F42E9B7C2DC}" type="datetimeFigureOut">
              <a:rPr lang="fr-FR" smtClean="0"/>
              <a:t>16/07/2020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4271FB-D121-2C4A-B12E-C3394E8D9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5DD466-F43E-364A-AC13-29185059A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EA94-7041-4743-B970-0976022D23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39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7EA2DF-1B76-7846-B1DF-CD8F39596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0CE419-3BCF-CB4B-B5C9-A34A7ADC6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0F15D8-D22C-8647-BA01-52AC3613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A63A-98F7-A94C-BCCE-8F42E9B7C2DC}" type="datetimeFigureOut">
              <a:rPr lang="fr-FR" smtClean="0"/>
              <a:t>16/07/2020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6FA6C1-6DF4-3848-9600-3A34802B6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65CC29-689B-034C-B930-62B668EB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EA94-7041-4743-B970-0976022D23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386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38263B-F25F-E748-B88A-DB0F7BA11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7726A38-9E66-014A-A71E-AB9F93035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8D2100-BC46-784F-8E12-64DBB1F27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A63A-98F7-A94C-BCCE-8F42E9B7C2DC}" type="datetimeFigureOut">
              <a:rPr lang="fr-FR" smtClean="0"/>
              <a:t>16/07/2020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1F99EE-FB39-D74F-9547-13E169325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476722-63FD-E94A-85F7-9404C0E28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EA94-7041-4743-B970-0976022D23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86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FA57C7-8D8A-2943-ADDE-380361E19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8F3C6F-578C-6B42-B362-9DB1969620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D6BEB9-9BED-7044-A94D-49B57553D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CD3ECD-4B70-7946-8EEF-A7BFDF549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A63A-98F7-A94C-BCCE-8F42E9B7C2DC}" type="datetimeFigureOut">
              <a:rPr lang="fr-FR" smtClean="0"/>
              <a:t>16/07/2020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BDEE47-0B6D-2143-B07B-0D0168E5B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D72C0E-E8B7-1641-B2ED-36C789C1A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EA94-7041-4743-B970-0976022D23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4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4242B7-CB6F-3A44-8FE1-DF56FEB7C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CE4EAE-08A2-CF4C-B692-DFC929D35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7E8ACD-0846-7C49-B951-7F99C8464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F7419BB-FC07-F54B-A9ED-3EC7D4918B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503837-CAFF-2E4A-BFAD-2B5AE4C1FB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746DBD3-E1E0-2F41-B712-5F0FA7AE2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A63A-98F7-A94C-BCCE-8F42E9B7C2DC}" type="datetimeFigureOut">
              <a:rPr lang="fr-FR" smtClean="0"/>
              <a:t>16/07/2020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4D4C494-DEEC-C845-B1E5-1835E55C3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5C8A44B-34D4-BD48-9130-D96E6408A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EA94-7041-4743-B970-0976022D23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06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B1BC6C-E062-2F4A-828B-AE3E9B34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0E64D1C-E6C3-8442-A127-E3265819C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A63A-98F7-A94C-BCCE-8F42E9B7C2DC}" type="datetimeFigureOut">
              <a:rPr lang="fr-FR" smtClean="0"/>
              <a:t>16/07/2020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13284FA-2E9A-7743-BA93-D699E532E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7DB7AAC-9842-BF41-8338-73E00FCD8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EA94-7041-4743-B970-0976022D23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364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A791DB3-FE45-7B4A-9D5A-9B0B65ADA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A63A-98F7-A94C-BCCE-8F42E9B7C2DC}" type="datetimeFigureOut">
              <a:rPr lang="fr-FR" smtClean="0"/>
              <a:t>16/07/2020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C30AF7E-FE3F-8B45-AF2A-7AFD2CB18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F41B78F-4050-A447-8E8D-B829563D3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EA94-7041-4743-B970-0976022D23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1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588341-6CFB-774B-88F2-0E9112AF3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D1FAC4-868A-024F-A487-84CE6B948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6FA8624-040B-914D-B997-EAF89E511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6CB081-E424-C544-83E9-CC02DD6E2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A63A-98F7-A94C-BCCE-8F42E9B7C2DC}" type="datetimeFigureOut">
              <a:rPr lang="fr-FR" smtClean="0"/>
              <a:t>16/07/2020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26DA35-8B74-3145-B967-C6F8D35C6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8DA0FF-00AA-9E48-870F-4FB0D34BA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EA94-7041-4743-B970-0976022D23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96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70D2C0-BB2B-2C4D-8E91-165FC543D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CCFB6B5-8F62-9445-8070-C7B08AFAF2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4AB8778-1A57-2E42-98C3-145FA4BA06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CB0F89-C0C1-6E4B-8344-78947F7F6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A63A-98F7-A94C-BCCE-8F42E9B7C2DC}" type="datetimeFigureOut">
              <a:rPr lang="fr-FR" smtClean="0"/>
              <a:t>16/07/2020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812151-66B8-5247-8B0D-256A4A27C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06761B-AF2F-7B4B-8AC8-8E41624D7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2EA94-7041-4743-B970-0976022D23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75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DBE9E73-53A7-7844-AB7C-62C63F4B7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6E3C8D8-589C-EB42-9E15-FD77E102E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51D549-A0F8-C14E-B350-128A7C9AFC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3A63A-98F7-A94C-BCCE-8F42E9B7C2DC}" type="datetimeFigureOut">
              <a:rPr lang="fr-FR" smtClean="0"/>
              <a:t>16/07/2020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99BD25-BF16-FA44-8CC0-68BE00EDBA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132E84-E5DB-1646-A85C-833B4D5FDE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2EA94-7041-4743-B970-0976022D23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159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4FD626D-97A9-BD41-8438-9322D0460C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fr-FR" sz="5800"/>
              <a:t>AIMER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AEC90C3-1CB0-8844-9EF3-140C7A2BF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fr-FR">
                <a:solidFill>
                  <a:schemeClr val="accent1">
                    <a:lumMod val="60000"/>
                    <a:lumOff val="40000"/>
                  </a:schemeClr>
                </a:solidFill>
              </a:rPr>
              <a:t>« graag » OU « houden van » ?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059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94EDC76-90FB-EC4E-8E45-0B3317653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accent1"/>
                </a:solidFill>
              </a:rPr>
              <a:t>DONC…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E59EC1-A90E-7148-BC29-6F1F20753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6030" y="963507"/>
            <a:ext cx="6250940" cy="2304627"/>
          </a:xfrm>
        </p:spPr>
        <p:txBody>
          <a:bodyPr anchor="b">
            <a:normAutofit/>
          </a:bodyPr>
          <a:lstStyle/>
          <a:p>
            <a:r>
              <a:rPr lang="fr-FR" sz="2000" dirty="0"/>
              <a:t>J’emploie</a:t>
            </a:r>
            <a:r>
              <a:rPr lang="fr-FR" sz="2000" dirty="0">
                <a:solidFill>
                  <a:schemeClr val="accent2"/>
                </a:solidFill>
              </a:rPr>
              <a:t> GRAAG</a:t>
            </a:r>
            <a:r>
              <a:rPr lang="fr-FR" sz="2000" dirty="0"/>
              <a:t> avec un VERBE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37F36F-0429-5E49-875A-357A4EE07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6030" y="3589866"/>
            <a:ext cx="6250940" cy="2304628"/>
          </a:xfrm>
        </p:spPr>
        <p:txBody>
          <a:bodyPr>
            <a:normAutofit/>
          </a:bodyPr>
          <a:lstStyle/>
          <a:p>
            <a:r>
              <a:rPr lang="fr-FR" sz="2000" dirty="0"/>
              <a:t>J’emploie</a:t>
            </a:r>
            <a:r>
              <a:rPr lang="fr-FR" sz="2000" dirty="0">
                <a:solidFill>
                  <a:srgbClr val="FF0000"/>
                </a:solidFill>
              </a:rPr>
              <a:t> HOUDEN</a:t>
            </a:r>
            <a:r>
              <a:rPr lang="fr-FR" sz="2000" dirty="0"/>
              <a:t> VAN avec un GN</a:t>
            </a:r>
          </a:p>
        </p:txBody>
      </p:sp>
    </p:spTree>
    <p:extLst>
      <p:ext uri="{BB962C8B-B14F-4D97-AF65-F5344CB8AC3E}">
        <p14:creationId xmlns:p14="http://schemas.microsoft.com/office/powerpoint/2010/main" val="1987803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2D886F1-CB4A-4FC1-AAA7-9402B0D0D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62B7B97-C3EE-4AEE-A61F-AFA873FE2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013557" y="0"/>
            <a:ext cx="1017844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9141D30-3A98-7A4A-BE86-9633C1632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787" y="1635358"/>
            <a:ext cx="2752344" cy="2706624"/>
          </a:xfrm>
          <a:prstGeom prst="ellipse">
            <a:avLst/>
          </a:prstGeom>
          <a:solidFill>
            <a:schemeClr val="bg1"/>
          </a:solidFill>
          <a:ln w="174625" cmpd="thinThick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2600" dirty="0"/>
              <a:t>Et maintenant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368A3A-1558-3D4B-A29A-FF7690D86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6689" y="400050"/>
            <a:ext cx="7311523" cy="6143625"/>
          </a:xfrm>
        </p:spPr>
        <p:txBody>
          <a:bodyPr anchor="ctr">
            <a:normAutofit/>
          </a:bodyPr>
          <a:lstStyle/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gaat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FFFF00"/>
                </a:solidFill>
              </a:rPr>
              <a:t>graag</a:t>
            </a:r>
            <a:r>
              <a:rPr lang="nl-NL" sz="2200" dirty="0">
                <a:solidFill>
                  <a:schemeClr val="bg1"/>
                </a:solidFill>
              </a:rPr>
              <a:t> met vrienden </a:t>
            </a:r>
            <a:r>
              <a:rPr lang="nl-NL" sz="2200" dirty="0">
                <a:solidFill>
                  <a:srgbClr val="FF0000"/>
                </a:solidFill>
              </a:rPr>
              <a:t>uit</a:t>
            </a:r>
            <a:r>
              <a:rPr lang="nl-NL" sz="2200" dirty="0">
                <a:solidFill>
                  <a:schemeClr val="bg1"/>
                </a:solidFill>
              </a:rPr>
              <a:t>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luistert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FFFF00"/>
                </a:solidFill>
              </a:rPr>
              <a:t>graag</a:t>
            </a:r>
            <a:r>
              <a:rPr lang="nl-NL" sz="2200" dirty="0">
                <a:solidFill>
                  <a:schemeClr val="bg1"/>
                </a:solidFill>
              </a:rPr>
              <a:t> naar muziek.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doet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FFFF00"/>
                </a:solidFill>
              </a:rPr>
              <a:t>graag</a:t>
            </a:r>
            <a:r>
              <a:rPr lang="nl-NL" sz="2200" dirty="0">
                <a:solidFill>
                  <a:schemeClr val="bg1"/>
                </a:solidFill>
              </a:rPr>
              <a:t> zot.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houdt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92D050"/>
                </a:solidFill>
              </a:rPr>
              <a:t>van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00B0F0"/>
                </a:solidFill>
              </a:rPr>
              <a:t>feesten</a:t>
            </a:r>
            <a:r>
              <a:rPr lang="nl-NL" sz="2200" dirty="0">
                <a:solidFill>
                  <a:schemeClr val="bg1"/>
                </a:solidFill>
              </a:rPr>
              <a:t>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is</a:t>
            </a:r>
            <a:r>
              <a:rPr lang="nl-NL" sz="2200" dirty="0">
                <a:solidFill>
                  <a:schemeClr val="bg1"/>
                </a:solidFill>
              </a:rPr>
              <a:t> dol op reizen.</a:t>
            </a:r>
            <a:endParaRPr lang="fr-FR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leest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FFFF00"/>
                </a:solidFill>
              </a:rPr>
              <a:t>graag</a:t>
            </a:r>
            <a:r>
              <a:rPr lang="nl-NL" sz="2200" dirty="0">
                <a:solidFill>
                  <a:schemeClr val="bg1"/>
                </a:solidFill>
              </a:rPr>
              <a:t> liefdesromans.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kijkt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FFFF00"/>
                </a:solidFill>
              </a:rPr>
              <a:t>graag</a:t>
            </a:r>
            <a:r>
              <a:rPr lang="nl-NL" sz="2200" dirty="0">
                <a:solidFill>
                  <a:schemeClr val="bg1"/>
                </a:solidFill>
              </a:rPr>
              <a:t> naar romantische films.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winkelt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FFFF00"/>
                </a:solidFill>
              </a:rPr>
              <a:t>graag</a:t>
            </a:r>
            <a:r>
              <a:rPr lang="nl-NL" sz="2200" dirty="0">
                <a:solidFill>
                  <a:schemeClr val="bg1"/>
                </a:solidFill>
              </a:rPr>
              <a:t>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koopt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FFFF00"/>
                </a:solidFill>
              </a:rPr>
              <a:t>graag</a:t>
            </a:r>
            <a:r>
              <a:rPr lang="nl-NL" sz="2200" dirty="0">
                <a:solidFill>
                  <a:schemeClr val="bg1"/>
                </a:solidFill>
              </a:rPr>
              <a:t> nieuwe kleren.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houdt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92D050"/>
                </a:solidFill>
              </a:rPr>
              <a:t>van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00B0F0"/>
                </a:solidFill>
              </a:rPr>
              <a:t>kleren</a:t>
            </a:r>
            <a:r>
              <a:rPr lang="nl-NL" sz="2200" dirty="0">
                <a:solidFill>
                  <a:schemeClr val="bg1"/>
                </a:solidFill>
              </a:rPr>
              <a:t>.</a:t>
            </a: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doet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FFFF00"/>
                </a:solidFill>
              </a:rPr>
              <a:t>graag</a:t>
            </a:r>
            <a:r>
              <a:rPr lang="nl-NL" sz="2200" dirty="0">
                <a:solidFill>
                  <a:schemeClr val="bg1"/>
                </a:solidFill>
              </a:rPr>
              <a:t> aan sport.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doet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FFFF00"/>
                </a:solidFill>
              </a:rPr>
              <a:t>graag</a:t>
            </a:r>
            <a:r>
              <a:rPr lang="nl-NL" sz="2200" dirty="0">
                <a:solidFill>
                  <a:schemeClr val="bg1"/>
                </a:solidFill>
              </a:rPr>
              <a:t> aan judo/aikido.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houdt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92D050"/>
                </a:solidFill>
              </a:rPr>
              <a:t>van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00B0F0"/>
                </a:solidFill>
              </a:rPr>
              <a:t>judo</a:t>
            </a:r>
            <a:r>
              <a:rPr lang="nl-NL" sz="2200" dirty="0">
                <a:solidFill>
                  <a:schemeClr val="bg1"/>
                </a:solidFill>
              </a:rPr>
              <a:t>.</a:t>
            </a:r>
            <a:endParaRPr lang="fr-BE" sz="2200" dirty="0">
              <a:solidFill>
                <a:schemeClr val="bg1"/>
              </a:solidFill>
            </a:endParaRPr>
          </a:p>
          <a:p>
            <a:endParaRPr lang="fr-BE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754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F3CAFF-1429-9C48-9824-3DEF496D8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92977970-4089-AB43-AF9F-49781D7C98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860587"/>
              </p:ext>
            </p:extLst>
          </p:nvPr>
        </p:nvGraphicFramePr>
        <p:xfrm>
          <a:off x="838200" y="1825625"/>
          <a:ext cx="10515600" cy="459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1324">
                  <a:extLst>
                    <a:ext uri="{9D8B030D-6E8A-4147-A177-3AD203B41FA5}">
                      <a16:colId xmlns:a16="http://schemas.microsoft.com/office/drawing/2014/main" val="1209114215"/>
                    </a:ext>
                  </a:extLst>
                </a:gridCol>
                <a:gridCol w="5274276">
                  <a:extLst>
                    <a:ext uri="{9D8B030D-6E8A-4147-A177-3AD203B41FA5}">
                      <a16:colId xmlns:a16="http://schemas.microsoft.com/office/drawing/2014/main" val="2457479352"/>
                    </a:ext>
                  </a:extLst>
                </a:gridCol>
              </a:tblGrid>
              <a:tr h="49406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VERBE + GRAAG</a:t>
                      </a:r>
                    </a:p>
                    <a:p>
                      <a:pPr algn="ctr"/>
                      <a:r>
                        <a:rPr lang="fr-FR" dirty="0"/>
                        <a:t>(je fais volontiers)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HOUDEN VAN + GN</a:t>
                      </a:r>
                    </a:p>
                    <a:p>
                      <a:pPr algn="ctr"/>
                      <a:r>
                        <a:rPr lang="fr-FR" dirty="0"/>
                        <a:t>(j’aime qqch/qqn)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708352"/>
                  </a:ext>
                </a:extLst>
              </a:tr>
              <a:tr h="494065"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Ze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</a:rPr>
                        <a:t>gaat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met vrienden 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</a:rPr>
                        <a:t>uit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BE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730681"/>
                  </a:ext>
                </a:extLst>
              </a:tr>
              <a:tr h="4940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Ze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</a:rPr>
                        <a:t>luistert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naar muziek.</a:t>
                      </a:r>
                      <a:endParaRPr lang="fr-BE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houdt</a:t>
                      </a:r>
                      <a:r>
                        <a:rPr lang="fr-FR" dirty="0"/>
                        <a:t> van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muziek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620271"/>
                  </a:ext>
                </a:extLst>
              </a:tr>
              <a:tr h="4940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Ze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</a:rPr>
                        <a:t>doet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zot.</a:t>
                      </a:r>
                      <a:endParaRPr lang="fr-BE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872030"/>
                  </a:ext>
                </a:extLst>
              </a:tr>
              <a:tr h="494065"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Ze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</a:rPr>
                        <a:t>leest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liefdesromans.</a:t>
                      </a:r>
                      <a:endParaRPr lang="fr-BE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houdt</a:t>
                      </a:r>
                      <a:r>
                        <a:rPr lang="fr-FR" dirty="0"/>
                        <a:t> van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liefdesromans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384452"/>
                  </a:ext>
                </a:extLst>
              </a:tr>
              <a:tr h="4940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Ze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</a:rPr>
                        <a:t>kijkt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naar romantische films.</a:t>
                      </a:r>
                      <a:endParaRPr lang="fr-BE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houdt</a:t>
                      </a:r>
                      <a:r>
                        <a:rPr lang="fr-FR" dirty="0"/>
                        <a:t> van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romantische</a:t>
                      </a:r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 films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382019"/>
                  </a:ext>
                </a:extLst>
              </a:tr>
              <a:tr h="4940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Ze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</a:rPr>
                        <a:t>winkelt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fr-BE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456011"/>
                  </a:ext>
                </a:extLst>
              </a:tr>
              <a:tr h="4940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Ze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</a:rPr>
                        <a:t>koopt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nieuwe kleren.</a:t>
                      </a:r>
                      <a:endParaRPr lang="fr-BE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houdt</a:t>
                      </a:r>
                      <a:r>
                        <a:rPr lang="fr-FR" dirty="0"/>
                        <a:t> van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nieuwe</a:t>
                      </a:r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kleren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68736"/>
                  </a:ext>
                </a:extLst>
              </a:tr>
              <a:tr h="4940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Ze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</a:rPr>
                        <a:t>doet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aan sport.</a:t>
                      </a:r>
                      <a:endParaRPr lang="fr-BE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houdt</a:t>
                      </a:r>
                      <a:r>
                        <a:rPr lang="fr-FR" dirty="0"/>
                        <a:t> van </a:t>
                      </a:r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sport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867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268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EDD119B-6BFA-4C3F-90CE-97DAFD604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9B36CEC-F3EE-F442-8987-43184D860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Pour aller plus loin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C1572D0-F0FD-4D84-8F82-DC59140EB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8160" y="2057399"/>
            <a:ext cx="0" cy="2743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40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7D9828-2990-B942-A61B-0A301CC79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On peut employer des adjectifs (GEK/DOL)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59D76C09-8614-4C44-8CFE-227AF6C0AC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428114"/>
              </p:ext>
            </p:extLst>
          </p:nvPr>
        </p:nvGraphicFramePr>
        <p:xfrm>
          <a:off x="838200" y="1825624"/>
          <a:ext cx="10515600" cy="3364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86280521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301894781"/>
                    </a:ext>
                  </a:extLst>
                </a:gridCol>
              </a:tblGrid>
              <a:tr h="48060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7030A0"/>
                          </a:solidFill>
                        </a:rPr>
                        <a:t>GEK</a:t>
                      </a:r>
                      <a:r>
                        <a:rPr lang="fr-FR" dirty="0"/>
                        <a:t> + </a:t>
                      </a:r>
                      <a:r>
                        <a:rPr lang="fr-FR" dirty="0">
                          <a:solidFill>
                            <a:srgbClr val="92D050"/>
                          </a:solidFill>
                        </a:rPr>
                        <a:t>OP</a:t>
                      </a:r>
                      <a:r>
                        <a:rPr lang="fr-FR" dirty="0"/>
                        <a:t> + </a:t>
                      </a:r>
                      <a:r>
                        <a:rPr lang="fr-FR" dirty="0">
                          <a:solidFill>
                            <a:srgbClr val="00B0F0"/>
                          </a:solidFill>
                        </a:rPr>
                        <a:t>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7030A0"/>
                          </a:solidFill>
                        </a:rPr>
                        <a:t>DOL</a:t>
                      </a:r>
                      <a:r>
                        <a:rPr lang="fr-FR" dirty="0"/>
                        <a:t> + OP + </a:t>
                      </a:r>
                      <a:r>
                        <a:rPr lang="fr-FR" dirty="0">
                          <a:solidFill>
                            <a:srgbClr val="00B0F0"/>
                          </a:solidFill>
                        </a:rPr>
                        <a:t>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8756490"/>
                  </a:ext>
                </a:extLst>
              </a:tr>
              <a:tr h="480602">
                <a:tc>
                  <a:txBody>
                    <a:bodyPr/>
                    <a:lstStyle/>
                    <a:p>
                      <a:r>
                        <a:rPr lang="fr-FR" dirty="0" err="1"/>
                        <a:t>Ik</a:t>
                      </a:r>
                      <a:r>
                        <a:rPr lang="fr-FR" dirty="0"/>
                        <a:t> ben </a:t>
                      </a:r>
                      <a:r>
                        <a:rPr lang="fr-FR" dirty="0" err="1">
                          <a:solidFill>
                            <a:srgbClr val="7030A0"/>
                          </a:solidFill>
                        </a:rPr>
                        <a:t>gek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op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voetbal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Ik</a:t>
                      </a:r>
                      <a:r>
                        <a:rPr lang="fr-FR" dirty="0"/>
                        <a:t> ben </a:t>
                      </a:r>
                      <a:r>
                        <a:rPr lang="fr-FR" dirty="0">
                          <a:solidFill>
                            <a:srgbClr val="7030A0"/>
                          </a:solidFill>
                        </a:rPr>
                        <a:t>dol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op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voetbal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74683"/>
                  </a:ext>
                </a:extLst>
              </a:tr>
              <a:tr h="480602">
                <a:tc>
                  <a:txBody>
                    <a:bodyPr/>
                    <a:lstStyle/>
                    <a:p>
                      <a:r>
                        <a:rPr lang="fr-FR" dirty="0" err="1"/>
                        <a:t>We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zijn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7030A0"/>
                          </a:solidFill>
                        </a:rPr>
                        <a:t>gek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op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muziek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We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zijn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7030A0"/>
                          </a:solidFill>
                        </a:rPr>
                        <a:t>dol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op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muziek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45655"/>
                  </a:ext>
                </a:extLst>
              </a:tr>
              <a:tr h="480602">
                <a:tc>
                  <a:txBody>
                    <a:bodyPr/>
                    <a:lstStyle/>
                    <a:p>
                      <a:r>
                        <a:rPr lang="fr-FR" dirty="0" err="1"/>
                        <a:t>Mijn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ouders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zijn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7030A0"/>
                          </a:solidFill>
                        </a:rPr>
                        <a:t>gek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op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Frankrijk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Mijn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ouders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zijn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7030A0"/>
                          </a:solidFill>
                        </a:rPr>
                        <a:t>dol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op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Frankrijk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107542"/>
                  </a:ext>
                </a:extLst>
              </a:tr>
              <a:tr h="480602">
                <a:tc>
                  <a:txBody>
                    <a:bodyPr/>
                    <a:lstStyle/>
                    <a:p>
                      <a:r>
                        <a:rPr lang="fr-FR" dirty="0"/>
                        <a:t>De </a:t>
                      </a:r>
                      <a:r>
                        <a:rPr lang="fr-FR" dirty="0" err="1"/>
                        <a:t>leraar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is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7030A0"/>
                          </a:solidFill>
                        </a:rPr>
                        <a:t>gek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op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Nederlands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De </a:t>
                      </a:r>
                      <a:r>
                        <a:rPr lang="fr-FR" dirty="0" err="1"/>
                        <a:t>leraar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is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7030A0"/>
                          </a:solidFill>
                        </a:rPr>
                        <a:t>dol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op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Nederlands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469574"/>
                  </a:ext>
                </a:extLst>
              </a:tr>
              <a:tr h="480602">
                <a:tc>
                  <a:txBody>
                    <a:bodyPr/>
                    <a:lstStyle/>
                    <a:p>
                      <a:r>
                        <a:rPr lang="fr-FR" dirty="0"/>
                        <a:t>Onze </a:t>
                      </a:r>
                      <a:r>
                        <a:rPr lang="fr-FR" dirty="0" err="1"/>
                        <a:t>school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is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7030A0"/>
                          </a:solidFill>
                        </a:rPr>
                        <a:t>gek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op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nieuwe</a:t>
                      </a:r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technologieën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Onze </a:t>
                      </a:r>
                      <a:r>
                        <a:rPr lang="fr-FR" dirty="0" err="1"/>
                        <a:t>school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is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7030A0"/>
                          </a:solidFill>
                        </a:rPr>
                        <a:t>dol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op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nieuwe</a:t>
                      </a:r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technologieën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800865"/>
                  </a:ext>
                </a:extLst>
              </a:tr>
              <a:tr h="480602">
                <a:tc>
                  <a:txBody>
                    <a:bodyPr/>
                    <a:lstStyle/>
                    <a:p>
                      <a:r>
                        <a:rPr lang="fr-FR" dirty="0" err="1"/>
                        <a:t>Deze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klas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is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7030A0"/>
                          </a:solidFill>
                        </a:rPr>
                        <a:t>gek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op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de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grote</a:t>
                      </a:r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praktijklokalen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Deze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klas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is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7030A0"/>
                          </a:solidFill>
                        </a:rPr>
                        <a:t>dol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op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de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grote</a:t>
                      </a:r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praktijklokalen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238249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624B787-9D4C-A444-BF3A-F70E670D12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324172"/>
              </p:ext>
            </p:extLst>
          </p:nvPr>
        </p:nvGraphicFramePr>
        <p:xfrm>
          <a:off x="2031999" y="5380355"/>
          <a:ext cx="812800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839277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68861052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15983952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31472754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45010988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99702699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452213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(très)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ADJ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/>
                        <a:t>CP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064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(HEEL)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2"/>
                          </a:solidFill>
                        </a:rPr>
                        <a:t>GEK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OP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romans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262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ben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(HEEL)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accent2"/>
                          </a:solidFill>
                        </a:rPr>
                        <a:t>DOL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romans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168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311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8C991-BC83-ED44-AFCF-74ED34806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HEEL ou VEEL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D6AD6464-194F-5A4A-9037-3CE86A4A9A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619869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82274200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7253403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VERBE</a:t>
                      </a:r>
                      <a:r>
                        <a:rPr lang="fr-FR" dirty="0"/>
                        <a:t> + HEEL + </a:t>
                      </a:r>
                      <a:r>
                        <a:rPr lang="fr-FR" dirty="0">
                          <a:solidFill>
                            <a:srgbClr val="FFC000"/>
                          </a:solidFill>
                        </a:rPr>
                        <a:t>GRAAG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HOUDEN</a:t>
                      </a:r>
                      <a:r>
                        <a:rPr lang="fr-FR" dirty="0"/>
                        <a:t> + VEEL + </a:t>
                      </a:r>
                      <a:r>
                        <a:rPr lang="fr-FR" dirty="0">
                          <a:solidFill>
                            <a:srgbClr val="92D050"/>
                          </a:solidFill>
                        </a:rPr>
                        <a:t>VAN</a:t>
                      </a:r>
                      <a:r>
                        <a:rPr lang="fr-FR" dirty="0"/>
                        <a:t> + </a:t>
                      </a:r>
                      <a:r>
                        <a:rPr lang="fr-FR" dirty="0">
                          <a:solidFill>
                            <a:srgbClr val="00B0F0"/>
                          </a:solidFill>
                        </a:rPr>
                        <a:t>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738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Ik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lees</a:t>
                      </a:r>
                      <a:r>
                        <a:rPr lang="fr-FR" dirty="0"/>
                        <a:t> HEEL </a:t>
                      </a:r>
                      <a:r>
                        <a:rPr lang="fr-FR" dirty="0" err="1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fr-FR" dirty="0"/>
                        <a:t> romans.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Ik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houd</a:t>
                      </a:r>
                      <a:r>
                        <a:rPr lang="fr-FR" dirty="0"/>
                        <a:t> VEEL </a:t>
                      </a: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van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romans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515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We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leren</a:t>
                      </a:r>
                      <a:r>
                        <a:rPr lang="fr-FR" dirty="0"/>
                        <a:t> HEEL </a:t>
                      </a:r>
                      <a:r>
                        <a:rPr lang="fr-FR" dirty="0" err="1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Nederlands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We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houden</a:t>
                      </a:r>
                      <a:r>
                        <a:rPr lang="fr-FR" dirty="0"/>
                        <a:t> VEEL </a:t>
                      </a: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van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het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Nederlands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272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De </a:t>
                      </a:r>
                      <a:r>
                        <a:rPr lang="fr-FR" dirty="0" err="1"/>
                        <a:t>studenten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praten</a:t>
                      </a:r>
                      <a:r>
                        <a:rPr lang="fr-FR" dirty="0"/>
                        <a:t> HEEL </a:t>
                      </a:r>
                      <a:r>
                        <a:rPr lang="fr-FR" dirty="0" err="1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samen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De </a:t>
                      </a:r>
                      <a:r>
                        <a:rPr lang="fr-FR" dirty="0" err="1"/>
                        <a:t>studenten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houden</a:t>
                      </a:r>
                      <a:r>
                        <a:rPr lang="fr-FR" dirty="0"/>
                        <a:t> VEEL </a:t>
                      </a: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van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gesprekken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95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Onze </a:t>
                      </a:r>
                      <a:r>
                        <a:rPr lang="fr-FR" dirty="0" err="1"/>
                        <a:t>ouders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gaan</a:t>
                      </a:r>
                      <a:r>
                        <a:rPr lang="fr-FR" dirty="0"/>
                        <a:t> HEEL </a:t>
                      </a:r>
                      <a:r>
                        <a:rPr lang="fr-FR" dirty="0" err="1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naar</a:t>
                      </a:r>
                      <a:r>
                        <a:rPr lang="fr-FR" dirty="0"/>
                        <a:t> het </a:t>
                      </a:r>
                      <a:r>
                        <a:rPr lang="fr-FR" dirty="0" err="1"/>
                        <a:t>buitenland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Onze </a:t>
                      </a:r>
                      <a:r>
                        <a:rPr lang="fr-FR" dirty="0" err="1"/>
                        <a:t>ouders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houden</a:t>
                      </a:r>
                      <a:r>
                        <a:rPr lang="fr-FR" dirty="0"/>
                        <a:t> VEEL </a:t>
                      </a: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van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Frankrijk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68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Jullie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doen</a:t>
                      </a:r>
                      <a:r>
                        <a:rPr lang="fr-FR" dirty="0"/>
                        <a:t> HEEL </a:t>
                      </a:r>
                      <a:r>
                        <a:rPr lang="fr-FR" dirty="0" err="1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aan</a:t>
                      </a:r>
                      <a:r>
                        <a:rPr lang="fr-FR" dirty="0"/>
                        <a:t> sport.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Jullie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houden</a:t>
                      </a:r>
                      <a:r>
                        <a:rPr lang="fr-FR" dirty="0"/>
                        <a:t> VEEL </a:t>
                      </a: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van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sport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864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Ze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zwemmen</a:t>
                      </a:r>
                      <a:r>
                        <a:rPr lang="fr-FR" dirty="0"/>
                        <a:t> HEEL </a:t>
                      </a:r>
                      <a:r>
                        <a:rPr lang="fr-FR" dirty="0" err="1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fr-FR" dirty="0"/>
                        <a:t> in de </a:t>
                      </a:r>
                      <a:r>
                        <a:rPr lang="fr-FR" dirty="0" err="1"/>
                        <a:t>zomer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Ze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houden</a:t>
                      </a:r>
                      <a:r>
                        <a:rPr lang="fr-FR" dirty="0"/>
                        <a:t> VEEL </a:t>
                      </a: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van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het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zwembad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68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Katja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gaat</a:t>
                      </a:r>
                      <a:r>
                        <a:rPr lang="fr-FR" dirty="0"/>
                        <a:t> HEEL </a:t>
                      </a:r>
                      <a:r>
                        <a:rPr lang="fr-FR" dirty="0" err="1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fr-FR" dirty="0"/>
                        <a:t> met </a:t>
                      </a:r>
                      <a:r>
                        <a:rPr lang="fr-FR" dirty="0" err="1"/>
                        <a:t>vrienden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uit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Katja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houdt</a:t>
                      </a:r>
                      <a:r>
                        <a:rPr lang="fr-FR" dirty="0"/>
                        <a:t> VEEL </a:t>
                      </a: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van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haar</a:t>
                      </a:r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vrienden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082738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F990038E-0077-6E41-A0DD-B335264476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519695"/>
              </p:ext>
            </p:extLst>
          </p:nvPr>
        </p:nvGraphicFramePr>
        <p:xfrm>
          <a:off x="2031999" y="5019817"/>
          <a:ext cx="812800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839277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68861052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15983952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31472754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45010988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99702699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452213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/>
                        <a:t>CP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064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lees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2"/>
                          </a:solidFill>
                        </a:rPr>
                        <a:t>GRAAG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romans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262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houd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romans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168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7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8C991-BC83-ED44-AFCF-74ED34806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(</a:t>
            </a:r>
            <a:r>
              <a:rPr lang="fr-FR" dirty="0" err="1"/>
              <a:t>helemaal</a:t>
            </a:r>
            <a:r>
              <a:rPr lang="fr-FR" dirty="0"/>
              <a:t>) niet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D6AD6464-194F-5A4A-9037-3CE86A4A9A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903549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82274200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7253403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VERBE</a:t>
                      </a:r>
                      <a:r>
                        <a:rPr lang="fr-FR" dirty="0"/>
                        <a:t> + (HELEMAAL) NIET + </a:t>
                      </a:r>
                      <a:r>
                        <a:rPr lang="fr-FR" dirty="0">
                          <a:solidFill>
                            <a:srgbClr val="FFC000"/>
                          </a:solidFill>
                        </a:rPr>
                        <a:t>GRAAG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HOUDEN</a:t>
                      </a:r>
                      <a:r>
                        <a:rPr lang="fr-FR" dirty="0"/>
                        <a:t> + (HELEMAAL) NIET + </a:t>
                      </a:r>
                      <a:r>
                        <a:rPr lang="fr-FR" dirty="0">
                          <a:solidFill>
                            <a:srgbClr val="92D050"/>
                          </a:solidFill>
                        </a:rPr>
                        <a:t>VAN</a:t>
                      </a:r>
                      <a:r>
                        <a:rPr lang="fr-FR" dirty="0"/>
                        <a:t> + </a:t>
                      </a:r>
                      <a:r>
                        <a:rPr lang="fr-FR" dirty="0">
                          <a:solidFill>
                            <a:srgbClr val="00B0F0"/>
                          </a:solidFill>
                        </a:rPr>
                        <a:t>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738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Ik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lees</a:t>
                      </a:r>
                      <a:r>
                        <a:rPr lang="fr-FR" dirty="0"/>
                        <a:t> (HELEMAAL) NIET </a:t>
                      </a:r>
                      <a:r>
                        <a:rPr lang="fr-FR" dirty="0" err="1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fr-FR" dirty="0"/>
                        <a:t> romans.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Ik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houd</a:t>
                      </a:r>
                      <a:r>
                        <a:rPr lang="fr-FR" dirty="0"/>
                        <a:t> (HELEMAAL) NIET </a:t>
                      </a: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van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romans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515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We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leren</a:t>
                      </a:r>
                      <a:r>
                        <a:rPr lang="fr-FR" dirty="0"/>
                        <a:t> (HELEMAAL) NIET </a:t>
                      </a:r>
                      <a:r>
                        <a:rPr lang="fr-FR" dirty="0" err="1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Nederlands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We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houden</a:t>
                      </a:r>
                      <a:r>
                        <a:rPr lang="fr-FR" dirty="0"/>
                        <a:t> (HELEMAAL) NIET </a:t>
                      </a: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van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het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Nederlands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272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De </a:t>
                      </a:r>
                      <a:r>
                        <a:rPr lang="fr-FR" dirty="0" err="1"/>
                        <a:t>studenten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praten</a:t>
                      </a:r>
                      <a:r>
                        <a:rPr lang="fr-FR" dirty="0"/>
                        <a:t> (HELEMAAL) NIET </a:t>
                      </a:r>
                      <a:r>
                        <a:rPr lang="fr-FR" dirty="0" err="1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samen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De </a:t>
                      </a:r>
                      <a:r>
                        <a:rPr lang="fr-FR" dirty="0" err="1"/>
                        <a:t>studenten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houden</a:t>
                      </a:r>
                      <a:r>
                        <a:rPr lang="fr-FR" dirty="0"/>
                        <a:t> (HELEMAAL) NIET </a:t>
                      </a: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van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mij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95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Onze </a:t>
                      </a:r>
                      <a:r>
                        <a:rPr lang="fr-FR" dirty="0" err="1"/>
                        <a:t>ouders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gaan</a:t>
                      </a:r>
                      <a:r>
                        <a:rPr lang="fr-FR" dirty="0"/>
                        <a:t> (HELEMAAL) NIET </a:t>
                      </a:r>
                      <a:r>
                        <a:rPr lang="fr-FR" dirty="0" err="1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naar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Italië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Onze </a:t>
                      </a:r>
                      <a:r>
                        <a:rPr lang="fr-FR" dirty="0" err="1"/>
                        <a:t>ouders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houden</a:t>
                      </a:r>
                      <a:r>
                        <a:rPr lang="fr-FR" dirty="0"/>
                        <a:t> (HELEMAAL) NIET </a:t>
                      </a: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van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Italië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68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Jullie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doen</a:t>
                      </a:r>
                      <a:r>
                        <a:rPr lang="fr-FR" dirty="0"/>
                        <a:t> (HELEMAAL) NIET </a:t>
                      </a:r>
                      <a:r>
                        <a:rPr lang="fr-FR" dirty="0" err="1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aan</a:t>
                      </a:r>
                      <a:r>
                        <a:rPr lang="fr-FR" dirty="0"/>
                        <a:t> sport.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Jullie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houden</a:t>
                      </a:r>
                      <a:r>
                        <a:rPr lang="fr-FR" dirty="0"/>
                        <a:t> (HELEMAAL) NIET </a:t>
                      </a: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van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sport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864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Ze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zwemmen</a:t>
                      </a:r>
                      <a:r>
                        <a:rPr lang="fr-FR" dirty="0"/>
                        <a:t> (HELEMAAL) NIET </a:t>
                      </a:r>
                      <a:r>
                        <a:rPr lang="fr-FR" dirty="0" err="1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fr-FR" dirty="0"/>
                        <a:t> in de </a:t>
                      </a:r>
                      <a:r>
                        <a:rPr lang="fr-FR" dirty="0" err="1"/>
                        <a:t>zomer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Ze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houden</a:t>
                      </a:r>
                      <a:r>
                        <a:rPr lang="fr-FR" dirty="0"/>
                        <a:t> (HELEMAAL) NIET </a:t>
                      </a: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van</a:t>
                      </a:r>
                      <a:r>
                        <a:rPr lang="fr-FR" dirty="0"/>
                        <a:t> </a:t>
                      </a:r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het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zwembad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68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Katja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gaat</a:t>
                      </a:r>
                      <a:r>
                        <a:rPr lang="fr-FR" dirty="0"/>
                        <a:t> (HELEMAAL) NIET </a:t>
                      </a:r>
                      <a:r>
                        <a:rPr lang="fr-FR" dirty="0" err="1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fr-FR" dirty="0"/>
                        <a:t> met </a:t>
                      </a:r>
                      <a:r>
                        <a:rPr lang="fr-FR" dirty="0" err="1"/>
                        <a:t>vrienden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uit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Katja </a:t>
                      </a:r>
                      <a:r>
                        <a:rPr lang="fr-FR" dirty="0" err="1">
                          <a:solidFill>
                            <a:srgbClr val="C00000"/>
                          </a:solidFill>
                        </a:rPr>
                        <a:t>houdt</a:t>
                      </a:r>
                      <a:r>
                        <a:rPr lang="fr-FR" dirty="0"/>
                        <a:t> (HELEMAAL) NIET </a:t>
                      </a:r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van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haar</a:t>
                      </a:r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fr-FR" dirty="0" err="1">
                          <a:solidFill>
                            <a:srgbClr val="0070C0"/>
                          </a:solidFill>
                        </a:rPr>
                        <a:t>vrienden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082738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F990038E-0077-6E41-A0DD-B335264476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892323"/>
              </p:ext>
            </p:extLst>
          </p:nvPr>
        </p:nvGraphicFramePr>
        <p:xfrm>
          <a:off x="1122406" y="5121559"/>
          <a:ext cx="994718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027">
                  <a:extLst>
                    <a:ext uri="{9D8B030D-6E8A-4147-A177-3AD203B41FA5}">
                      <a16:colId xmlns:a16="http://schemas.microsoft.com/office/drawing/2014/main" val="28392774"/>
                    </a:ext>
                  </a:extLst>
                </a:gridCol>
                <a:gridCol w="1421027">
                  <a:extLst>
                    <a:ext uri="{9D8B030D-6E8A-4147-A177-3AD203B41FA5}">
                      <a16:colId xmlns:a16="http://schemas.microsoft.com/office/drawing/2014/main" val="3688610521"/>
                    </a:ext>
                  </a:extLst>
                </a:gridCol>
                <a:gridCol w="1920929">
                  <a:extLst>
                    <a:ext uri="{9D8B030D-6E8A-4147-A177-3AD203B41FA5}">
                      <a16:colId xmlns:a16="http://schemas.microsoft.com/office/drawing/2014/main" val="1159839521"/>
                    </a:ext>
                  </a:extLst>
                </a:gridCol>
                <a:gridCol w="921124">
                  <a:extLst>
                    <a:ext uri="{9D8B030D-6E8A-4147-A177-3AD203B41FA5}">
                      <a16:colId xmlns:a16="http://schemas.microsoft.com/office/drawing/2014/main" val="1314727541"/>
                    </a:ext>
                  </a:extLst>
                </a:gridCol>
                <a:gridCol w="1421027">
                  <a:extLst>
                    <a:ext uri="{9D8B030D-6E8A-4147-A177-3AD203B41FA5}">
                      <a16:colId xmlns:a16="http://schemas.microsoft.com/office/drawing/2014/main" val="1450109885"/>
                    </a:ext>
                  </a:extLst>
                </a:gridCol>
                <a:gridCol w="1421027">
                  <a:extLst>
                    <a:ext uri="{9D8B030D-6E8A-4147-A177-3AD203B41FA5}">
                      <a16:colId xmlns:a16="http://schemas.microsoft.com/office/drawing/2014/main" val="3997026997"/>
                    </a:ext>
                  </a:extLst>
                </a:gridCol>
                <a:gridCol w="1421027">
                  <a:extLst>
                    <a:ext uri="{9D8B030D-6E8A-4147-A177-3AD203B41FA5}">
                      <a16:colId xmlns:a16="http://schemas.microsoft.com/office/drawing/2014/main" val="3452213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négation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/>
                        <a:t>CP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064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lees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(HELEMAAL) NIET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accent2"/>
                          </a:solidFill>
                        </a:rPr>
                        <a:t>GRAAG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romans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262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houd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(HELEMAAL) NIET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B050"/>
                          </a:solidFill>
                        </a:rPr>
                        <a:t>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70C0"/>
                          </a:solidFill>
                        </a:rPr>
                        <a:t>romans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168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227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B23528D-1526-334F-9102-2CE183BBE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95" y="851517"/>
            <a:ext cx="5238466" cy="29914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 travail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Espace réservé du contenu 4" descr="Cœur">
            <a:extLst>
              <a:ext uri="{FF2B5EF4-FFF2-40B4-BE49-F238E27FC236}">
                <a16:creationId xmlns:a16="http://schemas.microsoft.com/office/drawing/2014/main" id="{B0F17AFF-751F-BB42-A6F1-4499C7DD29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1503" y="2129307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0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2D886F1-CB4A-4FC1-AAA7-9402B0D0D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62B7B97-C3EE-4AEE-A61F-AFA873FE2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013557" y="0"/>
            <a:ext cx="1017844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9141D30-3A98-7A4A-BE86-9633C1632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787" y="1635358"/>
            <a:ext cx="2752344" cy="2706624"/>
          </a:xfrm>
          <a:prstGeom prst="ellipse">
            <a:avLst/>
          </a:prstGeom>
          <a:solidFill>
            <a:schemeClr val="bg1"/>
          </a:solidFill>
          <a:ln w="174625" cmpd="thinThick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2600"/>
              <a:t>Compare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368A3A-1558-3D4B-A29A-FF7690D86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6689" y="400050"/>
            <a:ext cx="7311523" cy="6143625"/>
          </a:xfrm>
        </p:spPr>
        <p:txBody>
          <a:bodyPr anchor="ctr">
            <a:normAutofit/>
          </a:bodyPr>
          <a:lstStyle/>
          <a:p>
            <a:r>
              <a:rPr lang="nl-NL" sz="2200" dirty="0">
                <a:solidFill>
                  <a:schemeClr val="bg1"/>
                </a:solidFill>
              </a:rPr>
              <a:t>Ze gaat graag met vrienden uit.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luistert graag naar muziek.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doet graag zot.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houdt van feesten.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is dol op reizen.</a:t>
            </a:r>
            <a:endParaRPr lang="fr-FR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leest graag liefdesromans.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kijkt graag naar romantische films.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winkelt graag.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koopt graag nieuwe kleren.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houdt van kleren.</a:t>
            </a:r>
          </a:p>
          <a:p>
            <a:r>
              <a:rPr lang="nl-NL" sz="2200" dirty="0">
                <a:solidFill>
                  <a:schemeClr val="bg1"/>
                </a:solidFill>
              </a:rPr>
              <a:t>Ze doet graag aan sport.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doet aan judo/aikido.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houdt van judo.</a:t>
            </a:r>
            <a:endParaRPr lang="fr-BE" sz="2200" dirty="0">
              <a:solidFill>
                <a:schemeClr val="bg1"/>
              </a:solidFill>
            </a:endParaRPr>
          </a:p>
          <a:p>
            <a:endParaRPr lang="fr-BE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774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2D886F1-CB4A-4FC1-AAA7-9402B0D0D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62B7B97-C3EE-4AEE-A61F-AFA873FE2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013557" y="0"/>
            <a:ext cx="1017844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9141D30-3A98-7A4A-BE86-9633C1632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787" y="1635358"/>
            <a:ext cx="2752344" cy="2706624"/>
          </a:xfrm>
          <a:prstGeom prst="ellipse">
            <a:avLst/>
          </a:prstGeom>
          <a:solidFill>
            <a:schemeClr val="bg1"/>
          </a:solidFill>
          <a:ln w="174625" cmpd="thinThick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2600"/>
              <a:t>Compare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368A3A-1558-3D4B-A29A-FF7690D86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6689" y="400050"/>
            <a:ext cx="7311523" cy="6143625"/>
          </a:xfrm>
        </p:spPr>
        <p:txBody>
          <a:bodyPr anchor="ctr">
            <a:normAutofit/>
          </a:bodyPr>
          <a:lstStyle/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gaat</a:t>
            </a:r>
            <a:r>
              <a:rPr lang="nl-NL" sz="2200" dirty="0">
                <a:solidFill>
                  <a:schemeClr val="bg1"/>
                </a:solidFill>
              </a:rPr>
              <a:t> graag met vrienden </a:t>
            </a:r>
            <a:r>
              <a:rPr lang="nl-NL" sz="2200" dirty="0">
                <a:solidFill>
                  <a:srgbClr val="FF0000"/>
                </a:solidFill>
              </a:rPr>
              <a:t>uit</a:t>
            </a:r>
            <a:r>
              <a:rPr lang="nl-NL" sz="2200" dirty="0">
                <a:solidFill>
                  <a:schemeClr val="bg1"/>
                </a:solidFill>
              </a:rPr>
              <a:t>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luistert</a:t>
            </a:r>
            <a:r>
              <a:rPr lang="nl-NL" sz="2200" dirty="0">
                <a:solidFill>
                  <a:schemeClr val="bg1"/>
                </a:solidFill>
              </a:rPr>
              <a:t> graag naar muziek.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doet</a:t>
            </a:r>
            <a:r>
              <a:rPr lang="nl-NL" sz="2200" dirty="0">
                <a:solidFill>
                  <a:schemeClr val="bg1"/>
                </a:solidFill>
              </a:rPr>
              <a:t> graag zot.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houdt</a:t>
            </a:r>
            <a:r>
              <a:rPr lang="nl-NL" sz="2200" dirty="0">
                <a:solidFill>
                  <a:schemeClr val="bg1"/>
                </a:solidFill>
              </a:rPr>
              <a:t> van feesten.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is</a:t>
            </a:r>
            <a:r>
              <a:rPr lang="nl-NL" sz="2200" dirty="0">
                <a:solidFill>
                  <a:schemeClr val="bg1"/>
                </a:solidFill>
              </a:rPr>
              <a:t> dol op reizen.</a:t>
            </a:r>
            <a:endParaRPr lang="fr-FR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leest</a:t>
            </a:r>
            <a:r>
              <a:rPr lang="nl-NL" sz="2200" dirty="0">
                <a:solidFill>
                  <a:schemeClr val="bg1"/>
                </a:solidFill>
              </a:rPr>
              <a:t> graag liefdesromans.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kijkt</a:t>
            </a:r>
            <a:r>
              <a:rPr lang="nl-NL" sz="2200" dirty="0">
                <a:solidFill>
                  <a:schemeClr val="bg1"/>
                </a:solidFill>
              </a:rPr>
              <a:t> graag naar romantische films.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winkelt</a:t>
            </a:r>
            <a:r>
              <a:rPr lang="nl-NL" sz="2200" dirty="0">
                <a:solidFill>
                  <a:schemeClr val="bg1"/>
                </a:solidFill>
              </a:rPr>
              <a:t> graag.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koopt</a:t>
            </a:r>
            <a:r>
              <a:rPr lang="nl-NL" sz="2200" dirty="0">
                <a:solidFill>
                  <a:schemeClr val="bg1"/>
                </a:solidFill>
              </a:rPr>
              <a:t> graag nieuwe kleren.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houdt</a:t>
            </a:r>
            <a:r>
              <a:rPr lang="nl-NL" sz="2200" dirty="0">
                <a:solidFill>
                  <a:schemeClr val="bg1"/>
                </a:solidFill>
              </a:rPr>
              <a:t> van kleren.</a:t>
            </a: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doet</a:t>
            </a:r>
            <a:r>
              <a:rPr lang="nl-NL" sz="2200" dirty="0">
                <a:solidFill>
                  <a:schemeClr val="bg1"/>
                </a:solidFill>
              </a:rPr>
              <a:t> graag aan sport.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doet</a:t>
            </a:r>
            <a:r>
              <a:rPr lang="nl-NL" sz="2200" dirty="0">
                <a:solidFill>
                  <a:schemeClr val="bg1"/>
                </a:solidFill>
              </a:rPr>
              <a:t> graag aan judo/aikido.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houdt</a:t>
            </a:r>
            <a:r>
              <a:rPr lang="nl-NL" sz="2200" dirty="0">
                <a:solidFill>
                  <a:schemeClr val="bg1"/>
                </a:solidFill>
              </a:rPr>
              <a:t> van judo.</a:t>
            </a:r>
            <a:endParaRPr lang="fr-BE" sz="2200" dirty="0">
              <a:solidFill>
                <a:schemeClr val="bg1"/>
              </a:solidFill>
            </a:endParaRPr>
          </a:p>
          <a:p>
            <a:endParaRPr lang="fr-BE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16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2D886F1-CB4A-4FC1-AAA7-9402B0D0D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62B7B97-C3EE-4AEE-A61F-AFA873FE2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013557" y="0"/>
            <a:ext cx="1017844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9141D30-3A98-7A4A-BE86-9633C1632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787" y="1635358"/>
            <a:ext cx="2752344" cy="2706624"/>
          </a:xfrm>
          <a:prstGeom prst="ellipse">
            <a:avLst/>
          </a:prstGeom>
          <a:solidFill>
            <a:schemeClr val="bg1"/>
          </a:solidFill>
          <a:ln w="174625" cmpd="thinThick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2600"/>
              <a:t>Compare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368A3A-1558-3D4B-A29A-FF7690D86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6689" y="400050"/>
            <a:ext cx="7311523" cy="6143625"/>
          </a:xfrm>
        </p:spPr>
        <p:txBody>
          <a:bodyPr anchor="ctr">
            <a:normAutofit/>
          </a:bodyPr>
          <a:lstStyle/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gaat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FFFF00"/>
                </a:solidFill>
              </a:rPr>
              <a:t>graag</a:t>
            </a:r>
            <a:r>
              <a:rPr lang="nl-NL" sz="2200" dirty="0">
                <a:solidFill>
                  <a:schemeClr val="bg1"/>
                </a:solidFill>
              </a:rPr>
              <a:t> met vrienden </a:t>
            </a:r>
            <a:r>
              <a:rPr lang="nl-NL" sz="2200" dirty="0">
                <a:solidFill>
                  <a:srgbClr val="FF0000"/>
                </a:solidFill>
              </a:rPr>
              <a:t>uit</a:t>
            </a:r>
            <a:r>
              <a:rPr lang="nl-NL" sz="2200" dirty="0">
                <a:solidFill>
                  <a:schemeClr val="bg1"/>
                </a:solidFill>
              </a:rPr>
              <a:t>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luistert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FFFF00"/>
                </a:solidFill>
              </a:rPr>
              <a:t>graag</a:t>
            </a:r>
            <a:r>
              <a:rPr lang="nl-NL" sz="2200" dirty="0">
                <a:solidFill>
                  <a:schemeClr val="bg1"/>
                </a:solidFill>
              </a:rPr>
              <a:t> naar muziek.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doet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FFFF00"/>
                </a:solidFill>
              </a:rPr>
              <a:t>graag</a:t>
            </a:r>
            <a:r>
              <a:rPr lang="nl-NL" sz="2200" dirty="0">
                <a:solidFill>
                  <a:schemeClr val="bg1"/>
                </a:solidFill>
              </a:rPr>
              <a:t> zot.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houdt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92D050"/>
                </a:solidFill>
              </a:rPr>
              <a:t>van</a:t>
            </a:r>
            <a:r>
              <a:rPr lang="nl-NL" sz="2200" dirty="0">
                <a:solidFill>
                  <a:schemeClr val="bg1"/>
                </a:solidFill>
              </a:rPr>
              <a:t> feesten.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is</a:t>
            </a:r>
            <a:r>
              <a:rPr lang="nl-NL" sz="2200" dirty="0">
                <a:solidFill>
                  <a:schemeClr val="bg1"/>
                </a:solidFill>
              </a:rPr>
              <a:t> dol op reizen.</a:t>
            </a:r>
            <a:endParaRPr lang="fr-FR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leest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FFFF00"/>
                </a:solidFill>
              </a:rPr>
              <a:t>graag</a:t>
            </a:r>
            <a:r>
              <a:rPr lang="nl-NL" sz="2200" dirty="0">
                <a:solidFill>
                  <a:schemeClr val="bg1"/>
                </a:solidFill>
              </a:rPr>
              <a:t> liefdesromans.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kijkt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FFFF00"/>
                </a:solidFill>
              </a:rPr>
              <a:t>graag</a:t>
            </a:r>
            <a:r>
              <a:rPr lang="nl-NL" sz="2200" dirty="0">
                <a:solidFill>
                  <a:schemeClr val="bg1"/>
                </a:solidFill>
              </a:rPr>
              <a:t> naar romantische films.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winkelt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FFFF00"/>
                </a:solidFill>
              </a:rPr>
              <a:t>graag</a:t>
            </a:r>
            <a:r>
              <a:rPr lang="nl-NL" sz="2200" dirty="0">
                <a:solidFill>
                  <a:schemeClr val="bg1"/>
                </a:solidFill>
              </a:rPr>
              <a:t>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koopt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FFFF00"/>
                </a:solidFill>
              </a:rPr>
              <a:t>graag</a:t>
            </a:r>
            <a:r>
              <a:rPr lang="nl-NL" sz="2200" dirty="0">
                <a:solidFill>
                  <a:schemeClr val="bg1"/>
                </a:solidFill>
              </a:rPr>
              <a:t> nieuwe kleren.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houdt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92D050"/>
                </a:solidFill>
              </a:rPr>
              <a:t>van</a:t>
            </a:r>
            <a:r>
              <a:rPr lang="nl-NL" sz="2200" dirty="0">
                <a:solidFill>
                  <a:schemeClr val="bg1"/>
                </a:solidFill>
              </a:rPr>
              <a:t> kleren.</a:t>
            </a: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doet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FFFF00"/>
                </a:solidFill>
              </a:rPr>
              <a:t>graag</a:t>
            </a:r>
            <a:r>
              <a:rPr lang="nl-NL" sz="2200" dirty="0">
                <a:solidFill>
                  <a:schemeClr val="bg1"/>
                </a:solidFill>
              </a:rPr>
              <a:t> aan sport.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doet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FFFF00"/>
                </a:solidFill>
              </a:rPr>
              <a:t>graag</a:t>
            </a:r>
            <a:r>
              <a:rPr lang="nl-NL" sz="2200" dirty="0">
                <a:solidFill>
                  <a:schemeClr val="bg1"/>
                </a:solidFill>
              </a:rPr>
              <a:t> aan judo/aikido.</a:t>
            </a:r>
            <a:endParaRPr lang="fr-BE" sz="2200" dirty="0">
              <a:solidFill>
                <a:schemeClr val="bg1"/>
              </a:solidFill>
            </a:endParaRPr>
          </a:p>
          <a:p>
            <a:r>
              <a:rPr lang="nl-NL" sz="2200" dirty="0">
                <a:solidFill>
                  <a:schemeClr val="bg1"/>
                </a:solidFill>
              </a:rPr>
              <a:t>Ze </a:t>
            </a:r>
            <a:r>
              <a:rPr lang="nl-NL" sz="2200" dirty="0">
                <a:solidFill>
                  <a:srgbClr val="FF0000"/>
                </a:solidFill>
              </a:rPr>
              <a:t>houdt</a:t>
            </a:r>
            <a:r>
              <a:rPr lang="nl-NL" sz="2200" dirty="0">
                <a:solidFill>
                  <a:schemeClr val="bg1"/>
                </a:solidFill>
              </a:rPr>
              <a:t> </a:t>
            </a:r>
            <a:r>
              <a:rPr lang="nl-NL" sz="2200" dirty="0">
                <a:solidFill>
                  <a:srgbClr val="92D050"/>
                </a:solidFill>
              </a:rPr>
              <a:t>van</a:t>
            </a:r>
            <a:r>
              <a:rPr lang="nl-NL" sz="2200" dirty="0">
                <a:solidFill>
                  <a:schemeClr val="bg1"/>
                </a:solidFill>
              </a:rPr>
              <a:t> judo.</a:t>
            </a:r>
            <a:endParaRPr lang="fr-BE" sz="2200" dirty="0">
              <a:solidFill>
                <a:schemeClr val="bg1"/>
              </a:solidFill>
            </a:endParaRPr>
          </a:p>
          <a:p>
            <a:endParaRPr lang="fr-BE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492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F3CAFF-1429-9C48-9824-3DEF496D8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Dans quel cas emploi-t-on…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92977970-4089-AB43-AF9F-49781D7C98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844814"/>
              </p:ext>
            </p:extLst>
          </p:nvPr>
        </p:nvGraphicFramePr>
        <p:xfrm>
          <a:off x="838200" y="1825625"/>
          <a:ext cx="10515600" cy="444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6813">
                  <a:extLst>
                    <a:ext uri="{9D8B030D-6E8A-4147-A177-3AD203B41FA5}">
                      <a16:colId xmlns:a16="http://schemas.microsoft.com/office/drawing/2014/main" val="1209114215"/>
                    </a:ext>
                  </a:extLst>
                </a:gridCol>
                <a:gridCol w="5538787">
                  <a:extLst>
                    <a:ext uri="{9D8B030D-6E8A-4147-A177-3AD203B41FA5}">
                      <a16:colId xmlns:a16="http://schemas.microsoft.com/office/drawing/2014/main" val="2457479352"/>
                    </a:ext>
                  </a:extLst>
                </a:gridCol>
              </a:tblGrid>
              <a:tr h="494065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GRAAG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HOUDEN VAN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708352"/>
                  </a:ext>
                </a:extLst>
              </a:tr>
              <a:tr h="494065"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Ze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</a:rPr>
                        <a:t>gaat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met vrienden 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</a:rPr>
                        <a:t>uit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BE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730681"/>
                  </a:ext>
                </a:extLst>
              </a:tr>
              <a:tr h="4940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Ze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</a:rPr>
                        <a:t>luistert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naar muziek.</a:t>
                      </a:r>
                      <a:endParaRPr lang="fr-BE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houdt</a:t>
                      </a:r>
                      <a:r>
                        <a:rPr lang="fr-FR" dirty="0"/>
                        <a:t> van </a:t>
                      </a:r>
                      <a:r>
                        <a:rPr lang="fr-FR" dirty="0" err="1"/>
                        <a:t>muziek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620271"/>
                  </a:ext>
                </a:extLst>
              </a:tr>
              <a:tr h="4940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Ze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</a:rPr>
                        <a:t>doet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zot.</a:t>
                      </a:r>
                      <a:endParaRPr lang="fr-BE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872030"/>
                  </a:ext>
                </a:extLst>
              </a:tr>
              <a:tr h="494065"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Ze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</a:rPr>
                        <a:t>leest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liefdesromans.</a:t>
                      </a:r>
                      <a:endParaRPr lang="fr-BE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houdt</a:t>
                      </a:r>
                      <a:r>
                        <a:rPr lang="fr-FR" dirty="0"/>
                        <a:t> van </a:t>
                      </a:r>
                      <a:r>
                        <a:rPr lang="fr-FR" dirty="0" err="1"/>
                        <a:t>liefdesromans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384452"/>
                  </a:ext>
                </a:extLst>
              </a:tr>
              <a:tr h="4940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Ze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</a:rPr>
                        <a:t>kijkt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naar romantische films.</a:t>
                      </a:r>
                      <a:endParaRPr lang="fr-BE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houdt</a:t>
                      </a:r>
                      <a:r>
                        <a:rPr lang="fr-FR" dirty="0"/>
                        <a:t> van </a:t>
                      </a:r>
                      <a:r>
                        <a:rPr lang="fr-FR" dirty="0" err="1"/>
                        <a:t>romantische</a:t>
                      </a:r>
                      <a:r>
                        <a:rPr lang="fr-FR" dirty="0"/>
                        <a:t> films.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382019"/>
                  </a:ext>
                </a:extLst>
              </a:tr>
              <a:tr h="4940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Ze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</a:rPr>
                        <a:t>winkelt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fr-BE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456011"/>
                  </a:ext>
                </a:extLst>
              </a:tr>
              <a:tr h="4940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Ze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</a:rPr>
                        <a:t>koopt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nieuwe kleren.</a:t>
                      </a:r>
                      <a:endParaRPr lang="fr-BE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houdt</a:t>
                      </a:r>
                      <a:r>
                        <a:rPr lang="fr-FR" dirty="0"/>
                        <a:t> van </a:t>
                      </a:r>
                      <a:r>
                        <a:rPr lang="fr-FR" dirty="0" err="1"/>
                        <a:t>nieuwe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kleren</a:t>
                      </a:r>
                      <a:r>
                        <a:rPr lang="fr-FR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68736"/>
                  </a:ext>
                </a:extLst>
              </a:tr>
              <a:tr h="4940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Ze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</a:rPr>
                        <a:t>doet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accent2"/>
                          </a:solidFill>
                        </a:rPr>
                        <a:t>graag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tx1"/>
                          </a:solidFill>
                        </a:rPr>
                        <a:t>aan sport.</a:t>
                      </a:r>
                      <a:endParaRPr lang="fr-BE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Ze</a:t>
                      </a:r>
                      <a:r>
                        <a:rPr lang="fr-FR" dirty="0"/>
                        <a:t> </a:t>
                      </a:r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houdt</a:t>
                      </a:r>
                      <a:r>
                        <a:rPr lang="fr-FR" dirty="0"/>
                        <a:t> van sport.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867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626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94EDC76-90FB-EC4E-8E45-0B3317653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accent1"/>
                </a:solidFill>
              </a:rPr>
              <a:t>Une nuance de taille pour un même sens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E59EC1-A90E-7148-BC29-6F1F20753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6030" y="963507"/>
            <a:ext cx="6250940" cy="2304627"/>
          </a:xfrm>
        </p:spPr>
        <p:txBody>
          <a:bodyPr anchor="b">
            <a:normAutofit/>
          </a:bodyPr>
          <a:lstStyle/>
          <a:p>
            <a:r>
              <a:rPr lang="fr-FR" sz="2000" dirty="0">
                <a:solidFill>
                  <a:schemeClr val="accent2"/>
                </a:solidFill>
              </a:rPr>
              <a:t>GRAAG</a:t>
            </a:r>
            <a:r>
              <a:rPr lang="fr-FR" sz="2000" dirty="0"/>
              <a:t> est un adverbe</a:t>
            </a:r>
          </a:p>
          <a:p>
            <a:pPr marL="0" indent="0">
              <a:buNone/>
            </a:pPr>
            <a:r>
              <a:rPr lang="fr-FR" sz="2000" dirty="0"/>
              <a:t>(il modifie le verbe)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37F36F-0429-5E49-875A-357A4EE07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6030" y="3589866"/>
            <a:ext cx="6250940" cy="2304628"/>
          </a:xfrm>
        </p:spPr>
        <p:txBody>
          <a:bodyPr>
            <a:norm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HOUDEN</a:t>
            </a:r>
            <a:r>
              <a:rPr lang="fr-FR" sz="2000" dirty="0"/>
              <a:t> est in verbe</a:t>
            </a:r>
          </a:p>
          <a:p>
            <a:pPr marL="0" indent="0">
              <a:buNone/>
            </a:pPr>
            <a:r>
              <a:rPr lang="fr-FR" sz="2000" dirty="0"/>
              <a:t>(avec la préposition « VAN » qui introduit un G</a:t>
            </a:r>
            <a:r>
              <a:rPr lang="fr-FR" sz="1200" dirty="0"/>
              <a:t>roupe</a:t>
            </a:r>
            <a:r>
              <a:rPr lang="fr-FR" sz="2000" dirty="0"/>
              <a:t> N</a:t>
            </a:r>
            <a:r>
              <a:rPr lang="fr-FR" sz="1200" dirty="0"/>
              <a:t>ominal</a:t>
            </a:r>
            <a:r>
              <a:rPr lang="fr-FR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11258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94EDC76-90FB-EC4E-8E45-0B3317653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accent1"/>
                </a:solidFill>
              </a:rPr>
              <a:t>Une nuance de taille pour un même sens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E59EC1-A90E-7148-BC29-6F1F20753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6030" y="963507"/>
            <a:ext cx="6250940" cy="2304627"/>
          </a:xfrm>
        </p:spPr>
        <p:txBody>
          <a:bodyPr anchor="b">
            <a:normAutofit/>
          </a:bodyPr>
          <a:lstStyle/>
          <a:p>
            <a:r>
              <a:rPr lang="fr-FR" sz="2000" dirty="0"/>
              <a:t>GRAAG est un adverbe</a:t>
            </a:r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3500" i="1" dirty="0" err="1"/>
              <a:t>Ik</a:t>
            </a:r>
            <a:r>
              <a:rPr lang="fr-FR" sz="3500" i="1" dirty="0"/>
              <a:t> </a:t>
            </a:r>
            <a:r>
              <a:rPr lang="fr-FR" sz="3500" i="1" dirty="0" err="1">
                <a:solidFill>
                  <a:srgbClr val="FF0000"/>
                </a:solidFill>
              </a:rPr>
              <a:t>lees</a:t>
            </a:r>
            <a:r>
              <a:rPr lang="fr-FR" sz="3500" i="1" dirty="0"/>
              <a:t> </a:t>
            </a:r>
            <a:r>
              <a:rPr lang="fr-FR" sz="3500" i="1" dirty="0">
                <a:solidFill>
                  <a:schemeClr val="accent2"/>
                </a:solidFill>
              </a:rPr>
              <a:t>GRAAG</a:t>
            </a:r>
            <a:r>
              <a:rPr lang="fr-FR" sz="3500" i="1" dirty="0"/>
              <a:t> romans.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37F36F-0429-5E49-875A-357A4EE07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6030" y="3589866"/>
            <a:ext cx="6250940" cy="2304628"/>
          </a:xfrm>
        </p:spPr>
        <p:txBody>
          <a:bodyPr>
            <a:normAutofit/>
          </a:bodyPr>
          <a:lstStyle/>
          <a:p>
            <a:r>
              <a:rPr lang="fr-FR" sz="2000" dirty="0"/>
              <a:t>HOUDEN est in verbe</a:t>
            </a:r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3500" i="1" dirty="0" err="1"/>
              <a:t>Ik</a:t>
            </a:r>
            <a:r>
              <a:rPr lang="fr-FR" sz="3500" i="1" dirty="0"/>
              <a:t> </a:t>
            </a:r>
            <a:r>
              <a:rPr lang="fr-FR" sz="3500" i="1" dirty="0" err="1">
                <a:solidFill>
                  <a:srgbClr val="FF0000"/>
                </a:solidFill>
              </a:rPr>
              <a:t>houd</a:t>
            </a:r>
            <a:r>
              <a:rPr lang="fr-FR" sz="3500" i="1" dirty="0"/>
              <a:t> </a:t>
            </a:r>
            <a:r>
              <a:rPr lang="fr-FR" sz="3500" i="1" dirty="0">
                <a:solidFill>
                  <a:srgbClr val="00B050"/>
                </a:solidFill>
              </a:rPr>
              <a:t>VAN</a:t>
            </a:r>
            <a:r>
              <a:rPr lang="fr-FR" sz="3500" i="1" dirty="0"/>
              <a:t> </a:t>
            </a:r>
            <a:r>
              <a:rPr lang="fr-FR" sz="3500" i="1" dirty="0">
                <a:solidFill>
                  <a:srgbClr val="0070C0"/>
                </a:solidFill>
              </a:rPr>
              <a:t>romans</a:t>
            </a:r>
            <a:r>
              <a:rPr lang="fr-FR" sz="35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6014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94EDC76-90FB-EC4E-8E45-0B3317653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accent1"/>
                </a:solidFill>
              </a:rPr>
              <a:t>Une nuance de taille pour un même sens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E59EC1-A90E-7148-BC29-6F1F20753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6030" y="963507"/>
            <a:ext cx="6250940" cy="2304627"/>
          </a:xfrm>
        </p:spPr>
        <p:txBody>
          <a:bodyPr anchor="b">
            <a:normAutofit/>
          </a:bodyPr>
          <a:lstStyle/>
          <a:p>
            <a:pPr marL="0" indent="0" algn="ctr">
              <a:buNone/>
            </a:pPr>
            <a:r>
              <a:rPr lang="fr-FR" sz="2000" dirty="0"/>
              <a:t>GRAAG est un adverbe</a:t>
            </a:r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3500" i="1" dirty="0" err="1"/>
              <a:t>Ik</a:t>
            </a:r>
            <a:r>
              <a:rPr lang="fr-FR" sz="3500" i="1" dirty="0"/>
              <a:t> </a:t>
            </a:r>
            <a:r>
              <a:rPr lang="fr-FR" sz="3500" i="1" dirty="0" err="1">
                <a:solidFill>
                  <a:srgbClr val="FF0000"/>
                </a:solidFill>
              </a:rPr>
              <a:t>lees</a:t>
            </a:r>
            <a:r>
              <a:rPr lang="fr-FR" sz="3500" i="1" dirty="0"/>
              <a:t> </a:t>
            </a:r>
            <a:r>
              <a:rPr lang="fr-FR" sz="3500" i="1" dirty="0">
                <a:solidFill>
                  <a:schemeClr val="accent2"/>
                </a:solidFill>
              </a:rPr>
              <a:t>GRAAG</a:t>
            </a:r>
            <a:r>
              <a:rPr lang="fr-FR" sz="3500" i="1" dirty="0"/>
              <a:t> romans.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37F36F-0429-5E49-875A-357A4EE07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6030" y="3589866"/>
            <a:ext cx="6250940" cy="23046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dirty="0"/>
              <a:t>il indique comment on fait quelque chose</a:t>
            </a:r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i="1" dirty="0"/>
              <a:t>Je </a:t>
            </a:r>
            <a:r>
              <a:rPr lang="fr-FR" sz="2000" i="1" dirty="0">
                <a:solidFill>
                  <a:srgbClr val="FF0000"/>
                </a:solidFill>
              </a:rPr>
              <a:t>lis</a:t>
            </a:r>
            <a:r>
              <a:rPr lang="fr-FR" sz="2000" i="1" dirty="0"/>
              <a:t> des romans = </a:t>
            </a:r>
            <a:r>
              <a:rPr lang="fr-FR" sz="2000" i="1" dirty="0" err="1"/>
              <a:t>Ik</a:t>
            </a:r>
            <a:r>
              <a:rPr lang="fr-FR" sz="2000" i="1" dirty="0"/>
              <a:t> </a:t>
            </a:r>
            <a:r>
              <a:rPr lang="fr-FR" sz="2000" i="1" dirty="0" err="1">
                <a:solidFill>
                  <a:srgbClr val="FF0000"/>
                </a:solidFill>
              </a:rPr>
              <a:t>lees</a:t>
            </a:r>
            <a:r>
              <a:rPr lang="fr-FR" sz="2000" i="1" dirty="0"/>
              <a:t> romans</a:t>
            </a:r>
          </a:p>
          <a:p>
            <a:pPr marL="0" indent="0" algn="ctr">
              <a:buNone/>
            </a:pPr>
            <a:r>
              <a:rPr lang="fr-FR" sz="2000" i="1" dirty="0"/>
              <a:t>Je </a:t>
            </a:r>
            <a:r>
              <a:rPr lang="fr-FR" sz="2000" i="1" dirty="0">
                <a:solidFill>
                  <a:srgbClr val="FF0000"/>
                </a:solidFill>
              </a:rPr>
              <a:t>lis</a:t>
            </a:r>
            <a:r>
              <a:rPr lang="fr-FR" sz="2000" i="1" dirty="0"/>
              <a:t> </a:t>
            </a:r>
            <a:r>
              <a:rPr lang="fr-FR" sz="2000" i="1" dirty="0">
                <a:solidFill>
                  <a:schemeClr val="accent2"/>
                </a:solidFill>
              </a:rPr>
              <a:t>volontiers</a:t>
            </a:r>
            <a:r>
              <a:rPr lang="fr-FR" sz="2000" i="1" dirty="0"/>
              <a:t> des romans = </a:t>
            </a:r>
            <a:r>
              <a:rPr lang="fr-FR" sz="2000" i="1" dirty="0" err="1"/>
              <a:t>Ik</a:t>
            </a:r>
            <a:r>
              <a:rPr lang="fr-FR" sz="2000" i="1" dirty="0"/>
              <a:t> </a:t>
            </a:r>
            <a:r>
              <a:rPr lang="fr-FR" sz="2000" i="1" dirty="0" err="1">
                <a:solidFill>
                  <a:srgbClr val="FF0000"/>
                </a:solidFill>
              </a:rPr>
              <a:t>lees</a:t>
            </a:r>
            <a:r>
              <a:rPr lang="fr-FR" sz="2000" i="1" dirty="0"/>
              <a:t> </a:t>
            </a:r>
            <a:r>
              <a:rPr lang="fr-FR" sz="2000" i="1" dirty="0" err="1">
                <a:solidFill>
                  <a:schemeClr val="accent2"/>
                </a:solidFill>
              </a:rPr>
              <a:t>graag</a:t>
            </a:r>
            <a:r>
              <a:rPr lang="fr-FR" sz="2000" i="1" dirty="0"/>
              <a:t> romans</a:t>
            </a:r>
            <a:endParaRPr lang="fr-FR" sz="3500" i="1" dirty="0"/>
          </a:p>
        </p:txBody>
      </p:sp>
      <p:sp>
        <p:nvSpPr>
          <p:cNvPr id="5" name="Flèche courbée vers le haut 4">
            <a:extLst>
              <a:ext uri="{FF2B5EF4-FFF2-40B4-BE49-F238E27FC236}">
                <a16:creationId xmlns:a16="http://schemas.microsoft.com/office/drawing/2014/main" id="{67CD05F8-C9CD-FE4F-AAAA-C9978DEFAC92}"/>
              </a:ext>
            </a:extLst>
          </p:cNvPr>
          <p:cNvSpPr/>
          <p:nvPr/>
        </p:nvSpPr>
        <p:spPr>
          <a:xfrm rot="10800000">
            <a:off x="6722076" y="2310714"/>
            <a:ext cx="1186248" cy="37070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079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94EDC76-90FB-EC4E-8E45-0B3317653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accent1"/>
                </a:solidFill>
              </a:rPr>
              <a:t>Une nuance de taille pour un même sens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37F36F-0429-5E49-875A-357A4EE07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6030" y="1519881"/>
            <a:ext cx="6250940" cy="4374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000" dirty="0"/>
              <a:t>HOUDEN est in verbe</a:t>
            </a:r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3500" i="1" dirty="0" err="1"/>
              <a:t>Ik</a:t>
            </a:r>
            <a:r>
              <a:rPr lang="fr-FR" sz="3500" i="1" dirty="0"/>
              <a:t> </a:t>
            </a:r>
            <a:r>
              <a:rPr lang="fr-FR" sz="3500" i="1" dirty="0" err="1">
                <a:solidFill>
                  <a:srgbClr val="FF0000"/>
                </a:solidFill>
              </a:rPr>
              <a:t>houd</a:t>
            </a:r>
            <a:r>
              <a:rPr lang="fr-FR" sz="3500" i="1" dirty="0"/>
              <a:t> </a:t>
            </a:r>
            <a:r>
              <a:rPr lang="fr-FR" sz="3500" i="1" dirty="0">
                <a:solidFill>
                  <a:srgbClr val="00B050"/>
                </a:solidFill>
              </a:rPr>
              <a:t>VAN</a:t>
            </a:r>
            <a:r>
              <a:rPr lang="fr-FR" sz="3500" i="1" dirty="0"/>
              <a:t> </a:t>
            </a:r>
            <a:r>
              <a:rPr lang="fr-FR" sz="3500" i="1" dirty="0">
                <a:solidFill>
                  <a:srgbClr val="0070C0"/>
                </a:solidFill>
              </a:rPr>
              <a:t>romans</a:t>
            </a:r>
            <a:r>
              <a:rPr lang="fr-FR" sz="3500" i="1" dirty="0"/>
              <a:t>.</a:t>
            </a:r>
            <a:r>
              <a:rPr lang="fr-FR" sz="3600" dirty="0"/>
              <a:t> 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dirty="0"/>
              <a:t>il décrit une </a:t>
            </a:r>
            <a:r>
              <a:rPr lang="fr-FR" sz="2000" dirty="0">
                <a:solidFill>
                  <a:srgbClr val="FF0000"/>
                </a:solidFill>
              </a:rPr>
              <a:t>action</a:t>
            </a:r>
            <a:r>
              <a:rPr lang="fr-FR" sz="2000" dirty="0"/>
              <a:t> avec une </a:t>
            </a:r>
            <a:r>
              <a:rPr lang="fr-FR" sz="2000" dirty="0">
                <a:solidFill>
                  <a:srgbClr val="00B050"/>
                </a:solidFill>
              </a:rPr>
              <a:t>préposition</a:t>
            </a:r>
            <a:r>
              <a:rPr lang="fr-FR" sz="2000" dirty="0"/>
              <a:t> et un </a:t>
            </a:r>
            <a:r>
              <a:rPr lang="fr-FR" sz="2000" dirty="0">
                <a:solidFill>
                  <a:srgbClr val="0070C0"/>
                </a:solidFill>
              </a:rPr>
              <a:t>GN</a:t>
            </a:r>
          </a:p>
          <a:p>
            <a:pPr marL="0" indent="0" algn="ctr">
              <a:buNone/>
            </a:pPr>
            <a:endParaRPr lang="fr-FR" sz="2000" dirty="0"/>
          </a:p>
          <a:p>
            <a:pPr marL="0" indent="0" algn="ctr">
              <a:buNone/>
            </a:pPr>
            <a:r>
              <a:rPr lang="fr-FR" sz="2000" i="1" dirty="0"/>
              <a:t>J’</a:t>
            </a:r>
            <a:r>
              <a:rPr lang="fr-FR" sz="2000" i="1" dirty="0">
                <a:solidFill>
                  <a:srgbClr val="FF0000"/>
                </a:solidFill>
              </a:rPr>
              <a:t>aime</a:t>
            </a:r>
            <a:r>
              <a:rPr lang="fr-FR" sz="2000" i="1" dirty="0"/>
              <a:t> </a:t>
            </a:r>
            <a:r>
              <a:rPr lang="fr-FR" sz="2000" i="1" dirty="0">
                <a:solidFill>
                  <a:srgbClr val="0070C0"/>
                </a:solidFill>
              </a:rPr>
              <a:t>les romans </a:t>
            </a:r>
            <a:r>
              <a:rPr lang="fr-FR" sz="2000" i="1" dirty="0"/>
              <a:t>= </a:t>
            </a:r>
            <a:r>
              <a:rPr lang="fr-FR" sz="2000" i="1" dirty="0" err="1"/>
              <a:t>Ik</a:t>
            </a:r>
            <a:r>
              <a:rPr lang="fr-FR" sz="2000" i="1" dirty="0"/>
              <a:t> </a:t>
            </a:r>
            <a:r>
              <a:rPr lang="fr-FR" sz="2000" i="1" dirty="0" err="1">
                <a:solidFill>
                  <a:srgbClr val="FF0000"/>
                </a:solidFill>
              </a:rPr>
              <a:t>houd</a:t>
            </a:r>
            <a:r>
              <a:rPr lang="fr-FR" sz="2000" i="1" dirty="0"/>
              <a:t> </a:t>
            </a:r>
            <a:r>
              <a:rPr lang="fr-FR" sz="2000" i="1" dirty="0">
                <a:solidFill>
                  <a:srgbClr val="00B050"/>
                </a:solidFill>
              </a:rPr>
              <a:t>van</a:t>
            </a:r>
            <a:r>
              <a:rPr lang="fr-FR" sz="2000" i="1" dirty="0"/>
              <a:t> </a:t>
            </a:r>
            <a:r>
              <a:rPr lang="fr-FR" sz="2000" i="1" dirty="0">
                <a:solidFill>
                  <a:srgbClr val="0070C0"/>
                </a:solidFill>
              </a:rPr>
              <a:t>romans</a:t>
            </a:r>
          </a:p>
          <a:p>
            <a:pPr marL="0" indent="0" algn="ctr">
              <a:buNone/>
            </a:pPr>
            <a:r>
              <a:rPr lang="fr-FR" sz="2000" i="1" dirty="0"/>
              <a:t>J’</a:t>
            </a:r>
            <a:r>
              <a:rPr lang="fr-FR" sz="2000" i="1" dirty="0">
                <a:solidFill>
                  <a:srgbClr val="FF0000"/>
                </a:solidFill>
              </a:rPr>
              <a:t>aime</a:t>
            </a:r>
            <a:r>
              <a:rPr lang="fr-FR" sz="2000" i="1" dirty="0"/>
              <a:t> </a:t>
            </a:r>
            <a:r>
              <a:rPr lang="fr-FR" sz="2000" i="1" dirty="0">
                <a:solidFill>
                  <a:srgbClr val="0070C0"/>
                </a:solidFill>
              </a:rPr>
              <a:t>le sport </a:t>
            </a:r>
            <a:r>
              <a:rPr lang="fr-FR" sz="2000" i="1" dirty="0"/>
              <a:t>= </a:t>
            </a:r>
            <a:r>
              <a:rPr lang="fr-FR" sz="2000" i="1" dirty="0" err="1"/>
              <a:t>Ik</a:t>
            </a:r>
            <a:r>
              <a:rPr lang="fr-FR" sz="2000" i="1" dirty="0"/>
              <a:t> </a:t>
            </a:r>
            <a:r>
              <a:rPr lang="fr-FR" sz="2000" i="1" dirty="0" err="1">
                <a:solidFill>
                  <a:srgbClr val="FF0000"/>
                </a:solidFill>
              </a:rPr>
              <a:t>houd</a:t>
            </a:r>
            <a:r>
              <a:rPr lang="fr-FR" sz="2000" i="1" dirty="0"/>
              <a:t> </a:t>
            </a:r>
            <a:r>
              <a:rPr lang="fr-FR" sz="2000" i="1" dirty="0">
                <a:solidFill>
                  <a:srgbClr val="00B050"/>
                </a:solidFill>
              </a:rPr>
              <a:t>van</a:t>
            </a:r>
            <a:r>
              <a:rPr lang="fr-FR" sz="2000" i="1" dirty="0"/>
              <a:t> </a:t>
            </a:r>
            <a:r>
              <a:rPr lang="fr-FR" sz="2000" i="1" dirty="0">
                <a:solidFill>
                  <a:srgbClr val="0070C0"/>
                </a:solidFill>
              </a:rPr>
              <a:t>sport</a:t>
            </a:r>
          </a:p>
          <a:p>
            <a:pPr marL="0" indent="0" algn="ctr">
              <a:buNone/>
            </a:pPr>
            <a:r>
              <a:rPr lang="fr-FR" sz="2000" i="1" dirty="0"/>
              <a:t>J’</a:t>
            </a:r>
            <a:r>
              <a:rPr lang="fr-FR" sz="2000" i="1" dirty="0">
                <a:solidFill>
                  <a:srgbClr val="FF0000"/>
                </a:solidFill>
              </a:rPr>
              <a:t>aime</a:t>
            </a:r>
            <a:r>
              <a:rPr lang="fr-FR" sz="2000" i="1" dirty="0"/>
              <a:t> </a:t>
            </a:r>
            <a:r>
              <a:rPr lang="fr-FR" sz="2000" i="1" dirty="0">
                <a:solidFill>
                  <a:srgbClr val="0070C0"/>
                </a:solidFill>
              </a:rPr>
              <a:t>ma maison </a:t>
            </a:r>
            <a:r>
              <a:rPr lang="fr-FR" sz="2000" i="1" dirty="0"/>
              <a:t>= </a:t>
            </a:r>
            <a:r>
              <a:rPr lang="fr-FR" sz="2000" i="1" dirty="0" err="1"/>
              <a:t>Ik</a:t>
            </a:r>
            <a:r>
              <a:rPr lang="fr-FR" sz="2000" i="1" dirty="0"/>
              <a:t> </a:t>
            </a:r>
            <a:r>
              <a:rPr lang="fr-FR" sz="2000" i="1" dirty="0" err="1">
                <a:solidFill>
                  <a:srgbClr val="FF0000"/>
                </a:solidFill>
              </a:rPr>
              <a:t>houd</a:t>
            </a:r>
            <a:r>
              <a:rPr lang="fr-FR" sz="2000" i="1" dirty="0"/>
              <a:t> </a:t>
            </a:r>
            <a:r>
              <a:rPr lang="fr-FR" sz="2000" i="1" dirty="0">
                <a:solidFill>
                  <a:srgbClr val="00B050"/>
                </a:solidFill>
              </a:rPr>
              <a:t>van</a:t>
            </a:r>
            <a:r>
              <a:rPr lang="fr-FR" sz="2000" i="1" dirty="0"/>
              <a:t> </a:t>
            </a:r>
            <a:r>
              <a:rPr lang="fr-FR" sz="2000" i="1" dirty="0" err="1">
                <a:solidFill>
                  <a:srgbClr val="0070C0"/>
                </a:solidFill>
              </a:rPr>
              <a:t>mijn</a:t>
            </a:r>
            <a:r>
              <a:rPr lang="fr-FR" sz="2000" i="1" dirty="0">
                <a:solidFill>
                  <a:srgbClr val="0070C0"/>
                </a:solidFill>
              </a:rPr>
              <a:t> huis</a:t>
            </a:r>
          </a:p>
          <a:p>
            <a:pPr marL="0" indent="0" algn="ctr">
              <a:buNone/>
            </a:pPr>
            <a:endParaRPr lang="fr-FR" sz="3500" i="1" dirty="0"/>
          </a:p>
        </p:txBody>
      </p:sp>
    </p:spTree>
    <p:extLst>
      <p:ext uri="{BB962C8B-B14F-4D97-AF65-F5344CB8AC3E}">
        <p14:creationId xmlns:p14="http://schemas.microsoft.com/office/powerpoint/2010/main" val="24706389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1101</Words>
  <Application>Microsoft Macintosh PowerPoint</Application>
  <PresentationFormat>Grand écran</PresentationFormat>
  <Paragraphs>223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Thème Office</vt:lpstr>
      <vt:lpstr>AIMER</vt:lpstr>
      <vt:lpstr>Compare</vt:lpstr>
      <vt:lpstr>Compare</vt:lpstr>
      <vt:lpstr>Compare</vt:lpstr>
      <vt:lpstr>Dans quel cas emploi-t-on…</vt:lpstr>
      <vt:lpstr>Une nuance de taille pour un même sens</vt:lpstr>
      <vt:lpstr>Une nuance de taille pour un même sens</vt:lpstr>
      <vt:lpstr>Une nuance de taille pour un même sens</vt:lpstr>
      <vt:lpstr>Une nuance de taille pour un même sens</vt:lpstr>
      <vt:lpstr>DONC…</vt:lpstr>
      <vt:lpstr>Et maintenant ?</vt:lpstr>
      <vt:lpstr>Exemples</vt:lpstr>
      <vt:lpstr>Pour aller plus loin</vt:lpstr>
      <vt:lpstr>On peut employer des adjectifs (GEK/DOL)</vt:lpstr>
      <vt:lpstr>HEEL ou VEEL</vt:lpstr>
      <vt:lpstr>(helemaal) niet</vt:lpstr>
      <vt:lpstr>Au travail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AIMER</dc:title>
  <dc:creator>LUTHERS Cédric</dc:creator>
  <cp:lastModifiedBy>LUTHERS Cédric</cp:lastModifiedBy>
  <cp:revision>1</cp:revision>
  <dcterms:created xsi:type="dcterms:W3CDTF">2020-07-16T09:44:19Z</dcterms:created>
  <dcterms:modified xsi:type="dcterms:W3CDTF">2020-07-16T09:45:26Z</dcterms:modified>
</cp:coreProperties>
</file>