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7" r:id="rId8"/>
    <p:sldId id="266" r:id="rId9"/>
    <p:sldId id="264" r:id="rId10"/>
    <p:sldId id="265" r:id="rId11"/>
    <p:sldId id="278" r:id="rId12"/>
    <p:sldId id="268" r:id="rId13"/>
    <p:sldId id="269" r:id="rId14"/>
    <p:sldId id="263" r:id="rId15"/>
    <p:sldId id="271" r:id="rId16"/>
    <p:sldId id="270" r:id="rId17"/>
    <p:sldId id="272" r:id="rId18"/>
    <p:sldId id="273" r:id="rId19"/>
    <p:sldId id="279" r:id="rId20"/>
    <p:sldId id="281" r:id="rId21"/>
    <p:sldId id="275" r:id="rId22"/>
    <p:sldId id="276" r:id="rId23"/>
    <p:sldId id="282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0"/>
  </p:normalViewPr>
  <p:slideViewPr>
    <p:cSldViewPr snapToGrid="0" snapToObjects="1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AEE33-6FE4-5D4C-BF70-61E4CB8B8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2323C9-A9EC-5140-88B3-162C7BC9B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7B2AD7-473D-764E-8B77-DC4486823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5761-4C08-AE42-A4A8-9F0C0A42DF71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44F58A-FC61-5A4D-8FAB-728E4826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936103-7781-834C-8D09-49D98B9F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A8A3-9D19-A048-9BCE-262597953C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41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AA209-C6EC-7048-A0B2-0E6130D7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1F2A0A-89CA-E049-9118-94EACB47D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8255F8-CACB-0A45-9FD3-B48DAEF5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5761-4C08-AE42-A4A8-9F0C0A42DF71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B4011D-A8CE-C345-BCE5-76C742B1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F07DFA-1BC8-5E43-B25E-2AB33A49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A8A3-9D19-A048-9BCE-262597953C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31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779EBA-F038-1841-B430-B1EBD11D3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A6C5F2-2D9D-5949-ACF7-0FF3CA7C6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632748-B267-584A-93CE-2FBECD06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5761-4C08-AE42-A4A8-9F0C0A42DF71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4D4209-B182-EB44-9DB9-964CF94B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4223F3-BDCC-6D42-B364-F6F1D4EE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A8A3-9D19-A048-9BCE-262597953C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83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E1FB67-A2D2-B14F-979D-B41AF1FC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3D8DE9-5A8F-1B4B-AC31-D28D0637B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778E6B-B979-504B-AF7D-6FE028786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5761-4C08-AE42-A4A8-9F0C0A42DF71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2448DF-6C29-A746-9DAD-C107968E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1A56F3-69B2-D54F-A422-D6BCBB90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A8A3-9D19-A048-9BCE-262597953C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33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26FBC-EBA1-7A4E-AEE0-D3433FE0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740748-8D42-7C49-AB4D-3B7D75FCE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BFF7DE-940E-4A45-9301-A6387164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5761-4C08-AE42-A4A8-9F0C0A42DF71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CE5F7E-0E46-2F4B-9314-2736E17D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8FD8B6-A2C9-F94E-B0F9-BF6E6FC2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A8A3-9D19-A048-9BCE-262597953C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45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6FA0F-13A6-7E49-AFC2-6EF7D95E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C1347E-C3BA-6641-81D0-B8E4FDA4B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C1BB41-1AD4-B54A-B72E-460812584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FD91A-1235-B34F-87E9-D0B09112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5761-4C08-AE42-A4A8-9F0C0A42DF71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DCC1F9-704B-414E-9699-9E5260C1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7FD372-4C49-EA4E-AEDC-61B95E05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A8A3-9D19-A048-9BCE-262597953C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45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44D2CC-D2D4-174B-B303-125873B5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1D9EBE-6A12-0D44-8F96-72C1737E9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66F9E0-95D1-154C-AC1D-0AC2D3D49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5CD074-9BCD-B246-BDCD-E45CCD265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EA2453-06A3-AF44-B5C2-5645D4F71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85D2D7-A7E1-4A44-917D-00EB51F67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5761-4C08-AE42-A4A8-9F0C0A42DF71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75768F-7ECF-9B41-8068-B9777729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DA42C3A-D85A-BA41-8F63-D5707016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A8A3-9D19-A048-9BCE-262597953C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14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28E87F-4B91-7C47-B965-3CBAE371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A3A4AB-5A72-004D-B0F2-7FC5C10F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5761-4C08-AE42-A4A8-9F0C0A42DF71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1E24C8-F4CB-6144-BE70-9B88A352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65393E-3D7F-1B48-8280-771A92ED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A8A3-9D19-A048-9BCE-262597953C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39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4B5F33-A45D-E84E-A228-12917641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5761-4C08-AE42-A4A8-9F0C0A42DF71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E45C7F-A727-4042-BDF5-91C1B137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104A94-71A6-BF4B-B149-0B00AD85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A8A3-9D19-A048-9BCE-262597953C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76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F7535-7919-8341-A86D-2176FCE9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95B4AF-3BAA-1A43-BE38-822EBC5AA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71C2DD-D012-C04B-AA3F-7F0AC8859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FC490E-00E7-054F-87E2-A4D3BBD5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5761-4C08-AE42-A4A8-9F0C0A42DF71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48A7EA-D6D4-3641-B0B1-998C59BA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68FD6F-064B-804B-9D6A-CDCD81C1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A8A3-9D19-A048-9BCE-262597953C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68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8DB573-FBB1-3542-8E00-D44AB220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58CB5D7-5F4E-384C-97D6-976B4B2E9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DF69E0-9821-0D4D-B7A3-334FECFCA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1253EF-746B-1840-880D-E12E3DCD7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5761-4C08-AE42-A4A8-9F0C0A42DF71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ADFD9C-B96A-794A-A34C-7320AD60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8ABE9F-B3D2-EF43-956E-FC4F5CA3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A8A3-9D19-A048-9BCE-262597953C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51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58509CB-FA23-8141-BB35-D0D44665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360EB6-B427-DD4D-97FF-258A55780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4B980B-6B0D-7842-9389-5A952EBA1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C5761-4C08-AE42-A4A8-9F0C0A42DF71}" type="datetimeFigureOut">
              <a:rPr lang="fr-FR" smtClean="0"/>
              <a:t>03/12/2020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7DBF28-1175-D54A-969B-0404EDE5E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EFE17F-502C-AB46-A69E-E7E01FA56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9A8A3-9D19-A048-9BCE-262597953C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72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D5B521-6562-A647-A553-B48B298D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fr-FR" sz="5800"/>
              <a:t>Le « POUR » en néerlandais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0C710F-C6AC-4749-ADD8-CD7714FD1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accent1">
                    <a:lumMod val="60000"/>
                    <a:lumOff val="40000"/>
                  </a:schemeClr>
                </a:solidFill>
              </a:rPr>
              <a:t>Quelle forme 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342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B091AA-AAC9-B64F-97CD-31B28767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« proposition subordonnée » (</a:t>
            </a:r>
            <a:r>
              <a:rPr lang="fr-FR" i="1" dirty="0">
                <a:solidFill>
                  <a:schemeClr val="bg1"/>
                </a:solidFill>
              </a:rPr>
              <a:t>Le Robert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C942B2-FD0C-EB4F-BE1A-449D7922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couteau, table&#10;&#10;Description générée automatiquement">
            <a:extLst>
              <a:ext uri="{FF2B5EF4-FFF2-40B4-BE49-F238E27FC236}">
                <a16:creationId xmlns:a16="http://schemas.microsoft.com/office/drawing/2014/main" id="{BF270A82-E6AB-DB4D-95DD-7830FD84A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468" y="3282951"/>
            <a:ext cx="8983345" cy="14922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A870B93-98AA-844D-A934-48706469F1CD}"/>
              </a:ext>
            </a:extLst>
          </p:cNvPr>
          <p:cNvSpPr txBox="1"/>
          <p:nvPr/>
        </p:nvSpPr>
        <p:spPr>
          <a:xfrm>
            <a:off x="1835468" y="5029200"/>
            <a:ext cx="898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fr-FR" dirty="0">
                <a:solidFill>
                  <a:schemeClr val="bg1"/>
                </a:solidFill>
              </a:rPr>
              <a:t>Ce qui veut dire : pas de proposition subordonnée sans proposition principale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EC38206-3BF3-9D4B-9C6E-C38E6D7D6AC4}"/>
              </a:ext>
            </a:extLst>
          </p:cNvPr>
          <p:cNvCxnSpPr>
            <a:cxnSpLocks/>
          </p:cNvCxnSpPr>
          <p:nvPr/>
        </p:nvCxnSpPr>
        <p:spPr>
          <a:xfrm>
            <a:off x="8755693" y="3995803"/>
            <a:ext cx="14530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81CA88C-981B-1546-91DB-CF9916D52FEE}"/>
              </a:ext>
            </a:extLst>
          </p:cNvPr>
          <p:cNvCxnSpPr>
            <a:cxnSpLocks/>
          </p:cNvCxnSpPr>
          <p:nvPr/>
        </p:nvCxnSpPr>
        <p:spPr>
          <a:xfrm>
            <a:off x="2031304" y="4373672"/>
            <a:ext cx="37181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2CCAB1-4D6F-4748-B248-6981A65EB3C4}"/>
              </a:ext>
            </a:extLst>
          </p:cNvPr>
          <p:cNvCxnSpPr>
            <a:cxnSpLocks/>
          </p:cNvCxnSpPr>
          <p:nvPr/>
        </p:nvCxnSpPr>
        <p:spPr>
          <a:xfrm>
            <a:off x="3624196" y="4713294"/>
            <a:ext cx="2702944" cy="83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5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F6F7CA-2216-BB49-9A21-3B3DDE44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Exemples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326A43-AA1C-2544-A099-1C5BF164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CE6B0F8-308C-554C-8C99-05B934FB9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62492"/>
              </p:ext>
            </p:extLst>
          </p:nvPr>
        </p:nvGraphicFramePr>
        <p:xfrm>
          <a:off x="897637" y="2392280"/>
          <a:ext cx="1024815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1185">
                  <a:extLst>
                    <a:ext uri="{9D8B030D-6E8A-4147-A177-3AD203B41FA5}">
                      <a16:colId xmlns:a16="http://schemas.microsoft.com/office/drawing/2014/main" val="3812711853"/>
                    </a:ext>
                  </a:extLst>
                </a:gridCol>
                <a:gridCol w="5436973">
                  <a:extLst>
                    <a:ext uri="{9D8B030D-6E8A-4147-A177-3AD203B41FA5}">
                      <a16:colId xmlns:a16="http://schemas.microsoft.com/office/drawing/2014/main" val="1616332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PRINCIPALE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SUBORDONNEE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396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Ik</a:t>
                      </a:r>
                      <a:r>
                        <a:rPr lang="fr-FR" dirty="0"/>
                        <a:t>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neem</a:t>
                      </a:r>
                      <a:r>
                        <a:rPr lang="fr-FR" dirty="0"/>
                        <a:t> de </a:t>
                      </a:r>
                      <a:r>
                        <a:rPr lang="fr-FR" dirty="0" err="1"/>
                        <a:t>trein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OM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elke</a:t>
                      </a:r>
                      <a:r>
                        <a:rPr lang="fr-FR" dirty="0"/>
                        <a:t> dag </a:t>
                      </a:r>
                      <a:r>
                        <a:rPr lang="fr-FR" dirty="0" err="1"/>
                        <a:t>naar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school</a:t>
                      </a:r>
                      <a:r>
                        <a:rPr lang="fr-FR" dirty="0"/>
                        <a:t> TE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gaan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742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Ze</a:t>
                      </a:r>
                      <a:r>
                        <a:rPr lang="fr-FR" dirty="0"/>
                        <a:t>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leert</a:t>
                      </a:r>
                      <a:r>
                        <a:rPr lang="fr-FR" dirty="0"/>
                        <a:t> het </a:t>
                      </a:r>
                      <a:r>
                        <a:rPr lang="fr-FR" dirty="0" err="1"/>
                        <a:t>Nederlands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OMDAT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ze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later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een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goede</a:t>
                      </a:r>
                      <a:r>
                        <a:rPr lang="fr-FR" dirty="0"/>
                        <a:t> job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wil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285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We</a:t>
                      </a:r>
                      <a:r>
                        <a:rPr lang="fr-FR" dirty="0"/>
                        <a:t>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hebben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lessen</a:t>
                      </a:r>
                      <a:r>
                        <a:rPr lang="fr-FR" dirty="0"/>
                        <a:t> op </a:t>
                      </a:r>
                      <a:r>
                        <a:rPr lang="fr-FR" dirty="0" err="1"/>
                        <a:t>school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ZODAT</a:t>
                      </a:r>
                      <a:r>
                        <a:rPr lang="fr-FR" dirty="0"/>
                        <a:t> de </a:t>
                      </a:r>
                      <a:r>
                        <a:rPr lang="fr-FR" dirty="0" err="1"/>
                        <a:t>leraar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ons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alles</a:t>
                      </a:r>
                      <a:r>
                        <a:rPr lang="fr-FR" dirty="0"/>
                        <a:t>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kan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uitleggen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506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Mijn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vrienden</a:t>
                      </a:r>
                      <a:r>
                        <a:rPr lang="fr-FR" dirty="0"/>
                        <a:t>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gaan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vaak</a:t>
                      </a:r>
                      <a:r>
                        <a:rPr lang="fr-FR" dirty="0"/>
                        <a:t> in </a:t>
                      </a:r>
                      <a:r>
                        <a:rPr lang="fr-FR" dirty="0" err="1"/>
                        <a:t>Luik</a:t>
                      </a:r>
                      <a:r>
                        <a:rPr lang="fr-FR" dirty="0"/>
                        <a:t>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uit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OMDAT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ze</a:t>
                      </a:r>
                      <a:r>
                        <a:rPr lang="fr-FR" dirty="0"/>
                        <a:t> de cafés in het centrum </a:t>
                      </a:r>
                      <a:r>
                        <a:rPr lang="fr-FR" dirty="0" err="1"/>
                        <a:t>leuk</a:t>
                      </a:r>
                      <a:r>
                        <a:rPr lang="fr-FR" dirty="0"/>
                        <a:t>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vinden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969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</a:t>
                      </a:r>
                      <a:r>
                        <a:rPr lang="fr-FR" dirty="0" err="1"/>
                        <a:t>hogeschool</a:t>
                      </a:r>
                      <a:r>
                        <a:rPr lang="fr-FR" dirty="0"/>
                        <a:t>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vernieuwt</a:t>
                      </a:r>
                      <a:r>
                        <a:rPr lang="fr-FR" dirty="0"/>
                        <a:t> de </a:t>
                      </a:r>
                      <a:r>
                        <a:rPr lang="fr-FR" dirty="0" err="1"/>
                        <a:t>klassen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OM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betere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leeromstandigheden</a:t>
                      </a:r>
                      <a:r>
                        <a:rPr lang="fr-FR" dirty="0"/>
                        <a:t> TE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bieden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85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</a:t>
                      </a:r>
                      <a:r>
                        <a:rPr lang="fr-FR" dirty="0" err="1"/>
                        <a:t>leraar</a:t>
                      </a:r>
                      <a:r>
                        <a:rPr lang="fr-FR" dirty="0"/>
                        <a:t>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maakt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oefeningen</a:t>
                      </a:r>
                      <a:r>
                        <a:rPr lang="fr-FR" dirty="0"/>
                        <a:t>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OM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zijn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studenten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beter</a:t>
                      </a:r>
                      <a:r>
                        <a:rPr lang="fr-FR" dirty="0"/>
                        <a:t>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aan</a:t>
                      </a:r>
                      <a:r>
                        <a:rPr lang="fr-FR" dirty="0"/>
                        <a:t> TE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moedigen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244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</a:t>
                      </a:r>
                      <a:r>
                        <a:rPr lang="fr-FR" dirty="0" err="1"/>
                        <a:t>studenten</a:t>
                      </a:r>
                      <a:r>
                        <a:rPr lang="fr-FR" dirty="0"/>
                        <a:t>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oefenen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elke</a:t>
                      </a:r>
                      <a:r>
                        <a:rPr lang="fr-FR" dirty="0"/>
                        <a:t> 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OMDAT</a:t>
                      </a:r>
                      <a:r>
                        <a:rPr lang="fr-FR" dirty="0"/>
                        <a:t> dit de </a:t>
                      </a:r>
                      <a:r>
                        <a:rPr lang="fr-FR" dirty="0" err="1"/>
                        <a:t>beste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leermethode</a:t>
                      </a:r>
                      <a:r>
                        <a:rPr lang="fr-FR" dirty="0"/>
                        <a:t>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is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133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35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88ACB62-61A8-874A-8F1C-72717CA5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L’exemple des frites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25D1306-2AE2-BA4E-962F-EFF80ED65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130" y="457608"/>
            <a:ext cx="6553545" cy="491275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DF9BBFF-493B-AC42-922A-19CE8EDCB931}"/>
              </a:ext>
            </a:extLst>
          </p:cNvPr>
          <p:cNvSpPr txBox="1"/>
          <p:nvPr/>
        </p:nvSpPr>
        <p:spPr>
          <a:xfrm>
            <a:off x="9062488" y="5124111"/>
            <a:ext cx="52145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/>
              <a:t>LEKKER!</a:t>
            </a:r>
          </a:p>
        </p:txBody>
      </p:sp>
    </p:spTree>
    <p:extLst>
      <p:ext uri="{BB962C8B-B14F-4D97-AF65-F5344CB8AC3E}">
        <p14:creationId xmlns:p14="http://schemas.microsoft.com/office/powerpoint/2010/main" val="282723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792658-080B-CE4E-B391-BFBCC22E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L’exemple des frites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7B48FC-A40B-E846-8297-BFBBCB0D2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FR" sz="2000" dirty="0"/>
              <a:t>La principale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AA194A-FE13-FD40-BD9D-FBDEA3261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888250"/>
            <a:ext cx="4292594" cy="295977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FR" sz="2000" dirty="0"/>
              <a:t>La subordonnée</a:t>
            </a:r>
          </a:p>
        </p:txBody>
      </p:sp>
      <p:pic>
        <p:nvPicPr>
          <p:cNvPr id="7" name="Image 6" descr="Une image contenant jouet, signe, chemise&#10;&#10;Description générée automatiquement">
            <a:extLst>
              <a:ext uri="{FF2B5EF4-FFF2-40B4-BE49-F238E27FC236}">
                <a16:creationId xmlns:a16="http://schemas.microsoft.com/office/drawing/2014/main" id="{70EDC27C-806B-DE49-9619-A3E66D430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868" y="3429000"/>
            <a:ext cx="3072141" cy="2304106"/>
          </a:xfrm>
          <a:prstGeom prst="rect">
            <a:avLst/>
          </a:prstGeom>
        </p:spPr>
      </p:pic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3D1FD272-9D52-7744-A21F-193B3F77F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097" y="3184604"/>
            <a:ext cx="1631041" cy="254850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DD8D64E-F3AF-244C-BDA1-2BD340FA29C4}"/>
              </a:ext>
            </a:extLst>
          </p:cNvPr>
          <p:cNvSpPr txBox="1"/>
          <p:nvPr/>
        </p:nvSpPr>
        <p:spPr>
          <a:xfrm>
            <a:off x="2901894" y="5904524"/>
            <a:ext cx="16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Ik</a:t>
            </a:r>
            <a:r>
              <a:rPr lang="fr-FR" dirty="0"/>
              <a:t> </a:t>
            </a:r>
            <a:r>
              <a:rPr lang="fr-FR" dirty="0" err="1">
                <a:solidFill>
                  <a:srgbClr val="FF0000"/>
                </a:solidFill>
              </a:rPr>
              <a:t>neem</a:t>
            </a:r>
            <a:r>
              <a:rPr lang="fr-FR" dirty="0"/>
              <a:t> de bus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51B004-C2D7-274D-972A-8188552D0C5D}"/>
              </a:ext>
            </a:extLst>
          </p:cNvPr>
          <p:cNvSpPr txBox="1"/>
          <p:nvPr/>
        </p:nvSpPr>
        <p:spPr>
          <a:xfrm>
            <a:off x="7892097" y="5904524"/>
            <a:ext cx="262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om </a:t>
            </a:r>
            <a:r>
              <a:rPr lang="fr-FR" dirty="0" err="1"/>
              <a:t>naar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 te </a:t>
            </a:r>
            <a:r>
              <a:rPr lang="fr-FR" dirty="0" err="1">
                <a:solidFill>
                  <a:srgbClr val="FF0000"/>
                </a:solidFill>
              </a:rPr>
              <a:t>gaan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46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7F2C9-0FF4-8046-B014-CF88F88F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coordonnée OU subordonnée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3CAF30-3C09-8F49-BDCE-9120CE62C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Proposition </a:t>
            </a:r>
            <a:r>
              <a:rPr lang="fr-FR" b="1" dirty="0"/>
              <a:t>coordonnée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Proposition </a:t>
            </a:r>
            <a:r>
              <a:rPr lang="fr-FR" b="1" dirty="0"/>
              <a:t>subordonnée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CE9F097-D56E-B44E-88D5-EA817F53A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374129"/>
              </p:ext>
            </p:extLst>
          </p:nvPr>
        </p:nvGraphicFramePr>
        <p:xfrm>
          <a:off x="3546388" y="2610250"/>
          <a:ext cx="4720282" cy="548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60141">
                  <a:extLst>
                    <a:ext uri="{9D8B030D-6E8A-4147-A177-3AD203B41FA5}">
                      <a16:colId xmlns:a16="http://schemas.microsoft.com/office/drawing/2014/main" val="2577910995"/>
                    </a:ext>
                  </a:extLst>
                </a:gridCol>
                <a:gridCol w="2360141">
                  <a:extLst>
                    <a:ext uri="{9D8B030D-6E8A-4147-A177-3AD203B41FA5}">
                      <a16:colId xmlns:a16="http://schemas.microsoft.com/office/drawing/2014/main" val="325276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0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000" dirty="0"/>
                        <a:t>P1’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769648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C72A0D7-CA38-5C40-BCB8-A79AC0049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642621"/>
              </p:ext>
            </p:extLst>
          </p:nvPr>
        </p:nvGraphicFramePr>
        <p:xfrm>
          <a:off x="3546388" y="4022766"/>
          <a:ext cx="4720282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60141">
                  <a:extLst>
                    <a:ext uri="{9D8B030D-6E8A-4147-A177-3AD203B41FA5}">
                      <a16:colId xmlns:a16="http://schemas.microsoft.com/office/drawing/2014/main" val="2183967449"/>
                    </a:ext>
                  </a:extLst>
                </a:gridCol>
                <a:gridCol w="2360141">
                  <a:extLst>
                    <a:ext uri="{9D8B030D-6E8A-4147-A177-3AD203B41FA5}">
                      <a16:colId xmlns:a16="http://schemas.microsoft.com/office/drawing/2014/main" val="1404417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30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24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000" b="1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618939"/>
                  </a:ext>
                </a:extLst>
              </a:tr>
            </a:tbl>
          </a:graphicData>
        </a:graphic>
      </p:graphicFrame>
      <p:sp>
        <p:nvSpPr>
          <p:cNvPr id="6" name="Plus 5">
            <a:extLst>
              <a:ext uri="{FF2B5EF4-FFF2-40B4-BE49-F238E27FC236}">
                <a16:creationId xmlns:a16="http://schemas.microsoft.com/office/drawing/2014/main" id="{7D187281-7122-8146-A881-9A14C23BE1BD}"/>
              </a:ext>
            </a:extLst>
          </p:cNvPr>
          <p:cNvSpPr/>
          <p:nvPr/>
        </p:nvSpPr>
        <p:spPr>
          <a:xfrm>
            <a:off x="4806779" y="2670546"/>
            <a:ext cx="420130" cy="42804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s 6">
            <a:extLst>
              <a:ext uri="{FF2B5EF4-FFF2-40B4-BE49-F238E27FC236}">
                <a16:creationId xmlns:a16="http://schemas.microsoft.com/office/drawing/2014/main" id="{9CDD4751-F3F7-1648-9212-62353586CF27}"/>
              </a:ext>
            </a:extLst>
          </p:cNvPr>
          <p:cNvSpPr/>
          <p:nvPr/>
        </p:nvSpPr>
        <p:spPr>
          <a:xfrm>
            <a:off x="5696465" y="4571406"/>
            <a:ext cx="926757" cy="548640"/>
          </a:xfrm>
          <a:prstGeom prst="bracketPair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056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B95E7C-642B-4D45-91C6-0A53EC64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coordonnée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E416CF-FD4F-394B-80CC-5979555FF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CFCFB7B-2E89-7A4A-AD93-75DD05A98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023056"/>
              </p:ext>
            </p:extLst>
          </p:nvPr>
        </p:nvGraphicFramePr>
        <p:xfrm>
          <a:off x="1309816" y="3104519"/>
          <a:ext cx="8841267" cy="1381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63">
                  <a:extLst>
                    <a:ext uri="{9D8B030D-6E8A-4147-A177-3AD203B41FA5}">
                      <a16:colId xmlns:a16="http://schemas.microsoft.com/office/drawing/2014/main" val="1697541830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1574980953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2245661237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683918621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3629462763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671745497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2550952823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1799583204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360962730"/>
                    </a:ext>
                  </a:extLst>
                </a:gridCol>
              </a:tblGrid>
              <a:tr h="69098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VERBE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RGV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c.c</a:t>
                      </a:r>
                      <a:r>
                        <a:rPr lang="fr-F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VERBE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RGV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252918"/>
                  </a:ext>
                </a:extLst>
              </a:tr>
              <a:tr h="690987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Ik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neem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ik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ga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naar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school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2309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B95E7C-642B-4D45-91C6-0A53EC64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subordonnée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E416CF-FD4F-394B-80CC-5979555FF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CFCFB7B-2E89-7A4A-AD93-75DD05A98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99286"/>
              </p:ext>
            </p:extLst>
          </p:nvPr>
        </p:nvGraphicFramePr>
        <p:xfrm>
          <a:off x="1309816" y="3104519"/>
          <a:ext cx="9823630" cy="2072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63">
                  <a:extLst>
                    <a:ext uri="{9D8B030D-6E8A-4147-A177-3AD203B41FA5}">
                      <a16:colId xmlns:a16="http://schemas.microsoft.com/office/drawing/2014/main" val="1697541830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1574980953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2245661237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683918621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3629462763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671745497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2550952823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1799583204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360962730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141325550"/>
                    </a:ext>
                  </a:extLst>
                </a:gridCol>
              </a:tblGrid>
              <a:tr h="69098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VERBE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RGV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c.s</a:t>
                      </a:r>
                      <a:r>
                        <a:rPr lang="fr-F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VERBE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RGV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252918"/>
                  </a:ext>
                </a:extLst>
              </a:tr>
              <a:tr h="690987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Ik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neem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2309457"/>
                  </a:ext>
                </a:extLst>
              </a:tr>
              <a:tr h="690987">
                <a:tc gridSpan="4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naar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school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gaan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0474008"/>
                  </a:ext>
                </a:extLst>
              </a:tr>
            </a:tbl>
          </a:graphicData>
        </a:graphic>
      </p:graphicFrame>
      <p:sp>
        <p:nvSpPr>
          <p:cNvPr id="5" name="Flèche courbée vers le bas 4">
            <a:extLst>
              <a:ext uri="{FF2B5EF4-FFF2-40B4-BE49-F238E27FC236}">
                <a16:creationId xmlns:a16="http://schemas.microsoft.com/office/drawing/2014/main" id="{63A7CFF9-6276-C440-BC18-CD198577F5B3}"/>
              </a:ext>
            </a:extLst>
          </p:cNvPr>
          <p:cNvSpPr/>
          <p:nvPr/>
        </p:nvSpPr>
        <p:spPr>
          <a:xfrm>
            <a:off x="7488195" y="1660374"/>
            <a:ext cx="3385751" cy="14041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84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2FB376-209B-DE4E-9D3F-055EA9D5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Structure en « OM … TE »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C9A61BA-3CD8-AA4A-958C-0A45773B5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435293"/>
              </p:ext>
            </p:extLst>
          </p:nvPr>
        </p:nvGraphicFramePr>
        <p:xfrm>
          <a:off x="385762" y="3269643"/>
          <a:ext cx="11515725" cy="2313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562">
                  <a:extLst>
                    <a:ext uri="{9D8B030D-6E8A-4147-A177-3AD203B41FA5}">
                      <a16:colId xmlns:a16="http://schemas.microsoft.com/office/drawing/2014/main" val="1201124379"/>
                    </a:ext>
                  </a:extLst>
                </a:gridCol>
                <a:gridCol w="1760117">
                  <a:extLst>
                    <a:ext uri="{9D8B030D-6E8A-4147-A177-3AD203B41FA5}">
                      <a16:colId xmlns:a16="http://schemas.microsoft.com/office/drawing/2014/main" val="1549363535"/>
                    </a:ext>
                  </a:extLst>
                </a:gridCol>
                <a:gridCol w="1395759">
                  <a:extLst>
                    <a:ext uri="{9D8B030D-6E8A-4147-A177-3AD203B41FA5}">
                      <a16:colId xmlns:a16="http://schemas.microsoft.com/office/drawing/2014/main" val="4135175651"/>
                    </a:ext>
                  </a:extLst>
                </a:gridCol>
                <a:gridCol w="2909236">
                  <a:extLst>
                    <a:ext uri="{9D8B030D-6E8A-4147-A177-3AD203B41FA5}">
                      <a16:colId xmlns:a16="http://schemas.microsoft.com/office/drawing/2014/main" val="1824918264"/>
                    </a:ext>
                  </a:extLst>
                </a:gridCol>
                <a:gridCol w="2205051">
                  <a:extLst>
                    <a:ext uri="{9D8B030D-6E8A-4147-A177-3AD203B41FA5}">
                      <a16:colId xmlns:a16="http://schemas.microsoft.com/office/drawing/2014/main" val="124993677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fr-FR" sz="3300"/>
                        <a:t>conjonction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300"/>
                        <a:t>sujet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300"/>
                        <a:t>CP</a:t>
                      </a:r>
                    </a:p>
                  </a:txBody>
                  <a:tcPr marL="167640" marR="167640" marT="83820" marB="8382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3300" dirty="0">
                          <a:solidFill>
                            <a:srgbClr val="C00000"/>
                          </a:solidFill>
                        </a:rPr>
                        <a:t>Formes verbales</a:t>
                      </a:r>
                    </a:p>
                  </a:txBody>
                  <a:tcPr marL="167640" marR="167640" marT="83820" marB="83820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725634"/>
                  </a:ext>
                </a:extLst>
              </a:tr>
              <a:tr h="1575816">
                <a:tc>
                  <a:txBody>
                    <a:bodyPr/>
                    <a:lstStyle/>
                    <a:p>
                      <a:pPr algn="ctr"/>
                      <a:r>
                        <a:rPr lang="fr-FR" sz="5500" b="1"/>
                        <a:t>OM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300"/>
                        <a:t>Ø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300"/>
                        <a:t>…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300">
                          <a:solidFill>
                            <a:srgbClr val="FF0000"/>
                          </a:solidFill>
                        </a:rPr>
                        <a:t>particule séparable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500" b="1" dirty="0"/>
                        <a:t>TE</a:t>
                      </a:r>
                      <a:r>
                        <a:rPr lang="fr-FR" sz="3300" dirty="0"/>
                        <a:t> + </a:t>
                      </a:r>
                      <a:r>
                        <a:rPr lang="fr-FR" sz="3300" dirty="0">
                          <a:solidFill>
                            <a:srgbClr val="FF0000"/>
                          </a:solidFill>
                        </a:rPr>
                        <a:t>infinitif</a:t>
                      </a:r>
                    </a:p>
                  </a:txBody>
                  <a:tcPr marL="167640" marR="167640" marT="83820" marB="83820" anchor="ctr"/>
                </a:tc>
                <a:extLst>
                  <a:ext uri="{0D108BD9-81ED-4DB2-BD59-A6C34878D82A}">
                    <a16:rowId xmlns:a16="http://schemas.microsoft.com/office/drawing/2014/main" val="448356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60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2FB376-209B-DE4E-9D3F-055EA9D5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Structure en « OM … TE »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C9A61BA-3CD8-AA4A-958C-0A45773B5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90186"/>
              </p:ext>
            </p:extLst>
          </p:nvPr>
        </p:nvGraphicFramePr>
        <p:xfrm>
          <a:off x="385761" y="2483711"/>
          <a:ext cx="11501438" cy="413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915">
                  <a:extLst>
                    <a:ext uri="{9D8B030D-6E8A-4147-A177-3AD203B41FA5}">
                      <a16:colId xmlns:a16="http://schemas.microsoft.com/office/drawing/2014/main" val="1201124379"/>
                    </a:ext>
                  </a:extLst>
                </a:gridCol>
                <a:gridCol w="4473146">
                  <a:extLst>
                    <a:ext uri="{9D8B030D-6E8A-4147-A177-3AD203B41FA5}">
                      <a16:colId xmlns:a16="http://schemas.microsoft.com/office/drawing/2014/main" val="4135175651"/>
                    </a:ext>
                  </a:extLst>
                </a:gridCol>
                <a:gridCol w="1692875">
                  <a:extLst>
                    <a:ext uri="{9D8B030D-6E8A-4147-A177-3AD203B41FA5}">
                      <a16:colId xmlns:a16="http://schemas.microsoft.com/office/drawing/2014/main" val="1824918264"/>
                    </a:ext>
                  </a:extLst>
                </a:gridCol>
                <a:gridCol w="2199502">
                  <a:extLst>
                    <a:ext uri="{9D8B030D-6E8A-4147-A177-3AD203B41FA5}">
                      <a16:colId xmlns:a16="http://schemas.microsoft.com/office/drawing/2014/main" val="124993677"/>
                    </a:ext>
                  </a:extLst>
                </a:gridCol>
              </a:tblGrid>
              <a:tr h="632938">
                <a:tc>
                  <a:txBody>
                    <a:bodyPr/>
                    <a:lstStyle/>
                    <a:p>
                      <a:pPr algn="ctr"/>
                      <a:r>
                        <a:rPr lang="fr-FR" sz="3300"/>
                        <a:t>conjonction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300"/>
                        <a:t>CP</a:t>
                      </a:r>
                    </a:p>
                  </a:txBody>
                  <a:tcPr marL="167640" marR="167640" marT="83820" marB="8382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3300" dirty="0">
                          <a:solidFill>
                            <a:srgbClr val="C00000"/>
                          </a:solidFill>
                        </a:rPr>
                        <a:t>Formes verbales</a:t>
                      </a:r>
                    </a:p>
                  </a:txBody>
                  <a:tcPr marL="167640" marR="167640" marT="83820" marB="83820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725634"/>
                  </a:ext>
                </a:extLst>
              </a:tr>
              <a:tr h="693799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OM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/>
                        <a:t>elke</a:t>
                      </a:r>
                      <a:r>
                        <a:rPr lang="fr-FR" sz="2000" dirty="0"/>
                        <a:t> dag </a:t>
                      </a:r>
                      <a:r>
                        <a:rPr lang="fr-FR" sz="2000" dirty="0" err="1"/>
                        <a:t>naar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school</a:t>
                      </a:r>
                      <a:endParaRPr lang="fr-FR" sz="2000" dirty="0"/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/>
                        <a:t>TE</a:t>
                      </a:r>
                      <a:r>
                        <a:rPr lang="fr-FR" sz="2000" dirty="0"/>
                        <a:t> + </a:t>
                      </a:r>
                      <a:r>
                        <a:rPr lang="fr-FR" sz="2000" dirty="0" err="1">
                          <a:solidFill>
                            <a:srgbClr val="FF0000"/>
                          </a:solidFill>
                        </a:rPr>
                        <a:t>fietsen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marL="167640" marR="167640" marT="83820" marB="83820" anchor="ctr"/>
                </a:tc>
                <a:extLst>
                  <a:ext uri="{0D108BD9-81ED-4DB2-BD59-A6C34878D82A}">
                    <a16:rowId xmlns:a16="http://schemas.microsoft.com/office/drawing/2014/main" val="199832544"/>
                  </a:ext>
                </a:extLst>
              </a:tr>
              <a:tr h="693799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OM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met </a:t>
                      </a:r>
                      <a:r>
                        <a:rPr lang="fr-FR" sz="2000" dirty="0" err="1"/>
                        <a:t>vrienden</a:t>
                      </a:r>
                      <a:r>
                        <a:rPr lang="fr-FR" sz="2000" dirty="0"/>
                        <a:t> in </a:t>
                      </a:r>
                      <a:r>
                        <a:rPr lang="fr-FR" sz="2000" dirty="0" err="1"/>
                        <a:t>Luik</a:t>
                      </a:r>
                      <a:endParaRPr lang="fr-FR" sz="2000" dirty="0"/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>
                          <a:solidFill>
                            <a:srgbClr val="FF0000"/>
                          </a:solidFill>
                        </a:rPr>
                        <a:t>uit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TE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fr-FR" sz="2000" dirty="0" err="1">
                          <a:solidFill>
                            <a:srgbClr val="FF0000"/>
                          </a:solidFill>
                        </a:rPr>
                        <a:t>gaan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marL="167640" marR="167640" marT="83820" marB="83820" anchor="ctr"/>
                </a:tc>
                <a:extLst>
                  <a:ext uri="{0D108BD9-81ED-4DB2-BD59-A6C34878D82A}">
                    <a16:rowId xmlns:a16="http://schemas.microsoft.com/office/drawing/2014/main" val="1118912314"/>
                  </a:ext>
                </a:extLst>
              </a:tr>
              <a:tr h="693799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OM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thuis</a:t>
                      </a:r>
                      <a:endParaRPr lang="fr-FR" sz="2000" dirty="0"/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TE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fr-FR" sz="2000" dirty="0" err="1">
                          <a:solidFill>
                            <a:srgbClr val="FF0000"/>
                          </a:solidFill>
                        </a:rPr>
                        <a:t>blijven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marL="167640" marR="167640" marT="83820" marB="83820" anchor="ctr"/>
                </a:tc>
                <a:extLst>
                  <a:ext uri="{0D108BD9-81ED-4DB2-BD59-A6C34878D82A}">
                    <a16:rowId xmlns:a16="http://schemas.microsoft.com/office/drawing/2014/main" val="1151573501"/>
                  </a:ext>
                </a:extLst>
              </a:tr>
              <a:tr h="693799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OM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op </a:t>
                      </a:r>
                      <a:r>
                        <a:rPr lang="fr-FR" sz="2000" dirty="0" err="1"/>
                        <a:t>school</a:t>
                      </a:r>
                      <a:endParaRPr lang="fr-FR" sz="2000" dirty="0"/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TE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fr-FR" sz="2000" dirty="0" err="1">
                          <a:solidFill>
                            <a:srgbClr val="FF0000"/>
                          </a:solidFill>
                        </a:rPr>
                        <a:t>zijn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marL="167640" marR="167640" marT="83820" marB="83820" anchor="ctr"/>
                </a:tc>
                <a:extLst>
                  <a:ext uri="{0D108BD9-81ED-4DB2-BD59-A6C34878D82A}">
                    <a16:rowId xmlns:a16="http://schemas.microsoft.com/office/drawing/2014/main" val="1046866064"/>
                  </a:ext>
                </a:extLst>
              </a:tr>
              <a:tr h="693799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OM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dit </a:t>
                      </a:r>
                      <a:r>
                        <a:rPr lang="fr-FR" sz="2000" dirty="0" err="1"/>
                        <a:t>jaar</a:t>
                      </a:r>
                      <a:r>
                        <a:rPr lang="fr-FR" sz="2000" dirty="0"/>
                        <a:t> met de </a:t>
                      </a:r>
                      <a:r>
                        <a:rPr lang="fr-FR" sz="2000" dirty="0" err="1"/>
                        <a:t>familie</a:t>
                      </a:r>
                      <a:endParaRPr lang="fr-FR" sz="2000" dirty="0"/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TE</a:t>
                      </a:r>
                      <a:r>
                        <a:rPr lang="fr-FR" sz="2000" dirty="0"/>
                        <a:t> + </a:t>
                      </a:r>
                      <a:r>
                        <a:rPr lang="fr-FR" sz="2000" dirty="0" err="1">
                          <a:solidFill>
                            <a:srgbClr val="FF0000"/>
                          </a:solidFill>
                        </a:rPr>
                        <a:t>reizen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marL="167640" marR="167640" marT="83820" marB="83820" anchor="ctr"/>
                </a:tc>
                <a:extLst>
                  <a:ext uri="{0D108BD9-81ED-4DB2-BD59-A6C34878D82A}">
                    <a16:rowId xmlns:a16="http://schemas.microsoft.com/office/drawing/2014/main" val="448356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661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E8B8E-4900-C246-82B8-3405B2D7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peux commencer par la subordonnée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80A137-F336-054D-8DC8-5418DC07E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Ik</a:t>
            </a:r>
            <a:r>
              <a:rPr lang="fr-FR" dirty="0"/>
              <a:t> </a:t>
            </a:r>
            <a:r>
              <a:rPr lang="fr-FR" dirty="0" err="1">
                <a:solidFill>
                  <a:srgbClr val="FF0000"/>
                </a:solidFill>
              </a:rPr>
              <a:t>neem</a:t>
            </a:r>
            <a:r>
              <a:rPr lang="fr-FR" dirty="0"/>
              <a:t> de bus   </a:t>
            </a:r>
          </a:p>
          <a:p>
            <a:pPr marL="0" indent="0">
              <a:buNone/>
            </a:pPr>
            <a:r>
              <a:rPr lang="fr-FR" dirty="0"/>
              <a:t>                              OM </a:t>
            </a:r>
            <a:r>
              <a:rPr lang="fr-FR" dirty="0" err="1"/>
              <a:t>elke</a:t>
            </a:r>
            <a:r>
              <a:rPr lang="fr-FR" dirty="0"/>
              <a:t> dag </a:t>
            </a:r>
            <a:r>
              <a:rPr lang="fr-FR" dirty="0" err="1"/>
              <a:t>naar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 TE </a:t>
            </a:r>
            <a:r>
              <a:rPr lang="fr-FR" dirty="0" err="1">
                <a:solidFill>
                  <a:srgbClr val="FF0000"/>
                </a:solidFill>
              </a:rPr>
              <a:t>gaan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OM </a:t>
            </a:r>
            <a:r>
              <a:rPr lang="fr-FR" dirty="0" err="1"/>
              <a:t>elke</a:t>
            </a:r>
            <a:r>
              <a:rPr lang="fr-FR" dirty="0"/>
              <a:t> dag </a:t>
            </a:r>
            <a:r>
              <a:rPr lang="fr-FR" dirty="0" err="1"/>
              <a:t>naar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 TE </a:t>
            </a:r>
            <a:r>
              <a:rPr lang="fr-FR" dirty="0" err="1">
                <a:solidFill>
                  <a:srgbClr val="FF0000"/>
                </a:solidFill>
              </a:rPr>
              <a:t>gaan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                                                             </a:t>
            </a:r>
            <a:r>
              <a:rPr lang="fr-FR" dirty="0" err="1">
                <a:solidFill>
                  <a:srgbClr val="FF0000"/>
                </a:solidFill>
              </a:rPr>
              <a:t>neem</a:t>
            </a:r>
            <a:r>
              <a:rPr lang="fr-FR" dirty="0"/>
              <a:t> </a:t>
            </a:r>
            <a:r>
              <a:rPr lang="fr-FR" dirty="0" err="1"/>
              <a:t>ik</a:t>
            </a:r>
            <a:r>
              <a:rPr lang="fr-FR" dirty="0"/>
              <a:t> de bus</a:t>
            </a:r>
          </a:p>
        </p:txBody>
      </p:sp>
      <p:sp>
        <p:nvSpPr>
          <p:cNvPr id="4" name="Parenthèses 3">
            <a:extLst>
              <a:ext uri="{FF2B5EF4-FFF2-40B4-BE49-F238E27FC236}">
                <a16:creationId xmlns:a16="http://schemas.microsoft.com/office/drawing/2014/main" id="{64C04052-9399-0C46-B237-B560DC7B1D51}"/>
              </a:ext>
            </a:extLst>
          </p:cNvPr>
          <p:cNvSpPr/>
          <p:nvPr/>
        </p:nvSpPr>
        <p:spPr>
          <a:xfrm>
            <a:off x="723900" y="1825625"/>
            <a:ext cx="2519363" cy="414338"/>
          </a:xfrm>
          <a:prstGeom prst="bracketPair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arenthèses 4">
            <a:extLst>
              <a:ext uri="{FF2B5EF4-FFF2-40B4-BE49-F238E27FC236}">
                <a16:creationId xmlns:a16="http://schemas.microsoft.com/office/drawing/2014/main" id="{EDDECEE0-7296-0248-BE24-4BE33BAC50EA}"/>
              </a:ext>
            </a:extLst>
          </p:cNvPr>
          <p:cNvSpPr/>
          <p:nvPr/>
        </p:nvSpPr>
        <p:spPr>
          <a:xfrm>
            <a:off x="3243263" y="2374900"/>
            <a:ext cx="4914900" cy="414338"/>
          </a:xfrm>
          <a:prstGeom prst="bracketPair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enthèses 5">
            <a:extLst>
              <a:ext uri="{FF2B5EF4-FFF2-40B4-BE49-F238E27FC236}">
                <a16:creationId xmlns:a16="http://schemas.microsoft.com/office/drawing/2014/main" id="{FD1CDAD3-C55C-144C-B83F-EB4C7F50CF07}"/>
              </a:ext>
            </a:extLst>
          </p:cNvPr>
          <p:cNvSpPr/>
          <p:nvPr/>
        </p:nvSpPr>
        <p:spPr>
          <a:xfrm>
            <a:off x="838200" y="3861594"/>
            <a:ext cx="4914900" cy="414338"/>
          </a:xfrm>
          <a:prstGeom prst="bracketPair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s 6">
            <a:extLst>
              <a:ext uri="{FF2B5EF4-FFF2-40B4-BE49-F238E27FC236}">
                <a16:creationId xmlns:a16="http://schemas.microsoft.com/office/drawing/2014/main" id="{64DDC726-0FD4-F346-8A96-4DFE50C67CF1}"/>
              </a:ext>
            </a:extLst>
          </p:cNvPr>
          <p:cNvSpPr/>
          <p:nvPr/>
        </p:nvSpPr>
        <p:spPr>
          <a:xfrm>
            <a:off x="5753100" y="4391819"/>
            <a:ext cx="2405063" cy="414338"/>
          </a:xfrm>
          <a:prstGeom prst="bracketPair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9DA8CC4-E692-F447-ABEA-02933503705E}"/>
              </a:ext>
            </a:extLst>
          </p:cNvPr>
          <p:cNvCxnSpPr>
            <a:cxnSpLocks/>
          </p:cNvCxnSpPr>
          <p:nvPr/>
        </p:nvCxnSpPr>
        <p:spPr>
          <a:xfrm flipH="1">
            <a:off x="3028950" y="2996406"/>
            <a:ext cx="2886075" cy="8651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845B531-6189-CA4A-903E-9741E8C869D6}"/>
              </a:ext>
            </a:extLst>
          </p:cNvPr>
          <p:cNvCxnSpPr>
            <a:cxnSpLocks/>
          </p:cNvCxnSpPr>
          <p:nvPr/>
        </p:nvCxnSpPr>
        <p:spPr>
          <a:xfrm>
            <a:off x="1814513" y="2466181"/>
            <a:ext cx="5357812" cy="18097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uble flèche horizontale 14">
            <a:extLst>
              <a:ext uri="{FF2B5EF4-FFF2-40B4-BE49-F238E27FC236}">
                <a16:creationId xmlns:a16="http://schemas.microsoft.com/office/drawing/2014/main" id="{1AA82E26-6471-9E42-A1E2-D83A9CF2E8D5}"/>
              </a:ext>
            </a:extLst>
          </p:cNvPr>
          <p:cNvSpPr/>
          <p:nvPr/>
        </p:nvSpPr>
        <p:spPr>
          <a:xfrm>
            <a:off x="6184106" y="4883547"/>
            <a:ext cx="771525" cy="342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65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72A6BB-7763-FB48-AB6F-17CB3C64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600" dirty="0">
                <a:solidFill>
                  <a:srgbClr val="FFFFFF"/>
                </a:solidFill>
              </a:rPr>
              <a:t>Dire </a:t>
            </a:r>
            <a:br>
              <a:rPr lang="fr-FR" sz="2600" dirty="0">
                <a:solidFill>
                  <a:srgbClr val="FFFFFF"/>
                </a:solidFill>
              </a:rPr>
            </a:br>
            <a:r>
              <a:rPr lang="fr-FR" sz="2600" dirty="0">
                <a:solidFill>
                  <a:srgbClr val="FFFFFF"/>
                </a:solidFill>
              </a:rPr>
              <a:t>« pour » dans d’autres langues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96B1BC-D795-48FE-BB6C-32C62551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Que </a:t>
            </a:r>
            <a:r>
              <a:rPr lang="en-US" sz="3000" dirty="0" err="1"/>
              <a:t>peut</a:t>
            </a:r>
            <a:r>
              <a:rPr lang="en-US" sz="3000" dirty="0"/>
              <a:t>-on observer ?</a:t>
            </a: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F0B0080F-0DD4-944E-B2D7-9F130F1230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322595"/>
              </p:ext>
            </p:extLst>
          </p:nvPr>
        </p:nvGraphicFramePr>
        <p:xfrm>
          <a:off x="3729037" y="1555613"/>
          <a:ext cx="8186737" cy="260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784">
                  <a:extLst>
                    <a:ext uri="{9D8B030D-6E8A-4147-A177-3AD203B41FA5}">
                      <a16:colId xmlns:a16="http://schemas.microsoft.com/office/drawing/2014/main" val="238894965"/>
                    </a:ext>
                  </a:extLst>
                </a:gridCol>
                <a:gridCol w="2998285">
                  <a:extLst>
                    <a:ext uri="{9D8B030D-6E8A-4147-A177-3AD203B41FA5}">
                      <a16:colId xmlns:a16="http://schemas.microsoft.com/office/drawing/2014/main" val="560083146"/>
                    </a:ext>
                  </a:extLst>
                </a:gridCol>
                <a:gridCol w="3245668">
                  <a:extLst>
                    <a:ext uri="{9D8B030D-6E8A-4147-A177-3AD203B41FA5}">
                      <a16:colId xmlns:a16="http://schemas.microsoft.com/office/drawing/2014/main" val="1325556641"/>
                    </a:ext>
                  </a:extLst>
                </a:gridCol>
              </a:tblGrid>
              <a:tr h="458748">
                <a:tc>
                  <a:txBody>
                    <a:bodyPr/>
                    <a:lstStyle/>
                    <a:p>
                      <a:pPr algn="ctr"/>
                      <a:r>
                        <a:rPr lang="fr-FR" sz="2100"/>
                        <a:t>Langue</a:t>
                      </a:r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/>
                        <a:t>Pour + …</a:t>
                      </a:r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/>
                        <a:t>Pour + …</a:t>
                      </a:r>
                    </a:p>
                  </a:txBody>
                  <a:tcPr marL="104261" marR="104261" marT="52130" marB="52130"/>
                </a:tc>
                <a:extLst>
                  <a:ext uri="{0D108BD9-81ED-4DB2-BD59-A6C34878D82A}">
                    <a16:rowId xmlns:a16="http://schemas.microsoft.com/office/drawing/2014/main" val="2817975503"/>
                  </a:ext>
                </a:extLst>
              </a:tr>
              <a:tr h="458748">
                <a:tc>
                  <a:txBody>
                    <a:bodyPr/>
                    <a:lstStyle/>
                    <a:p>
                      <a:r>
                        <a:rPr lang="fr-FR" sz="2100"/>
                        <a:t>français</a:t>
                      </a:r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r>
                        <a:rPr lang="fr-FR" sz="2100"/>
                        <a:t>POUR ma mère</a:t>
                      </a:r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r>
                        <a:rPr lang="fr-FR" sz="2100"/>
                        <a:t>POUR aller là</a:t>
                      </a:r>
                    </a:p>
                  </a:txBody>
                  <a:tcPr marL="104261" marR="104261" marT="52130" marB="52130"/>
                </a:tc>
                <a:extLst>
                  <a:ext uri="{0D108BD9-81ED-4DB2-BD59-A6C34878D82A}">
                    <a16:rowId xmlns:a16="http://schemas.microsoft.com/office/drawing/2014/main" val="2073456469"/>
                  </a:ext>
                </a:extLst>
              </a:tr>
              <a:tr h="458748">
                <a:tc>
                  <a:txBody>
                    <a:bodyPr/>
                    <a:lstStyle/>
                    <a:p>
                      <a:r>
                        <a:rPr lang="fr-FR" sz="2100" dirty="0"/>
                        <a:t>anglais</a:t>
                      </a:r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r>
                        <a:rPr lang="fr-FR" sz="2100"/>
                        <a:t>FOR </a:t>
                      </a:r>
                      <a:r>
                        <a:rPr lang="fr-FR" sz="2100" err="1"/>
                        <a:t>my</a:t>
                      </a:r>
                      <a:r>
                        <a:rPr lang="fr-FR" sz="2100"/>
                        <a:t> </a:t>
                      </a:r>
                      <a:r>
                        <a:rPr lang="fr-FR" sz="2100" err="1"/>
                        <a:t>mother</a:t>
                      </a:r>
                      <a:endParaRPr lang="fr-FR" sz="2100"/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r>
                        <a:rPr lang="fr-FR" sz="2100"/>
                        <a:t>TO go </a:t>
                      </a:r>
                      <a:r>
                        <a:rPr lang="fr-FR" sz="2100" err="1"/>
                        <a:t>there</a:t>
                      </a:r>
                      <a:endParaRPr lang="fr-FR" sz="2100"/>
                    </a:p>
                  </a:txBody>
                  <a:tcPr marL="104261" marR="104261" marT="52130" marB="52130"/>
                </a:tc>
                <a:extLst>
                  <a:ext uri="{0D108BD9-81ED-4DB2-BD59-A6C34878D82A}">
                    <a16:rowId xmlns:a16="http://schemas.microsoft.com/office/drawing/2014/main" val="366320715"/>
                  </a:ext>
                </a:extLst>
              </a:tr>
              <a:tr h="458748">
                <a:tc>
                  <a:txBody>
                    <a:bodyPr/>
                    <a:lstStyle/>
                    <a:p>
                      <a:r>
                        <a:rPr lang="fr-FR" sz="2100"/>
                        <a:t>allemand</a:t>
                      </a:r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r>
                        <a:rPr lang="fr-FR" sz="2100"/>
                        <a:t>FÜR </a:t>
                      </a:r>
                      <a:r>
                        <a:rPr lang="fr-FR" sz="2100" err="1"/>
                        <a:t>meine</a:t>
                      </a:r>
                      <a:r>
                        <a:rPr lang="fr-FR" sz="2100"/>
                        <a:t> </a:t>
                      </a:r>
                      <a:r>
                        <a:rPr lang="fr-FR" sz="2100" err="1"/>
                        <a:t>Mutter</a:t>
                      </a:r>
                      <a:endParaRPr lang="fr-FR" sz="2100"/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r>
                        <a:rPr lang="fr-FR" sz="2100"/>
                        <a:t>UM </a:t>
                      </a:r>
                      <a:r>
                        <a:rPr lang="fr-FR" sz="2100" err="1"/>
                        <a:t>dorthin</a:t>
                      </a:r>
                      <a:r>
                        <a:rPr lang="fr-FR" sz="2100"/>
                        <a:t> ZU </a:t>
                      </a:r>
                      <a:r>
                        <a:rPr lang="fr-FR" sz="2100" err="1"/>
                        <a:t>gehen</a:t>
                      </a:r>
                      <a:endParaRPr lang="fr-FR" sz="2100"/>
                    </a:p>
                  </a:txBody>
                  <a:tcPr marL="104261" marR="104261" marT="52130" marB="52130"/>
                </a:tc>
                <a:extLst>
                  <a:ext uri="{0D108BD9-81ED-4DB2-BD59-A6C34878D82A}">
                    <a16:rowId xmlns:a16="http://schemas.microsoft.com/office/drawing/2014/main" val="1835103257"/>
                  </a:ext>
                </a:extLst>
              </a:tr>
              <a:tr h="771530">
                <a:tc>
                  <a:txBody>
                    <a:bodyPr/>
                    <a:lstStyle/>
                    <a:p>
                      <a:r>
                        <a:rPr lang="fr-FR" sz="2100"/>
                        <a:t>néerlandais</a:t>
                      </a:r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r>
                        <a:rPr lang="fr-FR" sz="2100"/>
                        <a:t>VOOR </a:t>
                      </a:r>
                      <a:r>
                        <a:rPr lang="fr-FR" sz="2100" err="1"/>
                        <a:t>mijn</a:t>
                      </a:r>
                      <a:r>
                        <a:rPr lang="fr-FR" sz="2100"/>
                        <a:t> </a:t>
                      </a:r>
                      <a:r>
                        <a:rPr lang="fr-FR" sz="2100" err="1"/>
                        <a:t>moeder</a:t>
                      </a:r>
                      <a:endParaRPr lang="fr-FR" sz="2100"/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OM </a:t>
                      </a:r>
                      <a:r>
                        <a:rPr lang="fr-FR" sz="2100" dirty="0" err="1"/>
                        <a:t>daarnaartoe</a:t>
                      </a:r>
                      <a:r>
                        <a:rPr lang="fr-FR" sz="2100" dirty="0"/>
                        <a:t> TE </a:t>
                      </a:r>
                      <a:r>
                        <a:rPr lang="fr-FR" sz="2100" dirty="0" err="1"/>
                        <a:t>gaan</a:t>
                      </a:r>
                      <a:endParaRPr lang="fr-FR" sz="2100" dirty="0"/>
                    </a:p>
                  </a:txBody>
                  <a:tcPr marL="104261" marR="104261" marT="52130" marB="52130"/>
                </a:tc>
                <a:extLst>
                  <a:ext uri="{0D108BD9-81ED-4DB2-BD59-A6C34878D82A}">
                    <a16:rowId xmlns:a16="http://schemas.microsoft.com/office/drawing/2014/main" val="2129547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48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B95E7C-642B-4D45-91C6-0A53EC64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subordonnée </a:t>
            </a:r>
            <a:r>
              <a:rPr lang="fr-FR" dirty="0" err="1">
                <a:solidFill>
                  <a:schemeClr val="bg1"/>
                </a:solidFill>
              </a:rPr>
              <a:t>anteposée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E416CF-FD4F-394B-80CC-5979555FF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CFCFB7B-2E89-7A4A-AD93-75DD05A98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802748"/>
              </p:ext>
            </p:extLst>
          </p:nvPr>
        </p:nvGraphicFramePr>
        <p:xfrm>
          <a:off x="1309816" y="3104519"/>
          <a:ext cx="9823630" cy="2072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63">
                  <a:extLst>
                    <a:ext uri="{9D8B030D-6E8A-4147-A177-3AD203B41FA5}">
                      <a16:colId xmlns:a16="http://schemas.microsoft.com/office/drawing/2014/main" val="1697541830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1574980953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2245661237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683918621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3629462763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671745497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2550952823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1799583204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360962730"/>
                    </a:ext>
                  </a:extLst>
                </a:gridCol>
                <a:gridCol w="982363">
                  <a:extLst>
                    <a:ext uri="{9D8B030D-6E8A-4147-A177-3AD203B41FA5}">
                      <a16:colId xmlns:a16="http://schemas.microsoft.com/office/drawing/2014/main" val="141325550"/>
                    </a:ext>
                  </a:extLst>
                </a:gridCol>
              </a:tblGrid>
              <a:tr h="690987"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c.s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SUJET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VERBE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RGV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VERBE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SUJET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RGV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252918"/>
                  </a:ext>
                </a:extLst>
              </a:tr>
              <a:tr h="69098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naar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school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TE 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gaan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2309457"/>
                  </a:ext>
                </a:extLst>
              </a:tr>
              <a:tr h="690987">
                <a:tc gridSpan="6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neem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ik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de 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0474008"/>
                  </a:ext>
                </a:extLst>
              </a:tr>
            </a:tbl>
          </a:graphicData>
        </a:graphic>
      </p:graphicFrame>
      <p:sp>
        <p:nvSpPr>
          <p:cNvPr id="5" name="Flèche courbée vers le bas 4">
            <a:extLst>
              <a:ext uri="{FF2B5EF4-FFF2-40B4-BE49-F238E27FC236}">
                <a16:creationId xmlns:a16="http://schemas.microsoft.com/office/drawing/2014/main" id="{63A7CFF9-6276-C440-BC18-CD198577F5B3}"/>
              </a:ext>
            </a:extLst>
          </p:cNvPr>
          <p:cNvSpPr/>
          <p:nvPr/>
        </p:nvSpPr>
        <p:spPr>
          <a:xfrm>
            <a:off x="3530557" y="1631178"/>
            <a:ext cx="3385751" cy="14041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743085F-D461-3A4A-83D7-41A058AE482C}"/>
              </a:ext>
            </a:extLst>
          </p:cNvPr>
          <p:cNvSpPr txBox="1"/>
          <p:nvPr/>
        </p:nvSpPr>
        <p:spPr>
          <a:xfrm>
            <a:off x="7059183" y="3900487"/>
            <a:ext cx="6274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/>
              <a:t>,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9C01BE-4A2C-2348-AEC6-9431193CBAC3}"/>
              </a:ext>
            </a:extLst>
          </p:cNvPr>
          <p:cNvSpPr txBox="1"/>
          <p:nvPr/>
        </p:nvSpPr>
        <p:spPr>
          <a:xfrm>
            <a:off x="545306" y="5530275"/>
            <a:ext cx="1110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N.B. : j’ajoute une </a:t>
            </a:r>
            <a:r>
              <a:rPr lang="fr-FR" b="1" dirty="0">
                <a:solidFill>
                  <a:schemeClr val="bg1"/>
                </a:solidFill>
              </a:rPr>
              <a:t>virgule</a:t>
            </a:r>
            <a:r>
              <a:rPr lang="fr-FR" dirty="0">
                <a:solidFill>
                  <a:schemeClr val="bg1"/>
                </a:solidFill>
              </a:rPr>
              <a:t> pour séparer les deux </a:t>
            </a:r>
            <a:r>
              <a:rPr lang="fr-FR" b="1" dirty="0">
                <a:solidFill>
                  <a:schemeClr val="bg1"/>
                </a:solidFill>
              </a:rPr>
              <a:t>verbes contigus </a:t>
            </a:r>
            <a:r>
              <a:rPr lang="fr-FR" dirty="0">
                <a:solidFill>
                  <a:schemeClr val="bg1"/>
                </a:solidFill>
              </a:rPr>
              <a:t>qui n’appartiennent pas au même </a:t>
            </a:r>
            <a:r>
              <a:rPr lang="fr-FR" b="1" dirty="0">
                <a:solidFill>
                  <a:schemeClr val="bg1"/>
                </a:solidFill>
              </a:rPr>
              <a:t>niveau</a:t>
            </a:r>
            <a:r>
              <a:rPr lang="fr-FR" dirty="0">
                <a:solidFill>
                  <a:schemeClr val="bg1"/>
                </a:solidFill>
              </a:rPr>
              <a:t> de phrase</a:t>
            </a:r>
          </a:p>
        </p:txBody>
      </p:sp>
    </p:spTree>
    <p:extLst>
      <p:ext uri="{BB962C8B-B14F-4D97-AF65-F5344CB8AC3E}">
        <p14:creationId xmlns:p14="http://schemas.microsoft.com/office/powerpoint/2010/main" val="40368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C04677-C68F-D04F-B03E-701CC256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fr-FR" sz="3600">
                <a:solidFill>
                  <a:schemeClr val="bg1"/>
                </a:solidFill>
              </a:rPr>
              <a:t>Un « OM … TE » </a:t>
            </a:r>
            <a:br>
              <a:rPr lang="fr-FR" sz="3600">
                <a:solidFill>
                  <a:schemeClr val="bg1"/>
                </a:solidFill>
              </a:rPr>
            </a:br>
            <a:r>
              <a:rPr lang="fr-FR" sz="3600">
                <a:solidFill>
                  <a:schemeClr val="bg1"/>
                </a:solidFill>
              </a:rPr>
              <a:t>sans objectif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DA8549-E4CD-7C4C-890A-35A349033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le « OM » est facultatif</a:t>
            </a: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exprime « de/à + infinitif »</a:t>
            </a:r>
          </a:p>
        </p:txBody>
      </p:sp>
      <p:pic>
        <p:nvPicPr>
          <p:cNvPr id="5" name="Graphique 4" descr="Cible">
            <a:extLst>
              <a:ext uri="{FF2B5EF4-FFF2-40B4-BE49-F238E27FC236}">
                <a16:creationId xmlns:a16="http://schemas.microsoft.com/office/drawing/2014/main" id="{C81CF618-0C9C-CB42-8D85-F27C45DFE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2398" y="484632"/>
            <a:ext cx="5733287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36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5BE889-DBD1-3E49-AAA5-A91E2C5B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Exemples</a:t>
            </a:r>
            <a:endParaRPr lang="fr-F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D7BC47-7334-A74B-AA67-D38B4CE1D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r>
              <a:rPr lang="fr-FR" sz="2400" dirty="0"/>
              <a:t>C’est difficile de le dire tout de suite.</a:t>
            </a:r>
          </a:p>
          <a:p>
            <a:pPr marL="0" indent="0">
              <a:buNone/>
            </a:pPr>
            <a:r>
              <a:rPr lang="fr-FR" sz="2400" i="1" dirty="0"/>
              <a:t>Het </a:t>
            </a:r>
            <a:r>
              <a:rPr lang="fr-FR" sz="2400" i="1" dirty="0" err="1">
                <a:solidFill>
                  <a:srgbClr val="FF0000"/>
                </a:solidFill>
              </a:rPr>
              <a:t>is</a:t>
            </a:r>
            <a:r>
              <a:rPr lang="fr-FR" sz="2400" i="1" dirty="0"/>
              <a:t> </a:t>
            </a:r>
            <a:r>
              <a:rPr lang="fr-FR" sz="2400" i="1" dirty="0" err="1"/>
              <a:t>moeilijk</a:t>
            </a:r>
            <a:r>
              <a:rPr lang="fr-FR" sz="2400" i="1" dirty="0"/>
              <a:t> (</a:t>
            </a:r>
            <a:r>
              <a:rPr lang="fr-FR" sz="2400" b="1" i="1" dirty="0"/>
              <a:t>OM</a:t>
            </a:r>
            <a:r>
              <a:rPr lang="fr-FR" sz="2400" i="1" dirty="0"/>
              <a:t>) het </a:t>
            </a:r>
            <a:r>
              <a:rPr lang="fr-FR" sz="2400" i="1" dirty="0" err="1"/>
              <a:t>onmiddellijk</a:t>
            </a:r>
            <a:r>
              <a:rPr lang="fr-FR" sz="2400" i="1" dirty="0"/>
              <a:t> </a:t>
            </a:r>
            <a:r>
              <a:rPr lang="fr-FR" sz="2400" b="1" i="1" dirty="0"/>
              <a:t>TE</a:t>
            </a:r>
            <a:r>
              <a:rPr lang="fr-FR" sz="2400" i="1" dirty="0"/>
              <a:t> </a:t>
            </a:r>
            <a:r>
              <a:rPr lang="fr-FR" sz="2400" i="1" dirty="0" err="1">
                <a:solidFill>
                  <a:srgbClr val="FF0000"/>
                </a:solidFill>
              </a:rPr>
              <a:t>zeggen</a:t>
            </a:r>
            <a:r>
              <a:rPr lang="fr-FR" sz="2400" i="1" dirty="0"/>
              <a:t>.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L’exercice est simple à réaliser à la maison.</a:t>
            </a:r>
          </a:p>
          <a:p>
            <a:pPr marL="0" indent="0">
              <a:buNone/>
            </a:pPr>
            <a:r>
              <a:rPr lang="fr-FR" sz="2400" i="1" dirty="0"/>
              <a:t>De </a:t>
            </a:r>
            <a:r>
              <a:rPr lang="fr-FR" sz="2400" i="1" dirty="0" err="1"/>
              <a:t>oefening</a:t>
            </a:r>
            <a:r>
              <a:rPr lang="fr-FR" sz="2400" i="1" dirty="0"/>
              <a:t> </a:t>
            </a:r>
            <a:r>
              <a:rPr lang="fr-FR" sz="2400" i="1" dirty="0" err="1">
                <a:solidFill>
                  <a:srgbClr val="FF0000"/>
                </a:solidFill>
              </a:rPr>
              <a:t>is</a:t>
            </a:r>
            <a:r>
              <a:rPr lang="fr-FR" sz="2400" i="1" dirty="0"/>
              <a:t> </a:t>
            </a:r>
            <a:r>
              <a:rPr lang="fr-FR" sz="2400" i="1" dirty="0" err="1"/>
              <a:t>gemakkelijk</a:t>
            </a:r>
            <a:r>
              <a:rPr lang="fr-FR" sz="2400" i="1" dirty="0"/>
              <a:t> (</a:t>
            </a:r>
            <a:r>
              <a:rPr lang="fr-FR" sz="2400" b="1" i="1" dirty="0"/>
              <a:t>OM</a:t>
            </a:r>
            <a:r>
              <a:rPr lang="fr-FR" sz="2400" i="1" dirty="0"/>
              <a:t>) </a:t>
            </a:r>
            <a:r>
              <a:rPr lang="fr-FR" sz="2400" i="1" dirty="0" err="1"/>
              <a:t>thuis</a:t>
            </a:r>
            <a:r>
              <a:rPr lang="fr-FR" sz="2400" i="1" dirty="0"/>
              <a:t> </a:t>
            </a:r>
            <a:r>
              <a:rPr lang="fr-FR" sz="2400" b="1" i="1" dirty="0"/>
              <a:t>TE</a:t>
            </a:r>
            <a:r>
              <a:rPr lang="fr-FR" sz="2400" i="1" dirty="0"/>
              <a:t> </a:t>
            </a:r>
            <a:r>
              <a:rPr lang="fr-FR" sz="2400" i="1" dirty="0" err="1">
                <a:solidFill>
                  <a:srgbClr val="FF0000"/>
                </a:solidFill>
              </a:rPr>
              <a:t>doen</a:t>
            </a:r>
            <a:r>
              <a:rPr lang="fr-FR" sz="2400" i="1" dirty="0"/>
              <a:t>.</a:t>
            </a:r>
          </a:p>
          <a:p>
            <a:pPr marL="0" indent="0">
              <a:buNone/>
            </a:pPr>
            <a:endParaRPr lang="fr-FR" sz="2400" i="1" dirty="0"/>
          </a:p>
          <a:p>
            <a:r>
              <a:rPr lang="fr-FR" sz="2400" dirty="0"/>
              <a:t>J’essaie de le voir aujourd’hui.</a:t>
            </a:r>
          </a:p>
          <a:p>
            <a:pPr marL="0" indent="0">
              <a:buNone/>
            </a:pPr>
            <a:r>
              <a:rPr lang="fr-FR" sz="2400" i="1" dirty="0" err="1"/>
              <a:t>Ik</a:t>
            </a:r>
            <a:r>
              <a:rPr lang="fr-FR" sz="2400" i="1" dirty="0"/>
              <a:t> </a:t>
            </a:r>
            <a:r>
              <a:rPr lang="fr-FR" sz="2400" i="1" dirty="0" err="1">
                <a:solidFill>
                  <a:srgbClr val="FF0000"/>
                </a:solidFill>
              </a:rPr>
              <a:t>probeer</a:t>
            </a:r>
            <a:r>
              <a:rPr lang="fr-FR" sz="2400" i="1" dirty="0"/>
              <a:t> (</a:t>
            </a:r>
            <a:r>
              <a:rPr lang="fr-FR" sz="2400" b="1" i="1" dirty="0"/>
              <a:t>OM</a:t>
            </a:r>
            <a:r>
              <a:rPr lang="fr-FR" sz="2400" i="1" dirty="0"/>
              <a:t>) hem </a:t>
            </a:r>
            <a:r>
              <a:rPr lang="fr-FR" sz="2400" i="1" dirty="0" err="1"/>
              <a:t>vandaag</a:t>
            </a:r>
            <a:r>
              <a:rPr lang="fr-FR" sz="2400" i="1" dirty="0"/>
              <a:t> </a:t>
            </a:r>
            <a:r>
              <a:rPr lang="fr-FR" sz="2400" b="1" i="1" dirty="0"/>
              <a:t>TE</a:t>
            </a:r>
            <a:r>
              <a:rPr lang="fr-FR" sz="2400" i="1" dirty="0"/>
              <a:t> </a:t>
            </a:r>
            <a:r>
              <a:rPr lang="fr-FR" sz="2400" i="1" dirty="0" err="1">
                <a:solidFill>
                  <a:srgbClr val="FF0000"/>
                </a:solidFill>
              </a:rPr>
              <a:t>zien</a:t>
            </a:r>
            <a:r>
              <a:rPr lang="fr-FR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498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BF483F-4B33-BE49-9106-825B2482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SYNTHÈSE « POUR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80482-E15A-7B41-9B7B-635550107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4300" y="533400"/>
            <a:ext cx="6470650" cy="2811463"/>
          </a:xfrm>
        </p:spPr>
        <p:txBody>
          <a:bodyPr wrap="square" anchor="t">
            <a:normAutofit/>
          </a:bodyPr>
          <a:lstStyle/>
          <a:p>
            <a:r>
              <a:rPr lang="fr-FR" dirty="0"/>
              <a:t>avec un </a:t>
            </a:r>
            <a:r>
              <a:rPr lang="fr-FR" dirty="0">
                <a:solidFill>
                  <a:srgbClr val="0070C0"/>
                </a:solidFill>
              </a:rPr>
              <a:t>groupe nominal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VOOR + </a:t>
            </a:r>
            <a:r>
              <a:rPr lang="fr-FR" dirty="0">
                <a:solidFill>
                  <a:srgbClr val="0070C0"/>
                </a:solidFill>
              </a:rPr>
              <a:t>GN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1677DD-00F4-564B-8392-F7BA73344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4300" y="2586038"/>
            <a:ext cx="6470650" cy="3746500"/>
          </a:xfrm>
        </p:spPr>
        <p:txBody>
          <a:bodyPr wrap="square" anchor="t">
            <a:normAutofit/>
          </a:bodyPr>
          <a:lstStyle/>
          <a:p>
            <a:r>
              <a:rPr lang="fr-FR" dirty="0"/>
              <a:t>avec un </a:t>
            </a:r>
            <a:r>
              <a:rPr lang="fr-FR" dirty="0">
                <a:solidFill>
                  <a:srgbClr val="FF0000"/>
                </a:solidFill>
              </a:rPr>
              <a:t>verbe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OM … TE + </a:t>
            </a:r>
            <a:r>
              <a:rPr lang="fr-FR" dirty="0">
                <a:solidFill>
                  <a:srgbClr val="FF0000"/>
                </a:solidFill>
              </a:rPr>
              <a:t>infinitif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aussi utilisé pour « de/à »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(OM) … TE + </a:t>
            </a:r>
            <a:r>
              <a:rPr lang="fr-FR" dirty="0">
                <a:solidFill>
                  <a:srgbClr val="FF0000"/>
                </a:solidFill>
              </a:rPr>
              <a:t>infinitif</a:t>
            </a:r>
          </a:p>
        </p:txBody>
      </p:sp>
      <p:pic>
        <p:nvPicPr>
          <p:cNvPr id="6" name="Graphique 5" descr="Présenter">
            <a:extLst>
              <a:ext uri="{FF2B5EF4-FFF2-40B4-BE49-F238E27FC236}">
                <a16:creationId xmlns:a16="http://schemas.microsoft.com/office/drawing/2014/main" id="{11CA3904-76AD-754C-A69F-9A68A455D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0550" y="1243012"/>
            <a:ext cx="914400" cy="914400"/>
          </a:xfrm>
          <a:prstGeom prst="rect">
            <a:avLst/>
          </a:prstGeom>
        </p:spPr>
      </p:pic>
      <p:pic>
        <p:nvPicPr>
          <p:cNvPr id="8" name="Graphique 7" descr="Cible">
            <a:extLst>
              <a:ext uri="{FF2B5EF4-FFF2-40B4-BE49-F238E27FC236}">
                <a16:creationId xmlns:a16="http://schemas.microsoft.com/office/drawing/2014/main" id="{46A14613-D925-394F-A76A-2CB0199C7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0550" y="3344863"/>
            <a:ext cx="914400" cy="914400"/>
          </a:xfrm>
          <a:prstGeom prst="rect">
            <a:avLst/>
          </a:prstGeom>
        </p:spPr>
      </p:pic>
      <p:pic>
        <p:nvPicPr>
          <p:cNvPr id="11" name="Graphique 10" descr="Cible">
            <a:extLst>
              <a:ext uri="{FF2B5EF4-FFF2-40B4-BE49-F238E27FC236}">
                <a16:creationId xmlns:a16="http://schemas.microsoft.com/office/drawing/2014/main" id="{8F0DE02D-E435-E344-B027-99A03E264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0550" y="5397501"/>
            <a:ext cx="914400" cy="914400"/>
          </a:xfrm>
          <a:prstGeom prst="rect">
            <a:avLst/>
          </a:prstGeom>
        </p:spPr>
      </p:pic>
      <p:sp>
        <p:nvSpPr>
          <p:cNvPr id="12" name="Multiplication 11">
            <a:extLst>
              <a:ext uri="{FF2B5EF4-FFF2-40B4-BE49-F238E27FC236}">
                <a16:creationId xmlns:a16="http://schemas.microsoft.com/office/drawing/2014/main" id="{5F8810C8-F7D6-D145-B0EC-E8835B99430D}"/>
              </a:ext>
            </a:extLst>
          </p:cNvPr>
          <p:cNvSpPr/>
          <p:nvPr/>
        </p:nvSpPr>
        <p:spPr>
          <a:xfrm>
            <a:off x="10526379" y="5410200"/>
            <a:ext cx="1328737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72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72A6BB-7763-FB48-AB6F-17CB3C64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600" dirty="0">
                <a:solidFill>
                  <a:srgbClr val="FFFFFF"/>
                </a:solidFill>
              </a:rPr>
              <a:t>Dire </a:t>
            </a:r>
            <a:br>
              <a:rPr lang="fr-FR" sz="2600" dirty="0">
                <a:solidFill>
                  <a:srgbClr val="FFFFFF"/>
                </a:solidFill>
              </a:rPr>
            </a:br>
            <a:r>
              <a:rPr lang="fr-FR" sz="2600" dirty="0">
                <a:solidFill>
                  <a:srgbClr val="FFFFFF"/>
                </a:solidFill>
              </a:rPr>
              <a:t>« pour » dans d’autres langues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96B1BC-D795-48FE-BB6C-32C62551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[1] J’emploie « </a:t>
            </a:r>
            <a:r>
              <a:rPr lang="fr-FR" sz="1800" b="1" dirty="0"/>
              <a:t>VOOR</a:t>
            </a:r>
            <a:r>
              <a:rPr lang="fr-FR" sz="1800" dirty="0"/>
              <a:t> » avec un </a:t>
            </a:r>
            <a:r>
              <a:rPr lang="fr-FR" sz="1800" dirty="0">
                <a:solidFill>
                  <a:srgbClr val="0070C0"/>
                </a:solidFill>
              </a:rPr>
              <a:t>groupe nominal</a:t>
            </a:r>
          </a:p>
          <a:p>
            <a:pPr marL="0" indent="0">
              <a:buNone/>
            </a:pPr>
            <a:endParaRPr lang="fr-FR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1800" dirty="0"/>
              <a:t>[2] J’emploie « </a:t>
            </a:r>
            <a:r>
              <a:rPr lang="fr-FR" sz="1800" b="1" dirty="0"/>
              <a:t>OM … TE </a:t>
            </a:r>
            <a:r>
              <a:rPr lang="fr-FR" sz="1800" dirty="0"/>
              <a:t>» avec un </a:t>
            </a:r>
            <a:r>
              <a:rPr lang="fr-FR" sz="1800" dirty="0">
                <a:solidFill>
                  <a:srgbClr val="FF0000"/>
                </a:solidFill>
              </a:rPr>
              <a:t>verbe</a:t>
            </a:r>
            <a:r>
              <a:rPr lang="fr-FR" sz="1800" dirty="0"/>
              <a:t> (</a:t>
            </a:r>
            <a:r>
              <a:rPr lang="fr-FR" sz="1800" dirty="0">
                <a:solidFill>
                  <a:srgbClr val="FF0000"/>
                </a:solidFill>
              </a:rPr>
              <a:t>infinitif</a:t>
            </a:r>
            <a:r>
              <a:rPr lang="fr-FR" sz="1800" dirty="0"/>
              <a:t>)</a:t>
            </a: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F0B0080F-0DD4-944E-B2D7-9F130F1230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261589"/>
              </p:ext>
            </p:extLst>
          </p:nvPr>
        </p:nvGraphicFramePr>
        <p:xfrm>
          <a:off x="3729037" y="1555613"/>
          <a:ext cx="8186737" cy="260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784">
                  <a:extLst>
                    <a:ext uri="{9D8B030D-6E8A-4147-A177-3AD203B41FA5}">
                      <a16:colId xmlns:a16="http://schemas.microsoft.com/office/drawing/2014/main" val="238894965"/>
                    </a:ext>
                  </a:extLst>
                </a:gridCol>
                <a:gridCol w="2998285">
                  <a:extLst>
                    <a:ext uri="{9D8B030D-6E8A-4147-A177-3AD203B41FA5}">
                      <a16:colId xmlns:a16="http://schemas.microsoft.com/office/drawing/2014/main" val="560083146"/>
                    </a:ext>
                  </a:extLst>
                </a:gridCol>
                <a:gridCol w="3245668">
                  <a:extLst>
                    <a:ext uri="{9D8B030D-6E8A-4147-A177-3AD203B41FA5}">
                      <a16:colId xmlns:a16="http://schemas.microsoft.com/office/drawing/2014/main" val="1325556641"/>
                    </a:ext>
                  </a:extLst>
                </a:gridCol>
              </a:tblGrid>
              <a:tr h="458748">
                <a:tc>
                  <a:txBody>
                    <a:bodyPr/>
                    <a:lstStyle/>
                    <a:p>
                      <a:pPr algn="ctr"/>
                      <a:r>
                        <a:rPr lang="fr-FR" sz="2100"/>
                        <a:t>Langue</a:t>
                      </a:r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/>
                        <a:t>Pour + </a:t>
                      </a:r>
                      <a:r>
                        <a:rPr lang="fr-FR" sz="2100" dirty="0">
                          <a:solidFill>
                            <a:srgbClr val="00B0F0"/>
                          </a:solidFill>
                        </a:rPr>
                        <a:t>GN</a:t>
                      </a:r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/>
                        <a:t>Pour + </a:t>
                      </a:r>
                      <a:r>
                        <a:rPr lang="fr-FR" sz="2100" dirty="0">
                          <a:solidFill>
                            <a:srgbClr val="C00000"/>
                          </a:solidFill>
                        </a:rPr>
                        <a:t>VERBE</a:t>
                      </a:r>
                    </a:p>
                  </a:txBody>
                  <a:tcPr marL="104261" marR="104261" marT="52130" marB="52130"/>
                </a:tc>
                <a:extLst>
                  <a:ext uri="{0D108BD9-81ED-4DB2-BD59-A6C34878D82A}">
                    <a16:rowId xmlns:a16="http://schemas.microsoft.com/office/drawing/2014/main" val="2817975503"/>
                  </a:ext>
                </a:extLst>
              </a:tr>
              <a:tr h="458748">
                <a:tc>
                  <a:txBody>
                    <a:bodyPr/>
                    <a:lstStyle/>
                    <a:p>
                      <a:r>
                        <a:rPr lang="fr-FR" sz="2100"/>
                        <a:t>français</a:t>
                      </a:r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POUR </a:t>
                      </a:r>
                      <a:r>
                        <a:rPr lang="fr-FR" sz="2100" dirty="0">
                          <a:solidFill>
                            <a:srgbClr val="0070C0"/>
                          </a:solidFill>
                        </a:rPr>
                        <a:t>ma mère</a:t>
                      </a:r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POUR 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aller</a:t>
                      </a:r>
                      <a:r>
                        <a:rPr lang="fr-FR" sz="2100" dirty="0"/>
                        <a:t> là</a:t>
                      </a:r>
                    </a:p>
                  </a:txBody>
                  <a:tcPr marL="104261" marR="104261" marT="52130" marB="52130"/>
                </a:tc>
                <a:extLst>
                  <a:ext uri="{0D108BD9-81ED-4DB2-BD59-A6C34878D82A}">
                    <a16:rowId xmlns:a16="http://schemas.microsoft.com/office/drawing/2014/main" val="2073456469"/>
                  </a:ext>
                </a:extLst>
              </a:tr>
              <a:tr h="458748">
                <a:tc>
                  <a:txBody>
                    <a:bodyPr/>
                    <a:lstStyle/>
                    <a:p>
                      <a:r>
                        <a:rPr lang="fr-FR" sz="2100" dirty="0"/>
                        <a:t>anglais</a:t>
                      </a:r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FOR </a:t>
                      </a:r>
                      <a:r>
                        <a:rPr lang="fr-FR" sz="2100" dirty="0" err="1">
                          <a:solidFill>
                            <a:srgbClr val="0070C0"/>
                          </a:solidFill>
                        </a:rPr>
                        <a:t>my</a:t>
                      </a:r>
                      <a:r>
                        <a:rPr lang="fr-FR" sz="21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2100" dirty="0" err="1">
                          <a:solidFill>
                            <a:srgbClr val="0070C0"/>
                          </a:solidFill>
                        </a:rPr>
                        <a:t>mother</a:t>
                      </a:r>
                      <a:endParaRPr lang="fr-FR" sz="2100" dirty="0">
                        <a:solidFill>
                          <a:srgbClr val="0070C0"/>
                        </a:solidFill>
                      </a:endParaRPr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TO </a:t>
                      </a:r>
                      <a:r>
                        <a:rPr lang="fr-FR" sz="2100" dirty="0">
                          <a:solidFill>
                            <a:srgbClr val="FF0000"/>
                          </a:solidFill>
                        </a:rPr>
                        <a:t>go</a:t>
                      </a:r>
                      <a:r>
                        <a:rPr lang="fr-FR" sz="2100" dirty="0"/>
                        <a:t> </a:t>
                      </a:r>
                      <a:r>
                        <a:rPr lang="fr-FR" sz="2100" dirty="0" err="1"/>
                        <a:t>there</a:t>
                      </a:r>
                      <a:endParaRPr lang="fr-FR" sz="2100" dirty="0"/>
                    </a:p>
                  </a:txBody>
                  <a:tcPr marL="104261" marR="104261" marT="52130" marB="52130"/>
                </a:tc>
                <a:extLst>
                  <a:ext uri="{0D108BD9-81ED-4DB2-BD59-A6C34878D82A}">
                    <a16:rowId xmlns:a16="http://schemas.microsoft.com/office/drawing/2014/main" val="366320715"/>
                  </a:ext>
                </a:extLst>
              </a:tr>
              <a:tr h="458748">
                <a:tc>
                  <a:txBody>
                    <a:bodyPr/>
                    <a:lstStyle/>
                    <a:p>
                      <a:r>
                        <a:rPr lang="fr-FR" sz="2100"/>
                        <a:t>allemand</a:t>
                      </a:r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FÜR </a:t>
                      </a:r>
                      <a:r>
                        <a:rPr lang="fr-FR" sz="2100" dirty="0" err="1">
                          <a:solidFill>
                            <a:srgbClr val="0070C0"/>
                          </a:solidFill>
                        </a:rPr>
                        <a:t>meine</a:t>
                      </a:r>
                      <a:r>
                        <a:rPr lang="fr-FR" sz="21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2100" dirty="0" err="1">
                          <a:solidFill>
                            <a:srgbClr val="0070C0"/>
                          </a:solidFill>
                        </a:rPr>
                        <a:t>Mutter</a:t>
                      </a:r>
                      <a:endParaRPr lang="fr-FR" sz="2100" dirty="0">
                        <a:solidFill>
                          <a:srgbClr val="0070C0"/>
                        </a:solidFill>
                      </a:endParaRPr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UM </a:t>
                      </a:r>
                      <a:r>
                        <a:rPr lang="fr-FR" sz="2100" dirty="0" err="1"/>
                        <a:t>dorthin</a:t>
                      </a:r>
                      <a:r>
                        <a:rPr lang="fr-FR" sz="2100" dirty="0"/>
                        <a:t> ZU </a:t>
                      </a:r>
                      <a:r>
                        <a:rPr lang="fr-FR" sz="2100" dirty="0" err="1">
                          <a:solidFill>
                            <a:srgbClr val="FF0000"/>
                          </a:solidFill>
                        </a:rPr>
                        <a:t>gehen</a:t>
                      </a:r>
                      <a:endParaRPr lang="fr-FR" sz="2100" dirty="0">
                        <a:solidFill>
                          <a:srgbClr val="FF0000"/>
                        </a:solidFill>
                      </a:endParaRPr>
                    </a:p>
                  </a:txBody>
                  <a:tcPr marL="104261" marR="104261" marT="52130" marB="52130"/>
                </a:tc>
                <a:extLst>
                  <a:ext uri="{0D108BD9-81ED-4DB2-BD59-A6C34878D82A}">
                    <a16:rowId xmlns:a16="http://schemas.microsoft.com/office/drawing/2014/main" val="1835103257"/>
                  </a:ext>
                </a:extLst>
              </a:tr>
              <a:tr h="771530">
                <a:tc>
                  <a:txBody>
                    <a:bodyPr/>
                    <a:lstStyle/>
                    <a:p>
                      <a:r>
                        <a:rPr lang="fr-FR" sz="2100"/>
                        <a:t>néerlandais</a:t>
                      </a:r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VOOR </a:t>
                      </a:r>
                      <a:r>
                        <a:rPr lang="fr-FR" sz="2100" dirty="0" err="1">
                          <a:solidFill>
                            <a:srgbClr val="0070C0"/>
                          </a:solidFill>
                        </a:rPr>
                        <a:t>mijn</a:t>
                      </a:r>
                      <a:r>
                        <a:rPr lang="fr-FR" sz="21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2100" dirty="0" err="1">
                          <a:solidFill>
                            <a:srgbClr val="0070C0"/>
                          </a:solidFill>
                        </a:rPr>
                        <a:t>moeder</a:t>
                      </a:r>
                      <a:endParaRPr lang="fr-FR" sz="2100" dirty="0">
                        <a:solidFill>
                          <a:srgbClr val="0070C0"/>
                        </a:solidFill>
                      </a:endParaRPr>
                    </a:p>
                  </a:txBody>
                  <a:tcPr marL="104261" marR="104261" marT="52130" marB="52130"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OM </a:t>
                      </a:r>
                      <a:r>
                        <a:rPr lang="fr-FR" sz="2100" dirty="0" err="1"/>
                        <a:t>daarnaartoe</a:t>
                      </a:r>
                      <a:r>
                        <a:rPr lang="fr-FR" sz="2100" dirty="0"/>
                        <a:t> TE </a:t>
                      </a:r>
                      <a:r>
                        <a:rPr lang="fr-FR" sz="2100" dirty="0" err="1">
                          <a:solidFill>
                            <a:srgbClr val="FF0000"/>
                          </a:solidFill>
                        </a:rPr>
                        <a:t>gaan</a:t>
                      </a:r>
                      <a:endParaRPr lang="fr-FR" sz="2100" dirty="0">
                        <a:solidFill>
                          <a:srgbClr val="FF0000"/>
                        </a:solidFill>
                      </a:endParaRPr>
                    </a:p>
                  </a:txBody>
                  <a:tcPr marL="104261" marR="104261" marT="52130" marB="52130"/>
                </a:tc>
                <a:extLst>
                  <a:ext uri="{0D108BD9-81ED-4DB2-BD59-A6C34878D82A}">
                    <a16:rowId xmlns:a16="http://schemas.microsoft.com/office/drawing/2014/main" val="2129547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5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7636ED-266C-1B4E-84FC-0BB498FF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POUR</a:t>
            </a:r>
            <a:r>
              <a:rPr lang="fr-FR" sz="3600" dirty="0">
                <a:solidFill>
                  <a:schemeClr val="bg1"/>
                </a:solidFill>
              </a:rPr>
              <a:t> + </a:t>
            </a:r>
            <a:r>
              <a:rPr lang="fr-FR" sz="3600" dirty="0">
                <a:solidFill>
                  <a:srgbClr val="00B0F0"/>
                </a:solidFill>
              </a:rPr>
              <a:t>GN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D55B48-1B5A-CE4D-8FB5-FC69C10E6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On le connaît déjà</a:t>
            </a:r>
          </a:p>
          <a:p>
            <a:pPr marL="0" indent="0">
              <a:buNone/>
            </a:pPr>
            <a:endParaRPr lang="fr-FR" sz="2000">
              <a:solidFill>
                <a:schemeClr val="bg1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D5B9BE2-4016-A548-916D-D17F36BDB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32085"/>
              </p:ext>
            </p:extLst>
          </p:nvPr>
        </p:nvGraphicFramePr>
        <p:xfrm>
          <a:off x="5110716" y="642501"/>
          <a:ext cx="6596653" cy="541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058">
                  <a:extLst>
                    <a:ext uri="{9D8B030D-6E8A-4147-A177-3AD203B41FA5}">
                      <a16:colId xmlns:a16="http://schemas.microsoft.com/office/drawing/2014/main" val="2940084608"/>
                    </a:ext>
                  </a:extLst>
                </a:gridCol>
                <a:gridCol w="4933595">
                  <a:extLst>
                    <a:ext uri="{9D8B030D-6E8A-4147-A177-3AD203B41FA5}">
                      <a16:colId xmlns:a16="http://schemas.microsoft.com/office/drawing/2014/main" val="2342531677"/>
                    </a:ext>
                  </a:extLst>
                </a:gridCol>
              </a:tblGrid>
              <a:tr h="677194">
                <a:tc gridSpan="2">
                  <a:txBody>
                    <a:bodyPr/>
                    <a:lstStyle/>
                    <a:p>
                      <a:pPr algn="ctr"/>
                      <a:r>
                        <a:rPr lang="fr-FR" sz="3000"/>
                        <a:t>COMPLÉMENT</a:t>
                      </a:r>
                    </a:p>
                  </a:txBody>
                  <a:tcPr marL="153908" marR="153908" marT="76954" marB="76954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754330"/>
                  </a:ext>
                </a:extLst>
              </a:tr>
              <a:tr h="677194">
                <a:tc>
                  <a:txBody>
                    <a:bodyPr/>
                    <a:lstStyle/>
                    <a:p>
                      <a:pPr algn="ctr"/>
                      <a:r>
                        <a:rPr lang="fr-FR" sz="3000"/>
                        <a:t>VOOR</a:t>
                      </a:r>
                    </a:p>
                  </a:txBody>
                  <a:tcPr marL="153908" marR="153908" marT="76954" marB="769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>
                          <a:solidFill>
                            <a:srgbClr val="0070C0"/>
                          </a:solidFill>
                        </a:rPr>
                        <a:t>GN</a:t>
                      </a:r>
                    </a:p>
                  </a:txBody>
                  <a:tcPr marL="153908" marR="153908" marT="76954" marB="76954"/>
                </a:tc>
                <a:extLst>
                  <a:ext uri="{0D108BD9-81ED-4DB2-BD59-A6C34878D82A}">
                    <a16:rowId xmlns:a16="http://schemas.microsoft.com/office/drawing/2014/main" val="1876652474"/>
                  </a:ext>
                </a:extLst>
              </a:tr>
              <a:tr h="677194">
                <a:tc>
                  <a:txBody>
                    <a:bodyPr/>
                    <a:lstStyle/>
                    <a:p>
                      <a:pPr algn="ctr"/>
                      <a:r>
                        <a:rPr lang="fr-FR" sz="3000" b="1"/>
                        <a:t>voor</a:t>
                      </a:r>
                    </a:p>
                  </a:txBody>
                  <a:tcPr marL="153908" marR="153908" marT="76954" marB="769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>
                          <a:solidFill>
                            <a:srgbClr val="0070C0"/>
                          </a:solidFill>
                        </a:rPr>
                        <a:t>mijn zus</a:t>
                      </a:r>
                    </a:p>
                  </a:txBody>
                  <a:tcPr marL="153908" marR="153908" marT="76954" marB="76954"/>
                </a:tc>
                <a:extLst>
                  <a:ext uri="{0D108BD9-81ED-4DB2-BD59-A6C34878D82A}">
                    <a16:rowId xmlns:a16="http://schemas.microsoft.com/office/drawing/2014/main" val="864966244"/>
                  </a:ext>
                </a:extLst>
              </a:tr>
              <a:tr h="677194">
                <a:tc>
                  <a:txBody>
                    <a:bodyPr/>
                    <a:lstStyle/>
                    <a:p>
                      <a:pPr algn="ctr"/>
                      <a:r>
                        <a:rPr lang="fr-FR" sz="3000" b="1"/>
                        <a:t>voor</a:t>
                      </a:r>
                    </a:p>
                  </a:txBody>
                  <a:tcPr marL="153908" marR="153908" marT="76954" marB="769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>
                          <a:solidFill>
                            <a:srgbClr val="0070C0"/>
                          </a:solidFill>
                        </a:rPr>
                        <a:t>haar</a:t>
                      </a:r>
                    </a:p>
                  </a:txBody>
                  <a:tcPr marL="153908" marR="153908" marT="76954" marB="76954"/>
                </a:tc>
                <a:extLst>
                  <a:ext uri="{0D108BD9-81ED-4DB2-BD59-A6C34878D82A}">
                    <a16:rowId xmlns:a16="http://schemas.microsoft.com/office/drawing/2014/main" val="3664114029"/>
                  </a:ext>
                </a:extLst>
              </a:tr>
              <a:tr h="677194">
                <a:tc>
                  <a:txBody>
                    <a:bodyPr/>
                    <a:lstStyle/>
                    <a:p>
                      <a:pPr algn="ctr"/>
                      <a:r>
                        <a:rPr lang="fr-FR" sz="3000" b="1"/>
                        <a:t>voor</a:t>
                      </a:r>
                    </a:p>
                  </a:txBody>
                  <a:tcPr marL="153908" marR="153908" marT="76954" marB="769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>
                          <a:solidFill>
                            <a:srgbClr val="0070C0"/>
                          </a:solidFill>
                        </a:rPr>
                        <a:t>de mensen hier</a:t>
                      </a:r>
                    </a:p>
                  </a:txBody>
                  <a:tcPr marL="153908" marR="153908" marT="76954" marB="76954"/>
                </a:tc>
                <a:extLst>
                  <a:ext uri="{0D108BD9-81ED-4DB2-BD59-A6C34878D82A}">
                    <a16:rowId xmlns:a16="http://schemas.microsoft.com/office/drawing/2014/main" val="378780978"/>
                  </a:ext>
                </a:extLst>
              </a:tr>
              <a:tr h="677194">
                <a:tc>
                  <a:txBody>
                    <a:bodyPr/>
                    <a:lstStyle/>
                    <a:p>
                      <a:pPr algn="ctr"/>
                      <a:r>
                        <a:rPr lang="fr-FR" sz="3000" b="1"/>
                        <a:t>voor</a:t>
                      </a:r>
                    </a:p>
                  </a:txBody>
                  <a:tcPr marL="153908" marR="153908" marT="76954" marB="769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>
                          <a:solidFill>
                            <a:srgbClr val="0070C0"/>
                          </a:solidFill>
                        </a:rPr>
                        <a:t>hen</a:t>
                      </a:r>
                    </a:p>
                  </a:txBody>
                  <a:tcPr marL="153908" marR="153908" marT="76954" marB="76954"/>
                </a:tc>
                <a:extLst>
                  <a:ext uri="{0D108BD9-81ED-4DB2-BD59-A6C34878D82A}">
                    <a16:rowId xmlns:a16="http://schemas.microsoft.com/office/drawing/2014/main" val="1550054485"/>
                  </a:ext>
                </a:extLst>
              </a:tr>
              <a:tr h="677194">
                <a:tc>
                  <a:txBody>
                    <a:bodyPr/>
                    <a:lstStyle/>
                    <a:p>
                      <a:pPr algn="ctr"/>
                      <a:r>
                        <a:rPr lang="fr-FR" sz="3000" b="1"/>
                        <a:t>voor</a:t>
                      </a:r>
                    </a:p>
                  </a:txBody>
                  <a:tcPr marL="153908" marR="153908" marT="76954" marB="769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>
                          <a:solidFill>
                            <a:srgbClr val="0070C0"/>
                          </a:solidFill>
                        </a:rPr>
                        <a:t>de leraar van onze school</a:t>
                      </a:r>
                    </a:p>
                  </a:txBody>
                  <a:tcPr marL="153908" marR="153908" marT="76954" marB="76954"/>
                </a:tc>
                <a:extLst>
                  <a:ext uri="{0D108BD9-81ED-4DB2-BD59-A6C34878D82A}">
                    <a16:rowId xmlns:a16="http://schemas.microsoft.com/office/drawing/2014/main" val="3613970410"/>
                  </a:ext>
                </a:extLst>
              </a:tr>
              <a:tr h="677194">
                <a:tc>
                  <a:txBody>
                    <a:bodyPr/>
                    <a:lstStyle/>
                    <a:p>
                      <a:pPr algn="ctr"/>
                      <a:r>
                        <a:rPr lang="fr-FR" sz="3000" b="1"/>
                        <a:t>voor</a:t>
                      </a:r>
                    </a:p>
                  </a:txBody>
                  <a:tcPr marL="153908" marR="153908" marT="76954" marB="769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000">
                          <a:solidFill>
                            <a:srgbClr val="0070C0"/>
                          </a:solidFill>
                        </a:rPr>
                        <a:t>hem</a:t>
                      </a:r>
                    </a:p>
                  </a:txBody>
                  <a:tcPr marL="153908" marR="153908" marT="76954" marB="76954"/>
                </a:tc>
                <a:extLst>
                  <a:ext uri="{0D108BD9-81ED-4DB2-BD59-A6C34878D82A}">
                    <a16:rowId xmlns:a16="http://schemas.microsoft.com/office/drawing/2014/main" val="1147527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38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7636ED-266C-1B4E-84FC-0BB498FF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POUR</a:t>
            </a:r>
            <a:r>
              <a:rPr lang="fr-FR" sz="3600" dirty="0">
                <a:solidFill>
                  <a:schemeClr val="bg1"/>
                </a:solidFill>
              </a:rPr>
              <a:t> + </a:t>
            </a:r>
            <a:r>
              <a:rPr lang="fr-FR" sz="3600" dirty="0">
                <a:solidFill>
                  <a:srgbClr val="FF0000"/>
                </a:solidFill>
              </a:rPr>
              <a:t>VERBE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D55B48-1B5A-CE4D-8FB5-FC69C10E6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Je suis face à une subordonnée</a:t>
            </a:r>
          </a:p>
          <a:p>
            <a:pPr marL="0" indent="0">
              <a:buNone/>
            </a:pPr>
            <a:endParaRPr lang="fr-FR" sz="2000">
              <a:solidFill>
                <a:schemeClr val="bg1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D5B9BE2-4016-A548-916D-D17F36BDB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06690"/>
              </p:ext>
            </p:extLst>
          </p:nvPr>
        </p:nvGraphicFramePr>
        <p:xfrm>
          <a:off x="5110716" y="913953"/>
          <a:ext cx="6596654" cy="48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520">
                  <a:extLst>
                    <a:ext uri="{9D8B030D-6E8A-4147-A177-3AD203B41FA5}">
                      <a16:colId xmlns:a16="http://schemas.microsoft.com/office/drawing/2014/main" val="2940084608"/>
                    </a:ext>
                  </a:extLst>
                </a:gridCol>
                <a:gridCol w="2920818">
                  <a:extLst>
                    <a:ext uri="{9D8B030D-6E8A-4147-A177-3AD203B41FA5}">
                      <a16:colId xmlns:a16="http://schemas.microsoft.com/office/drawing/2014/main" val="2342531677"/>
                    </a:ext>
                  </a:extLst>
                </a:gridCol>
                <a:gridCol w="1148477">
                  <a:extLst>
                    <a:ext uri="{9D8B030D-6E8A-4147-A177-3AD203B41FA5}">
                      <a16:colId xmlns:a16="http://schemas.microsoft.com/office/drawing/2014/main" val="1014532879"/>
                    </a:ext>
                  </a:extLst>
                </a:gridCol>
                <a:gridCol w="1573839">
                  <a:extLst>
                    <a:ext uri="{9D8B030D-6E8A-4147-A177-3AD203B41FA5}">
                      <a16:colId xmlns:a16="http://schemas.microsoft.com/office/drawing/2014/main" val="3622067004"/>
                    </a:ext>
                  </a:extLst>
                </a:gridCol>
              </a:tblGrid>
              <a:tr h="561478">
                <a:tc gridSpan="4">
                  <a:txBody>
                    <a:bodyPr/>
                    <a:lstStyle/>
                    <a:p>
                      <a:pPr algn="ctr"/>
                      <a:r>
                        <a:rPr lang="fr-FR" sz="2500"/>
                        <a:t>SUBORDONNÉE</a:t>
                      </a:r>
                    </a:p>
                  </a:txBody>
                  <a:tcPr marL="127609" marR="127609" marT="63804" marB="63804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754330"/>
                  </a:ext>
                </a:extLst>
              </a:tr>
              <a:tr h="561478">
                <a:tc>
                  <a:txBody>
                    <a:bodyPr/>
                    <a:lstStyle/>
                    <a:p>
                      <a:pPr algn="ctr"/>
                      <a:r>
                        <a:rPr lang="fr-FR" sz="2500" b="1"/>
                        <a:t>OM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0">
                          <a:solidFill>
                            <a:schemeClr val="tx1"/>
                          </a:solidFill>
                        </a:rPr>
                        <a:t>complément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>
                          <a:solidFill>
                            <a:schemeClr val="tx1"/>
                          </a:solidFill>
                        </a:rPr>
                        <a:t>TE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>
                          <a:solidFill>
                            <a:srgbClr val="FF0000"/>
                          </a:solidFill>
                        </a:rPr>
                        <a:t>infinitif</a:t>
                      </a:r>
                    </a:p>
                  </a:txBody>
                  <a:tcPr marL="127609" marR="127609" marT="63804" marB="63804"/>
                </a:tc>
                <a:extLst>
                  <a:ext uri="{0D108BD9-81ED-4DB2-BD59-A6C34878D82A}">
                    <a16:rowId xmlns:a16="http://schemas.microsoft.com/office/drawing/2014/main" val="1876652474"/>
                  </a:ext>
                </a:extLst>
              </a:tr>
              <a:tr h="561478">
                <a:tc>
                  <a:txBody>
                    <a:bodyPr/>
                    <a:lstStyle/>
                    <a:p>
                      <a:pPr algn="ctr"/>
                      <a:r>
                        <a:rPr lang="fr-FR" sz="2500" b="1"/>
                        <a:t>om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chemeClr val="tx1"/>
                          </a:solidFill>
                        </a:rPr>
                        <a:t>mijn zus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chemeClr val="tx1"/>
                          </a:solidFill>
                        </a:rPr>
                        <a:t>te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rgbClr val="FF0000"/>
                          </a:solidFill>
                        </a:rPr>
                        <a:t>helpen</a:t>
                      </a:r>
                    </a:p>
                  </a:txBody>
                  <a:tcPr marL="127609" marR="127609" marT="63804" marB="63804"/>
                </a:tc>
                <a:extLst>
                  <a:ext uri="{0D108BD9-81ED-4DB2-BD59-A6C34878D82A}">
                    <a16:rowId xmlns:a16="http://schemas.microsoft.com/office/drawing/2014/main" val="864966244"/>
                  </a:ext>
                </a:extLst>
              </a:tr>
              <a:tr h="561478">
                <a:tc>
                  <a:txBody>
                    <a:bodyPr/>
                    <a:lstStyle/>
                    <a:p>
                      <a:pPr algn="ctr"/>
                      <a:r>
                        <a:rPr lang="fr-FR" sz="2500" b="1"/>
                        <a:t>om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chemeClr val="tx1"/>
                          </a:solidFill>
                        </a:rPr>
                        <a:t>op school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chemeClr val="tx1"/>
                          </a:solidFill>
                        </a:rPr>
                        <a:t>te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rgbClr val="FF0000"/>
                          </a:solidFill>
                        </a:rPr>
                        <a:t>zitten</a:t>
                      </a:r>
                    </a:p>
                  </a:txBody>
                  <a:tcPr marL="127609" marR="127609" marT="63804" marB="63804"/>
                </a:tc>
                <a:extLst>
                  <a:ext uri="{0D108BD9-81ED-4DB2-BD59-A6C34878D82A}">
                    <a16:rowId xmlns:a16="http://schemas.microsoft.com/office/drawing/2014/main" val="3664114029"/>
                  </a:ext>
                </a:extLst>
              </a:tr>
              <a:tr h="561478">
                <a:tc>
                  <a:txBody>
                    <a:bodyPr/>
                    <a:lstStyle/>
                    <a:p>
                      <a:pPr algn="ctr"/>
                      <a:r>
                        <a:rPr lang="fr-FR" sz="2500" b="1"/>
                        <a:t>om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chemeClr val="tx1"/>
                          </a:solidFill>
                        </a:rPr>
                        <a:t>de mensen hier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chemeClr val="tx1"/>
                          </a:solidFill>
                        </a:rPr>
                        <a:t>te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rgbClr val="FF0000"/>
                          </a:solidFill>
                        </a:rPr>
                        <a:t>zien</a:t>
                      </a:r>
                    </a:p>
                  </a:txBody>
                  <a:tcPr marL="127609" marR="127609" marT="63804" marB="63804"/>
                </a:tc>
                <a:extLst>
                  <a:ext uri="{0D108BD9-81ED-4DB2-BD59-A6C34878D82A}">
                    <a16:rowId xmlns:a16="http://schemas.microsoft.com/office/drawing/2014/main" val="378780978"/>
                  </a:ext>
                </a:extLst>
              </a:tr>
              <a:tr h="561478">
                <a:tc>
                  <a:txBody>
                    <a:bodyPr/>
                    <a:lstStyle/>
                    <a:p>
                      <a:pPr algn="ctr"/>
                      <a:r>
                        <a:rPr lang="fr-FR" sz="2500" b="1"/>
                        <a:t>om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chemeClr val="tx1"/>
                          </a:solidFill>
                        </a:rPr>
                        <a:t>naar Parijs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chemeClr val="tx1"/>
                          </a:solidFill>
                        </a:rPr>
                        <a:t>te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rgbClr val="FF0000"/>
                          </a:solidFill>
                        </a:rPr>
                        <a:t>gaan</a:t>
                      </a:r>
                    </a:p>
                  </a:txBody>
                  <a:tcPr marL="127609" marR="127609" marT="63804" marB="63804"/>
                </a:tc>
                <a:extLst>
                  <a:ext uri="{0D108BD9-81ED-4DB2-BD59-A6C34878D82A}">
                    <a16:rowId xmlns:a16="http://schemas.microsoft.com/office/drawing/2014/main" val="1550054485"/>
                  </a:ext>
                </a:extLst>
              </a:tr>
              <a:tr h="944304">
                <a:tc>
                  <a:txBody>
                    <a:bodyPr/>
                    <a:lstStyle/>
                    <a:p>
                      <a:pPr algn="ctr"/>
                      <a:r>
                        <a:rPr lang="fr-FR" sz="2500" b="1"/>
                        <a:t>om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chemeClr val="tx1"/>
                          </a:solidFill>
                        </a:rPr>
                        <a:t>met de leraar van onze school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chemeClr val="tx1"/>
                          </a:solidFill>
                        </a:rPr>
                        <a:t>te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rgbClr val="FF0000"/>
                          </a:solidFill>
                        </a:rPr>
                        <a:t>spreken</a:t>
                      </a:r>
                    </a:p>
                  </a:txBody>
                  <a:tcPr marL="127609" marR="127609" marT="63804" marB="63804"/>
                </a:tc>
                <a:extLst>
                  <a:ext uri="{0D108BD9-81ED-4DB2-BD59-A6C34878D82A}">
                    <a16:rowId xmlns:a16="http://schemas.microsoft.com/office/drawing/2014/main" val="3613970410"/>
                  </a:ext>
                </a:extLst>
              </a:tr>
              <a:tr h="561478">
                <a:tc>
                  <a:txBody>
                    <a:bodyPr/>
                    <a:lstStyle/>
                    <a:p>
                      <a:pPr algn="ctr"/>
                      <a:r>
                        <a:rPr lang="fr-FR" sz="2500" b="1"/>
                        <a:t>om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chemeClr val="tx1"/>
                          </a:solidFill>
                        </a:rPr>
                        <a:t>ze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rgbClr val="FF0000"/>
                          </a:solidFill>
                        </a:rPr>
                        <a:t>op</a:t>
                      </a:r>
                      <a:r>
                        <a:rPr lang="fr-FR" sz="2500">
                          <a:solidFill>
                            <a:schemeClr val="tx1"/>
                          </a:solidFill>
                        </a:rPr>
                        <a:t> te</a:t>
                      </a:r>
                    </a:p>
                  </a:txBody>
                  <a:tcPr marL="127609" marR="127609" marT="63804" marB="63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>
                          <a:solidFill>
                            <a:srgbClr val="FF0000"/>
                          </a:solidFill>
                        </a:rPr>
                        <a:t>ruimen</a:t>
                      </a:r>
                    </a:p>
                  </a:txBody>
                  <a:tcPr marL="127609" marR="127609" marT="63804" marB="63804"/>
                </a:tc>
                <a:extLst>
                  <a:ext uri="{0D108BD9-81ED-4DB2-BD59-A6C34878D82A}">
                    <a16:rowId xmlns:a16="http://schemas.microsoft.com/office/drawing/2014/main" val="1147527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69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67F2C9-0FF4-8046-B014-CF88F88F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« proposition » (</a:t>
            </a:r>
            <a:r>
              <a:rPr lang="fr-FR" i="1" dirty="0">
                <a:solidFill>
                  <a:schemeClr val="bg1"/>
                </a:solidFill>
              </a:rPr>
              <a:t>Le Robert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3CAF30-3C09-8F49-BDCE-9120CE62C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couteau&#10;&#10;Description générée automatiquement">
            <a:extLst>
              <a:ext uri="{FF2B5EF4-FFF2-40B4-BE49-F238E27FC236}">
                <a16:creationId xmlns:a16="http://schemas.microsoft.com/office/drawing/2014/main" id="{3AB25241-DA63-DB4A-A8A0-B2F196A21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960" y="3282951"/>
            <a:ext cx="929408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9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67F2C9-0FF4-8046-B014-CF88F88F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bg1"/>
                </a:solidFill>
              </a:rPr>
              <a:t>Une proposition subordonnée, c’est quoi 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3CAF30-3C09-8F49-BDCE-9120CE62C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Ce n’est </a:t>
            </a:r>
            <a:r>
              <a:rPr lang="fr-FR" sz="2400" u="sng" dirty="0">
                <a:solidFill>
                  <a:schemeClr val="bg1"/>
                </a:solidFill>
              </a:rPr>
              <a:t>pas</a:t>
            </a:r>
            <a:r>
              <a:rPr lang="fr-FR" sz="2400" dirty="0">
                <a:solidFill>
                  <a:schemeClr val="bg1"/>
                </a:solidFill>
              </a:rPr>
              <a:t> une proposition </a:t>
            </a:r>
            <a:r>
              <a:rPr lang="fr-FR" sz="2400" b="1" dirty="0">
                <a:solidFill>
                  <a:schemeClr val="bg1"/>
                </a:solidFill>
              </a:rPr>
              <a:t>principale</a:t>
            </a:r>
          </a:p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400" dirty="0">
                <a:solidFill>
                  <a:schemeClr val="bg1"/>
                </a:solidFill>
              </a:rPr>
              <a:t>S + </a:t>
            </a:r>
            <a:r>
              <a:rPr lang="fr-FR" sz="2400" dirty="0">
                <a:solidFill>
                  <a:srgbClr val="FF0000"/>
                </a:solidFill>
              </a:rPr>
              <a:t>V</a:t>
            </a:r>
            <a:r>
              <a:rPr lang="fr-FR" sz="2400" dirty="0">
                <a:solidFill>
                  <a:schemeClr val="bg1"/>
                </a:solidFill>
              </a:rPr>
              <a:t> + CP + </a:t>
            </a:r>
            <a:r>
              <a:rPr lang="fr-FR" sz="2400" dirty="0">
                <a:solidFill>
                  <a:srgbClr val="FF0000"/>
                </a:solidFill>
              </a:rPr>
              <a:t>RGV</a:t>
            </a:r>
          </a:p>
          <a:p>
            <a:pPr marL="0" indent="0">
              <a:buNone/>
            </a:pPr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Ce n’est </a:t>
            </a:r>
            <a:r>
              <a:rPr lang="fr-FR" sz="2400" u="sng" dirty="0">
                <a:solidFill>
                  <a:schemeClr val="bg1"/>
                </a:solidFill>
              </a:rPr>
              <a:t>pas</a:t>
            </a:r>
            <a:r>
              <a:rPr lang="fr-FR" sz="2400" dirty="0">
                <a:solidFill>
                  <a:schemeClr val="bg1"/>
                </a:solidFill>
              </a:rPr>
              <a:t> une proposition </a:t>
            </a:r>
            <a:r>
              <a:rPr lang="fr-FR" sz="2400" b="1" dirty="0">
                <a:solidFill>
                  <a:schemeClr val="bg1"/>
                </a:solidFill>
              </a:rPr>
              <a:t>coordonnée</a:t>
            </a:r>
          </a:p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400" dirty="0">
                <a:solidFill>
                  <a:schemeClr val="bg1"/>
                </a:solidFill>
              </a:rPr>
              <a:t>S + </a:t>
            </a:r>
            <a:r>
              <a:rPr lang="fr-FR" sz="2400" dirty="0">
                <a:solidFill>
                  <a:srgbClr val="FF0000"/>
                </a:solidFill>
              </a:rPr>
              <a:t>V</a:t>
            </a:r>
            <a:r>
              <a:rPr lang="fr-FR" sz="2400" dirty="0">
                <a:solidFill>
                  <a:schemeClr val="bg1"/>
                </a:solidFill>
              </a:rPr>
              <a:t> + CP + </a:t>
            </a:r>
            <a:r>
              <a:rPr lang="fr-FR" sz="2400" dirty="0">
                <a:solidFill>
                  <a:srgbClr val="FF0000"/>
                </a:solidFill>
              </a:rPr>
              <a:t>RGV</a:t>
            </a:r>
            <a:r>
              <a:rPr lang="fr-FR" sz="2400" dirty="0">
                <a:solidFill>
                  <a:schemeClr val="bg1"/>
                </a:solidFill>
              </a:rPr>
              <a:t>  [</a:t>
            </a:r>
            <a:r>
              <a:rPr lang="fr-FR" sz="2400" dirty="0" err="1">
                <a:solidFill>
                  <a:schemeClr val="bg1"/>
                </a:solidFill>
              </a:rPr>
              <a:t>c.c</a:t>
            </a:r>
            <a:r>
              <a:rPr lang="fr-FR" sz="2400" dirty="0">
                <a:solidFill>
                  <a:schemeClr val="bg1"/>
                </a:solidFill>
              </a:rPr>
              <a:t>.]  S + </a:t>
            </a:r>
            <a:r>
              <a:rPr lang="fr-FR" sz="2400" dirty="0">
                <a:solidFill>
                  <a:srgbClr val="FF0000"/>
                </a:solidFill>
              </a:rPr>
              <a:t>V</a:t>
            </a:r>
            <a:r>
              <a:rPr lang="fr-FR" sz="2400" dirty="0">
                <a:solidFill>
                  <a:schemeClr val="bg1"/>
                </a:solidFill>
              </a:rPr>
              <a:t> + CP + </a:t>
            </a:r>
            <a:r>
              <a:rPr lang="fr-FR" sz="2400" dirty="0">
                <a:solidFill>
                  <a:srgbClr val="FF0000"/>
                </a:solidFill>
              </a:rPr>
              <a:t>RGV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070F59D-0443-1343-A1C5-3613647A4BC1}"/>
              </a:ext>
            </a:extLst>
          </p:cNvPr>
          <p:cNvSpPr/>
          <p:nvPr/>
        </p:nvSpPr>
        <p:spPr>
          <a:xfrm>
            <a:off x="4695568" y="3015049"/>
            <a:ext cx="2631989" cy="67962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C685A2D-D358-3C4F-8B9F-F8D64E4A75DA}"/>
              </a:ext>
            </a:extLst>
          </p:cNvPr>
          <p:cNvSpPr/>
          <p:nvPr/>
        </p:nvSpPr>
        <p:spPr>
          <a:xfrm>
            <a:off x="6096000" y="4823255"/>
            <a:ext cx="2631989" cy="67962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91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67F2C9-0FF4-8046-B014-CF88F88F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bg1"/>
                </a:solidFill>
              </a:rPr>
              <a:t>Une proposition subordonnée, c’est quoi 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3CAF30-3C09-8F49-BDCE-9120CE62C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Ce n’est </a:t>
            </a:r>
            <a:r>
              <a:rPr lang="fr-FR" sz="2400" u="sng" dirty="0">
                <a:solidFill>
                  <a:schemeClr val="bg1"/>
                </a:solidFill>
              </a:rPr>
              <a:t>pas</a:t>
            </a:r>
            <a:r>
              <a:rPr lang="fr-FR" sz="2400" dirty="0">
                <a:solidFill>
                  <a:schemeClr val="bg1"/>
                </a:solidFill>
              </a:rPr>
              <a:t> une proposition </a:t>
            </a:r>
            <a:r>
              <a:rPr lang="fr-FR" sz="2400" b="1" dirty="0">
                <a:solidFill>
                  <a:schemeClr val="bg1"/>
                </a:solidFill>
              </a:rPr>
              <a:t>principale</a:t>
            </a:r>
          </a:p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400" dirty="0" err="1">
                <a:solidFill>
                  <a:schemeClr val="bg1"/>
                </a:solidFill>
              </a:rPr>
              <a:t>Ik</a:t>
            </a:r>
            <a:r>
              <a:rPr lang="fr-FR" sz="2400" dirty="0">
                <a:solidFill>
                  <a:schemeClr val="bg1"/>
                </a:solidFill>
              </a:rPr>
              <a:t> + </a:t>
            </a:r>
            <a:r>
              <a:rPr lang="fr-FR" sz="2400" dirty="0" err="1">
                <a:solidFill>
                  <a:srgbClr val="FF0000"/>
                </a:solidFill>
              </a:rPr>
              <a:t>neem</a:t>
            </a:r>
            <a:r>
              <a:rPr lang="fr-FR" sz="2400" dirty="0">
                <a:solidFill>
                  <a:schemeClr val="bg1"/>
                </a:solidFill>
              </a:rPr>
              <a:t> + de bus + </a:t>
            </a:r>
            <a:r>
              <a:rPr lang="fr-FR" sz="2400" dirty="0" err="1">
                <a:solidFill>
                  <a:srgbClr val="FF0000"/>
                </a:solidFill>
              </a:rPr>
              <a:t>Ø</a:t>
            </a:r>
            <a:endParaRPr lang="fr-F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Ce n’est </a:t>
            </a:r>
            <a:r>
              <a:rPr lang="fr-FR" sz="2400" u="sng" dirty="0">
                <a:solidFill>
                  <a:schemeClr val="bg1"/>
                </a:solidFill>
              </a:rPr>
              <a:t>pas</a:t>
            </a:r>
            <a:r>
              <a:rPr lang="fr-FR" sz="2400" dirty="0">
                <a:solidFill>
                  <a:schemeClr val="bg1"/>
                </a:solidFill>
              </a:rPr>
              <a:t> une proposition </a:t>
            </a:r>
            <a:r>
              <a:rPr lang="fr-FR" sz="2400" b="1" dirty="0">
                <a:solidFill>
                  <a:schemeClr val="bg1"/>
                </a:solidFill>
              </a:rPr>
              <a:t>coordonnée</a:t>
            </a:r>
          </a:p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400" dirty="0" err="1">
                <a:solidFill>
                  <a:schemeClr val="bg1"/>
                </a:solidFill>
              </a:rPr>
              <a:t>Ik</a:t>
            </a:r>
            <a:r>
              <a:rPr lang="fr-FR" sz="2400" dirty="0">
                <a:solidFill>
                  <a:schemeClr val="bg1"/>
                </a:solidFill>
              </a:rPr>
              <a:t> + </a:t>
            </a:r>
            <a:r>
              <a:rPr lang="fr-FR" sz="2400" dirty="0" err="1">
                <a:solidFill>
                  <a:srgbClr val="FF0000"/>
                </a:solidFill>
              </a:rPr>
              <a:t>neem</a:t>
            </a:r>
            <a:r>
              <a:rPr lang="fr-FR" sz="2400" dirty="0">
                <a:solidFill>
                  <a:schemeClr val="bg1"/>
                </a:solidFill>
              </a:rPr>
              <a:t> + de bus + </a:t>
            </a:r>
            <a:r>
              <a:rPr lang="fr-FR" sz="2400" dirty="0" err="1">
                <a:solidFill>
                  <a:srgbClr val="FF0000"/>
                </a:solidFill>
              </a:rPr>
              <a:t>Ø</a:t>
            </a:r>
            <a:r>
              <a:rPr lang="fr-FR" sz="2400" dirty="0">
                <a:solidFill>
                  <a:schemeClr val="bg1"/>
                </a:solidFill>
              </a:rPr>
              <a:t>  [MAAR]  </a:t>
            </a:r>
            <a:r>
              <a:rPr lang="fr-FR" sz="2400" dirty="0" err="1">
                <a:solidFill>
                  <a:schemeClr val="bg1"/>
                </a:solidFill>
              </a:rPr>
              <a:t>ik</a:t>
            </a:r>
            <a:r>
              <a:rPr lang="fr-FR" sz="2400" dirty="0">
                <a:solidFill>
                  <a:schemeClr val="bg1"/>
                </a:solidFill>
              </a:rPr>
              <a:t> + </a:t>
            </a:r>
            <a:r>
              <a:rPr lang="fr-FR" sz="2400" dirty="0" err="1">
                <a:solidFill>
                  <a:srgbClr val="FF0000"/>
                </a:solidFill>
              </a:rPr>
              <a:t>gebruik</a:t>
            </a:r>
            <a:r>
              <a:rPr lang="fr-FR" sz="2400" dirty="0">
                <a:solidFill>
                  <a:schemeClr val="bg1"/>
                </a:solidFill>
              </a:rPr>
              <a:t> + </a:t>
            </a:r>
            <a:r>
              <a:rPr lang="fr-FR" sz="2400" dirty="0" err="1">
                <a:solidFill>
                  <a:schemeClr val="bg1"/>
                </a:solidFill>
              </a:rPr>
              <a:t>soms</a:t>
            </a:r>
            <a:r>
              <a:rPr lang="fr-FR" sz="2400" dirty="0">
                <a:solidFill>
                  <a:schemeClr val="bg1"/>
                </a:solidFill>
              </a:rPr>
              <a:t> de </a:t>
            </a:r>
            <a:r>
              <a:rPr lang="fr-FR" sz="2400" dirty="0" err="1">
                <a:solidFill>
                  <a:schemeClr val="bg1"/>
                </a:solidFill>
              </a:rPr>
              <a:t>trein</a:t>
            </a:r>
            <a:r>
              <a:rPr lang="fr-FR" sz="2400" dirty="0">
                <a:solidFill>
                  <a:schemeClr val="bg1"/>
                </a:solidFill>
              </a:rPr>
              <a:t> + </a:t>
            </a:r>
            <a:r>
              <a:rPr lang="fr-FR" sz="2400" dirty="0" err="1">
                <a:solidFill>
                  <a:srgbClr val="FF0000"/>
                </a:solidFill>
              </a:rPr>
              <a:t>Ø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070F59D-0443-1343-A1C5-3613647A4BC1}"/>
              </a:ext>
            </a:extLst>
          </p:cNvPr>
          <p:cNvSpPr/>
          <p:nvPr/>
        </p:nvSpPr>
        <p:spPr>
          <a:xfrm>
            <a:off x="4263081" y="3015049"/>
            <a:ext cx="3546389" cy="67962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C685A2D-D358-3C4F-8B9F-F8D64E4A75DA}"/>
              </a:ext>
            </a:extLst>
          </p:cNvPr>
          <p:cNvSpPr/>
          <p:nvPr/>
        </p:nvSpPr>
        <p:spPr>
          <a:xfrm>
            <a:off x="6096000" y="4823255"/>
            <a:ext cx="4098324" cy="67962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94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B091AA-AAC9-B64F-97CD-31B28767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« subordonné » (</a:t>
            </a:r>
            <a:r>
              <a:rPr lang="fr-FR" i="1" dirty="0">
                <a:solidFill>
                  <a:schemeClr val="bg1"/>
                </a:solidFill>
              </a:rPr>
              <a:t>Le Robert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DBBC4F13-065E-4448-B823-52D642B21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750" y="3168173"/>
            <a:ext cx="8064500" cy="215900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FC41FC4-9A19-CF4B-88D0-EE634A4FE519}"/>
              </a:ext>
            </a:extLst>
          </p:cNvPr>
          <p:cNvSpPr/>
          <p:nvPr/>
        </p:nvSpPr>
        <p:spPr>
          <a:xfrm>
            <a:off x="4658497" y="4423719"/>
            <a:ext cx="2631989" cy="67962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761</Words>
  <Application>Microsoft Macintosh PowerPoint</Application>
  <PresentationFormat>Grand écran</PresentationFormat>
  <Paragraphs>256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Thème Office</vt:lpstr>
      <vt:lpstr>Le « POUR » en néerlandais</vt:lpstr>
      <vt:lpstr>Dire  « pour » dans d’autres langues</vt:lpstr>
      <vt:lpstr>Dire  « pour » dans d’autres langues</vt:lpstr>
      <vt:lpstr>POUR + GN</vt:lpstr>
      <vt:lpstr>POUR + VERBE</vt:lpstr>
      <vt:lpstr>« proposition » (Le Robert)</vt:lpstr>
      <vt:lpstr>Une proposition subordonnée, c’est quoi ?</vt:lpstr>
      <vt:lpstr>Une proposition subordonnée, c’est quoi ?</vt:lpstr>
      <vt:lpstr>« subordonné » (Le Robert)</vt:lpstr>
      <vt:lpstr>« proposition subordonnée » (Le Robert)</vt:lpstr>
      <vt:lpstr>Exemples</vt:lpstr>
      <vt:lpstr>L’exemple des frites</vt:lpstr>
      <vt:lpstr>L’exemple des frites</vt:lpstr>
      <vt:lpstr>coordonnée OU subordonnée</vt:lpstr>
      <vt:lpstr>La coordonnée</vt:lpstr>
      <vt:lpstr>La subordonnée</vt:lpstr>
      <vt:lpstr>Structure en « OM … TE »</vt:lpstr>
      <vt:lpstr>Structure en « OM … TE »</vt:lpstr>
      <vt:lpstr>Je peux commencer par la subordonnée</vt:lpstr>
      <vt:lpstr>La subordonnée anteposée</vt:lpstr>
      <vt:lpstr>Un « OM … TE »  sans objectif</vt:lpstr>
      <vt:lpstr>Exemples</vt:lpstr>
      <vt:lpstr>SYNTHÈSE « POUR 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« POUR » en néerlandais</dc:title>
  <dc:creator>LUTHERS Cédric</dc:creator>
  <cp:lastModifiedBy>Cédric LUTHERS</cp:lastModifiedBy>
  <cp:revision>4</cp:revision>
  <dcterms:created xsi:type="dcterms:W3CDTF">2020-07-22T14:51:33Z</dcterms:created>
  <dcterms:modified xsi:type="dcterms:W3CDTF">2020-12-03T10:02:24Z</dcterms:modified>
</cp:coreProperties>
</file>