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9"/>
  </p:normalViewPr>
  <p:slideViewPr>
    <p:cSldViewPr snapToGrid="0" snapToObjects="1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42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5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2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4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8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5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2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7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4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02FC6A-C476-4B0E-890F-3762CBC485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24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51265CC-194C-404B-9A31-4B0B6B343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fr-FR" sz="4800"/>
              <a:t>L’accord de l’adjectif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641A52-5150-C64D-A483-952047FE0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r>
              <a:rPr lang="fr-FR" sz="2000" dirty="0"/>
              <a:t>J’accord(e) ou pas?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573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38272-8F61-FA4C-9383-F4B3EABEE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Accorder l’adjectif, ça veut dire aussi…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00E2F3-DAD6-FB4D-89A5-19424A3A5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ADJECTIF + « -E » avec les </a:t>
            </a:r>
            <a:r>
              <a:rPr lang="fr-FR" b="1" dirty="0"/>
              <a:t>règles d’orthographe </a:t>
            </a:r>
            <a:r>
              <a:rPr lang="fr-FR" dirty="0"/>
              <a:t>(R.O. !)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7FEB2AF-D888-9541-8986-A4EC524A4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885537"/>
              </p:ext>
            </p:extLst>
          </p:nvPr>
        </p:nvGraphicFramePr>
        <p:xfrm>
          <a:off x="2032000" y="3205480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42869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61285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Adjectif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Adjectif accordé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614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groot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gr</a:t>
                      </a:r>
                      <a:r>
                        <a:rPr lang="fr-FR" b="1" dirty="0" err="1"/>
                        <a:t>o</a:t>
                      </a:r>
                      <a:r>
                        <a:rPr lang="fr-FR" dirty="0" err="1"/>
                        <a:t>t</a:t>
                      </a:r>
                      <a:r>
                        <a:rPr lang="fr-FR" b="1" dirty="0" err="1"/>
                        <a:t>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59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knap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knap</a:t>
                      </a:r>
                      <a:r>
                        <a:rPr lang="fr-FR" b="1" dirty="0" err="1"/>
                        <a:t>pe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23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</a:t>
                      </a:r>
                      <a:r>
                        <a:rPr lang="fr-FR" b="1" dirty="0" err="1"/>
                        <a:t>e</a:t>
                      </a:r>
                      <a:r>
                        <a:rPr lang="fr-FR" dirty="0" err="1"/>
                        <a:t>l</a:t>
                      </a:r>
                      <a:r>
                        <a:rPr lang="fr-FR" b="1" dirty="0" err="1"/>
                        <a:t>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551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gaaf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g</a:t>
                      </a:r>
                      <a:r>
                        <a:rPr lang="fr-FR" b="1" dirty="0"/>
                        <a:t>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6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krullend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krullend</a:t>
                      </a:r>
                      <a:r>
                        <a:rPr lang="fr-FR" b="1" dirty="0" err="1"/>
                        <a:t>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527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bruin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bruin</a:t>
                      </a:r>
                      <a:r>
                        <a:rPr lang="fr-FR" b="1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69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rood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</a:t>
                      </a:r>
                      <a:r>
                        <a:rPr lang="fr-FR" b="1" dirty="0"/>
                        <a:t>o</a:t>
                      </a:r>
                      <a:r>
                        <a:rPr lang="fr-FR" dirty="0"/>
                        <a:t>d</a:t>
                      </a:r>
                      <a:r>
                        <a:rPr lang="fr-FR" b="1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92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618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D0B3F2-3BE8-3E4F-A912-45F2B7FEC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Adjectifs de matière en « -EN »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2CAF1C5-874C-7A44-9615-A2C5067DF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844599"/>
              </p:ext>
            </p:extLst>
          </p:nvPr>
        </p:nvGraphicFramePr>
        <p:xfrm>
          <a:off x="1115758" y="2149476"/>
          <a:ext cx="1016793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3969">
                  <a:extLst>
                    <a:ext uri="{9D8B030D-6E8A-4147-A177-3AD203B41FA5}">
                      <a16:colId xmlns:a16="http://schemas.microsoft.com/office/drawing/2014/main" val="2782906504"/>
                    </a:ext>
                  </a:extLst>
                </a:gridCol>
                <a:gridCol w="5083969">
                  <a:extLst>
                    <a:ext uri="{9D8B030D-6E8A-4147-A177-3AD203B41FA5}">
                      <a16:colId xmlns:a16="http://schemas.microsoft.com/office/drawing/2014/main" val="1253302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Nom de matière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Adjectif de matière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860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Het </a:t>
                      </a:r>
                      <a:r>
                        <a:rPr lang="fr-FR" dirty="0" err="1"/>
                        <a:t>zilver</a:t>
                      </a:r>
                      <a:r>
                        <a:rPr lang="fr-FR" dirty="0"/>
                        <a:t> (l’argent)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zilver</a:t>
                      </a:r>
                      <a:r>
                        <a:rPr lang="fr-FR" b="1" dirty="0" err="1"/>
                        <a:t>en</a:t>
                      </a:r>
                      <a:r>
                        <a:rPr lang="fr-FR" dirty="0"/>
                        <a:t> (en argent, argenté)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76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Het </a:t>
                      </a:r>
                      <a:r>
                        <a:rPr lang="fr-FR" dirty="0" err="1"/>
                        <a:t>goud</a:t>
                      </a:r>
                      <a:r>
                        <a:rPr lang="fr-FR" dirty="0"/>
                        <a:t> (l’or)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goud</a:t>
                      </a:r>
                      <a:r>
                        <a:rPr lang="fr-FR" b="1" dirty="0" err="1"/>
                        <a:t>en</a:t>
                      </a:r>
                      <a:r>
                        <a:rPr lang="fr-FR" dirty="0"/>
                        <a:t> (en or, doré)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80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Het </a:t>
                      </a:r>
                      <a:r>
                        <a:rPr lang="fr-FR" dirty="0" err="1"/>
                        <a:t>koper</a:t>
                      </a:r>
                      <a:r>
                        <a:rPr lang="fr-FR" dirty="0"/>
                        <a:t> (le cuivre)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koper</a:t>
                      </a:r>
                      <a:r>
                        <a:rPr lang="fr-FR" b="1" dirty="0" err="1"/>
                        <a:t>en</a:t>
                      </a:r>
                      <a:r>
                        <a:rPr lang="fr-FR" dirty="0"/>
                        <a:t> (en cuivre, cuivré)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3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Het </a:t>
                      </a:r>
                      <a:r>
                        <a:rPr lang="fr-FR" dirty="0" err="1"/>
                        <a:t>lood</a:t>
                      </a:r>
                      <a:r>
                        <a:rPr lang="fr-FR" dirty="0"/>
                        <a:t> (le plomb)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</a:t>
                      </a:r>
                      <a:r>
                        <a:rPr lang="fr-FR" b="1" dirty="0"/>
                        <a:t>o</a:t>
                      </a:r>
                      <a:r>
                        <a:rPr lang="fr-FR" dirty="0"/>
                        <a:t>d</a:t>
                      </a:r>
                      <a:r>
                        <a:rPr lang="fr-FR" b="1" dirty="0"/>
                        <a:t>en</a:t>
                      </a:r>
                      <a:r>
                        <a:rPr lang="fr-FR" dirty="0"/>
                        <a:t> (en plomb)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06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De </a:t>
                      </a:r>
                      <a:r>
                        <a:rPr lang="fr-FR" dirty="0" err="1"/>
                        <a:t>katoen</a:t>
                      </a:r>
                      <a:r>
                        <a:rPr lang="fr-FR" dirty="0"/>
                        <a:t> (le coton)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katoen</a:t>
                      </a:r>
                      <a:r>
                        <a:rPr lang="fr-FR" b="1" dirty="0" err="1"/>
                        <a:t>en</a:t>
                      </a:r>
                      <a:r>
                        <a:rPr lang="fr-FR" dirty="0"/>
                        <a:t> (en coton)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688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Het </a:t>
                      </a:r>
                      <a:r>
                        <a:rPr lang="fr-FR" dirty="0" err="1"/>
                        <a:t>bont</a:t>
                      </a:r>
                      <a:r>
                        <a:rPr lang="fr-FR" dirty="0"/>
                        <a:t> (la fourrure)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bont</a:t>
                      </a:r>
                      <a:r>
                        <a:rPr lang="fr-FR" b="1" dirty="0" err="1"/>
                        <a:t>en</a:t>
                      </a:r>
                      <a:r>
                        <a:rPr lang="fr-FR" dirty="0"/>
                        <a:t> (en fourrure)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577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Het </a:t>
                      </a:r>
                      <a:r>
                        <a:rPr lang="fr-FR" dirty="0" err="1"/>
                        <a:t>leer</a:t>
                      </a:r>
                      <a:r>
                        <a:rPr lang="fr-FR" dirty="0"/>
                        <a:t> (le cuir)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l</a:t>
                      </a:r>
                      <a:r>
                        <a:rPr lang="fr-FR" b="1" dirty="0" err="1"/>
                        <a:t>e</a:t>
                      </a:r>
                      <a:r>
                        <a:rPr lang="fr-FR" dirty="0" err="1"/>
                        <a:t>r</a:t>
                      </a:r>
                      <a:r>
                        <a:rPr lang="fr-FR" b="1" dirty="0" err="1"/>
                        <a:t>en</a:t>
                      </a:r>
                      <a:r>
                        <a:rPr lang="fr-FR" dirty="0"/>
                        <a:t> (en cuir)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6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De </a:t>
                      </a:r>
                      <a:r>
                        <a:rPr lang="fr-FR" dirty="0" err="1"/>
                        <a:t>kant</a:t>
                      </a:r>
                      <a:r>
                        <a:rPr lang="fr-FR" dirty="0"/>
                        <a:t> (la dentelle)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kant</a:t>
                      </a:r>
                      <a:r>
                        <a:rPr lang="fr-FR" b="1" dirty="0" err="1"/>
                        <a:t>en</a:t>
                      </a:r>
                      <a:r>
                        <a:rPr lang="fr-FR" dirty="0"/>
                        <a:t> (en dentelle)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996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De </a:t>
                      </a:r>
                      <a:r>
                        <a:rPr lang="fr-FR" dirty="0" err="1"/>
                        <a:t>wol</a:t>
                      </a:r>
                      <a:r>
                        <a:rPr lang="fr-FR" dirty="0"/>
                        <a:t> (la laine)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wol</a:t>
                      </a:r>
                      <a:r>
                        <a:rPr lang="fr-FR" b="1" dirty="0" err="1"/>
                        <a:t>len</a:t>
                      </a:r>
                      <a:r>
                        <a:rPr lang="fr-FR" dirty="0"/>
                        <a:t> (en laine)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58887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58C5E94B-CE34-8D42-9BA4-81787E2EA55C}"/>
              </a:ext>
            </a:extLst>
          </p:cNvPr>
          <p:cNvSpPr txBox="1"/>
          <p:nvPr/>
        </p:nvSpPr>
        <p:spPr>
          <a:xfrm>
            <a:off x="2271713" y="6157913"/>
            <a:ext cx="7100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N.B. : tout adjectif se terminant en « -EN » est invariable !</a:t>
            </a:r>
          </a:p>
        </p:txBody>
      </p:sp>
    </p:spTree>
    <p:extLst>
      <p:ext uri="{BB962C8B-B14F-4D97-AF65-F5344CB8AC3E}">
        <p14:creationId xmlns:p14="http://schemas.microsoft.com/office/powerpoint/2010/main" val="3439453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3D9D22-3B02-6144-ABC4-083FC4F2A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Très rarement, adjectif + « -S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06163B-B1D0-7347-8377-F03B9D667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L’adjectif prend « -S » dans certaines expressions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0169761-CF10-B94B-B59A-905D4AD67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511966"/>
              </p:ext>
            </p:extLst>
          </p:nvPr>
        </p:nvGraphicFramePr>
        <p:xfrm>
          <a:off x="2032000" y="339801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53790934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0625718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néerlandais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445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Quelque chose de (bien)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Iets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goed</a:t>
                      </a:r>
                      <a:r>
                        <a:rPr lang="fr-FR" b="1" dirty="0" err="1"/>
                        <a:t>s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6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Rien de (chouette)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Niets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leuk</a:t>
                      </a:r>
                      <a:r>
                        <a:rPr lang="fr-FR" b="1" dirty="0" err="1"/>
                        <a:t>s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181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Peu de (choses cool)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Weinig</a:t>
                      </a:r>
                      <a:r>
                        <a:rPr lang="fr-FR" dirty="0"/>
                        <a:t> cool</a:t>
                      </a:r>
                      <a:r>
                        <a:rPr lang="fr-FR" b="1" dirty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2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Beaucoup de (choses folles)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Veel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gek</a:t>
                      </a:r>
                      <a:r>
                        <a:rPr lang="fr-FR" b="1" dirty="0" err="1"/>
                        <a:t>s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07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665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94EAD6-9B33-F747-B163-A52ADA8A5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Synthèse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A750BB-1B2F-0D4A-8E95-F0198BF6F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L’adjectif se place </a:t>
            </a:r>
            <a:r>
              <a:rPr lang="fr-FR" b="1" dirty="0"/>
              <a:t>après</a:t>
            </a:r>
            <a:r>
              <a:rPr lang="fr-FR" dirty="0"/>
              <a:t> le nom</a:t>
            </a:r>
          </a:p>
          <a:p>
            <a:pPr marL="0" indent="0">
              <a:buNone/>
            </a:pPr>
            <a:r>
              <a:rPr lang="fr-FR" dirty="0"/>
              <a:t>JAMAIS</a:t>
            </a:r>
          </a:p>
          <a:p>
            <a:r>
              <a:rPr lang="fr-FR" dirty="0"/>
              <a:t>L’adjectif se place </a:t>
            </a:r>
            <a:r>
              <a:rPr lang="fr-FR" b="1" dirty="0"/>
              <a:t>avant</a:t>
            </a:r>
            <a:r>
              <a:rPr lang="fr-FR" dirty="0"/>
              <a:t> le nom</a:t>
            </a:r>
          </a:p>
          <a:p>
            <a:pPr marL="0" indent="0">
              <a:buNone/>
            </a:pPr>
            <a:r>
              <a:rPr lang="fr-FR" dirty="0"/>
              <a:t>TOUJOURS sauf si </a:t>
            </a:r>
          </a:p>
          <a:p>
            <a:r>
              <a:rPr lang="fr-FR" dirty="0"/>
              <a:t>L’adjectif se termine en « -</a:t>
            </a:r>
            <a:r>
              <a:rPr lang="fr-FR" b="1" dirty="0"/>
              <a:t>en</a:t>
            </a:r>
            <a:r>
              <a:rPr lang="fr-FR" dirty="0"/>
              <a:t> »</a:t>
            </a:r>
          </a:p>
          <a:p>
            <a:pPr marL="0" indent="0">
              <a:buNone/>
            </a:pPr>
            <a:r>
              <a:rPr lang="fr-FR" dirty="0"/>
              <a:t>JAMAIS</a:t>
            </a:r>
          </a:p>
          <a:p>
            <a:r>
              <a:rPr lang="fr-FR" dirty="0"/>
              <a:t>L’adjectif prend « -</a:t>
            </a:r>
            <a:r>
              <a:rPr lang="fr-FR" b="1" dirty="0"/>
              <a:t>s</a:t>
            </a:r>
            <a:r>
              <a:rPr lang="fr-FR" dirty="0"/>
              <a:t> »</a:t>
            </a:r>
          </a:p>
          <a:p>
            <a:pPr marL="0" indent="0">
              <a:buNone/>
            </a:pPr>
            <a:r>
              <a:rPr lang="fr-FR" dirty="0"/>
              <a:t>Avec (n)</a:t>
            </a:r>
            <a:r>
              <a:rPr lang="fr-FR" dirty="0" err="1"/>
              <a:t>iets</a:t>
            </a:r>
            <a:r>
              <a:rPr lang="fr-FR" dirty="0"/>
              <a:t>/</a:t>
            </a:r>
            <a:r>
              <a:rPr lang="fr-FR" dirty="0" err="1"/>
              <a:t>veel</a:t>
            </a:r>
            <a:r>
              <a:rPr lang="fr-FR" dirty="0"/>
              <a:t>/</a:t>
            </a:r>
            <a:r>
              <a:rPr lang="fr-FR" dirty="0" err="1"/>
              <a:t>weinig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2AA6CEC-BEE1-924B-A422-B43677833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903088" y="3716281"/>
            <a:ext cx="553212" cy="63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28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081A908-2BAC-5344-A0B0-F3022CAB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37285" cy="1645920"/>
          </a:xfrm>
        </p:spPr>
        <p:txBody>
          <a:bodyPr>
            <a:normAutofit/>
          </a:bodyPr>
          <a:lstStyle/>
          <a:p>
            <a:r>
              <a:rPr lang="fr-FR" sz="3200" dirty="0"/>
              <a:t>Observe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8113" y="1405210"/>
            <a:ext cx="146304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80D0630-21D3-46EC-A485-1B64014BA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/>
          </a:bodyPr>
          <a:lstStyle/>
          <a:p>
            <a:r>
              <a:rPr lang="en-US" sz="1800" dirty="0" err="1"/>
              <a:t>Où</a:t>
            </a:r>
            <a:r>
              <a:rPr lang="en-US" sz="1800" dirty="0"/>
              <a:t> se </a:t>
            </a:r>
            <a:r>
              <a:rPr lang="en-US" sz="1800" dirty="0" err="1"/>
              <a:t>trouve</a:t>
            </a:r>
            <a:r>
              <a:rPr lang="en-US" sz="1800" dirty="0"/>
              <a:t> </a:t>
            </a:r>
            <a:r>
              <a:rPr lang="en-US" sz="1800" dirty="0" err="1"/>
              <a:t>l’adjectif</a:t>
            </a:r>
            <a:r>
              <a:rPr lang="en-US" sz="1800" dirty="0"/>
              <a:t> ?</a:t>
            </a:r>
          </a:p>
          <a:p>
            <a:r>
              <a:rPr lang="en-US" sz="1800" dirty="0"/>
              <a:t>Sur quoi </a:t>
            </a:r>
            <a:r>
              <a:rPr lang="en-US" sz="1800" dirty="0" err="1"/>
              <a:t>porte</a:t>
            </a:r>
            <a:r>
              <a:rPr lang="en-US" sz="1800" dirty="0"/>
              <a:t>-t-</a:t>
            </a:r>
            <a:r>
              <a:rPr lang="en-US" sz="1800" dirty="0" err="1"/>
              <a:t>il</a:t>
            </a:r>
            <a:r>
              <a:rPr lang="en-US" sz="1800" dirty="0"/>
              <a:t> ?</a:t>
            </a:r>
          </a:p>
          <a:p>
            <a:r>
              <a:rPr lang="en-US" sz="1800" dirty="0"/>
              <a:t>Est-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accordé</a:t>
            </a:r>
            <a:r>
              <a:rPr lang="en-US" sz="1800" dirty="0"/>
              <a:t> 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ACF9732C-F9CA-4143-BCAD-1A184520E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27" y="3772123"/>
            <a:ext cx="11164824" cy="1563073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D753A606-10B4-8B4F-AD34-65FDDE3A24D1}"/>
              </a:ext>
            </a:extLst>
          </p:cNvPr>
          <p:cNvSpPr/>
          <p:nvPr/>
        </p:nvSpPr>
        <p:spPr>
          <a:xfrm>
            <a:off x="1963180" y="3743659"/>
            <a:ext cx="755307" cy="47749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BFBA772-1216-A04B-B095-58F285F4F5C4}"/>
              </a:ext>
            </a:extLst>
          </p:cNvPr>
          <p:cNvSpPr/>
          <p:nvPr/>
        </p:nvSpPr>
        <p:spPr>
          <a:xfrm>
            <a:off x="2437734" y="4076161"/>
            <a:ext cx="755307" cy="47749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824D64FB-4427-A640-A4CD-AFFC3194DB6A}"/>
              </a:ext>
            </a:extLst>
          </p:cNvPr>
          <p:cNvSpPr/>
          <p:nvPr/>
        </p:nvSpPr>
        <p:spPr>
          <a:xfrm>
            <a:off x="1963180" y="4428092"/>
            <a:ext cx="755307" cy="47749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CBB29A1-27DE-9249-A88B-F8CAF666F393}"/>
              </a:ext>
            </a:extLst>
          </p:cNvPr>
          <p:cNvSpPr/>
          <p:nvPr/>
        </p:nvSpPr>
        <p:spPr>
          <a:xfrm>
            <a:off x="2344286" y="4794171"/>
            <a:ext cx="755307" cy="47749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7BAC71-48A2-9F40-9E15-451ED77C3FA4}"/>
              </a:ext>
            </a:extLst>
          </p:cNvPr>
          <p:cNvSpPr/>
          <p:nvPr/>
        </p:nvSpPr>
        <p:spPr>
          <a:xfrm>
            <a:off x="728663" y="3743659"/>
            <a:ext cx="1042987" cy="4774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5801BF-6257-F14A-A79A-6520389B372F}"/>
              </a:ext>
            </a:extLst>
          </p:cNvPr>
          <p:cNvSpPr/>
          <p:nvPr/>
        </p:nvSpPr>
        <p:spPr>
          <a:xfrm>
            <a:off x="700270" y="4178721"/>
            <a:ext cx="1356358" cy="4774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5184AE-E790-8B4B-B5B0-0F95717488A7}"/>
              </a:ext>
            </a:extLst>
          </p:cNvPr>
          <p:cNvSpPr/>
          <p:nvPr/>
        </p:nvSpPr>
        <p:spPr>
          <a:xfrm>
            <a:off x="710065" y="4873775"/>
            <a:ext cx="1162772" cy="4774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AE2AD30-71C2-074F-BD6B-C9648784C6BE}"/>
              </a:ext>
            </a:extLst>
          </p:cNvPr>
          <p:cNvSpPr/>
          <p:nvPr/>
        </p:nvSpPr>
        <p:spPr>
          <a:xfrm>
            <a:off x="678068" y="4582294"/>
            <a:ext cx="1042987" cy="4774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A79484E-F36F-7C4D-BDA7-AED69D50AFEC}"/>
              </a:ext>
            </a:extLst>
          </p:cNvPr>
          <p:cNvSpPr txBox="1"/>
          <p:nvPr/>
        </p:nvSpPr>
        <p:spPr>
          <a:xfrm>
            <a:off x="6300788" y="3982408"/>
            <a:ext cx="5214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Lorsque l’adjectif se place APRÈS le nom sur lequel il porte, il ne s’accorde JAMAIS</a:t>
            </a:r>
          </a:p>
          <a:p>
            <a:endParaRPr lang="fr-FR" dirty="0"/>
          </a:p>
          <a:p>
            <a:r>
              <a:rPr lang="fr-FR" dirty="0"/>
              <a:t>{Groupe Nominal} {</a:t>
            </a:r>
            <a:r>
              <a:rPr lang="fr-FR" dirty="0">
                <a:solidFill>
                  <a:srgbClr val="FF0000"/>
                </a:solidFill>
              </a:rPr>
              <a:t>verbe</a:t>
            </a:r>
            <a:r>
              <a:rPr lang="fr-FR" dirty="0"/>
              <a:t>} {adjectif}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460E14D-5357-3744-94E9-B3A3592EA056}"/>
              </a:ext>
            </a:extLst>
          </p:cNvPr>
          <p:cNvSpPr txBox="1"/>
          <p:nvPr/>
        </p:nvSpPr>
        <p:spPr>
          <a:xfrm>
            <a:off x="1199561" y="5829300"/>
            <a:ext cx="8530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N.B. : cet adjectif est dit « attribut » et est séparé de son référent par un verbe qui pourrait être remplacé par le symbole mathématique « = »</a:t>
            </a:r>
          </a:p>
        </p:txBody>
      </p:sp>
      <p:sp>
        <p:nvSpPr>
          <p:cNvPr id="10" name="Flèche courbée vers le haut 9">
            <a:extLst>
              <a:ext uri="{FF2B5EF4-FFF2-40B4-BE49-F238E27FC236}">
                <a16:creationId xmlns:a16="http://schemas.microsoft.com/office/drawing/2014/main" id="{3FC99913-EFD5-A04F-8611-79382BD0E97A}"/>
              </a:ext>
            </a:extLst>
          </p:cNvPr>
          <p:cNvSpPr/>
          <p:nvPr/>
        </p:nvSpPr>
        <p:spPr>
          <a:xfrm rot="10800000">
            <a:off x="7500938" y="4582293"/>
            <a:ext cx="1943100" cy="2914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6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4" grpId="0" animBg="1"/>
      <p:bldP spid="16" grpId="0" animBg="1"/>
      <p:bldP spid="6" grpId="0" animBg="1"/>
      <p:bldP spid="18" grpId="0" animBg="1"/>
      <p:bldP spid="19" grpId="0" animBg="1"/>
      <p:bldP spid="20" grpId="0" animBg="1"/>
      <p:bldP spid="7" grpId="0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5C6BC5-C9E4-EE40-8B37-9C1E4CF52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Adjectif attribut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44BAD9E-606B-DD43-B711-0E3AE5CD40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377909"/>
              </p:ext>
            </p:extLst>
          </p:nvPr>
        </p:nvGraphicFramePr>
        <p:xfrm>
          <a:off x="1115760" y="3251837"/>
          <a:ext cx="101679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9312">
                  <a:extLst>
                    <a:ext uri="{9D8B030D-6E8A-4147-A177-3AD203B41FA5}">
                      <a16:colId xmlns:a16="http://schemas.microsoft.com/office/drawing/2014/main" val="476333108"/>
                    </a:ext>
                  </a:extLst>
                </a:gridCol>
                <a:gridCol w="3389312">
                  <a:extLst>
                    <a:ext uri="{9D8B030D-6E8A-4147-A177-3AD203B41FA5}">
                      <a16:colId xmlns:a16="http://schemas.microsoft.com/office/drawing/2014/main" val="3499037722"/>
                    </a:ext>
                  </a:extLst>
                </a:gridCol>
                <a:gridCol w="3389312">
                  <a:extLst>
                    <a:ext uri="{9D8B030D-6E8A-4147-A177-3AD203B41FA5}">
                      <a16:colId xmlns:a16="http://schemas.microsoft.com/office/drawing/2014/main" val="2093239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 (attribut du sujet)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83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Le chien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77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hond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zwart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591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(Le chien)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648440"/>
                  </a:ext>
                </a:extLst>
              </a:tr>
            </a:tbl>
          </a:graphicData>
        </a:graphic>
      </p:graphicFrame>
      <p:sp>
        <p:nvSpPr>
          <p:cNvPr id="5" name="Flèche courbée vers le haut 4">
            <a:extLst>
              <a:ext uri="{FF2B5EF4-FFF2-40B4-BE49-F238E27FC236}">
                <a16:creationId xmlns:a16="http://schemas.microsoft.com/office/drawing/2014/main" id="{58C3725A-3E2D-B94C-9CD3-87640D08DDC5}"/>
              </a:ext>
            </a:extLst>
          </p:cNvPr>
          <p:cNvSpPr/>
          <p:nvPr/>
        </p:nvSpPr>
        <p:spPr>
          <a:xfrm rot="10800000">
            <a:off x="3086100" y="2200276"/>
            <a:ext cx="5772150" cy="8572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463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9DA457-3983-2C4A-9BF8-D98CBC39B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37285" cy="1645920"/>
          </a:xfrm>
        </p:spPr>
        <p:txBody>
          <a:bodyPr>
            <a:normAutofit/>
          </a:bodyPr>
          <a:lstStyle/>
          <a:p>
            <a:r>
              <a:rPr lang="fr-FR" sz="3200" dirty="0"/>
              <a:t>Observe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8113" y="1405210"/>
            <a:ext cx="146304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D23A88-3CA0-4B14-9DA1-55D9A1EA2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/>
          </a:bodyPr>
          <a:lstStyle/>
          <a:p>
            <a:r>
              <a:rPr lang="en-US" sz="1800" dirty="0" err="1"/>
              <a:t>Où</a:t>
            </a:r>
            <a:r>
              <a:rPr lang="en-US" sz="1800" dirty="0"/>
              <a:t> se </a:t>
            </a:r>
            <a:r>
              <a:rPr lang="en-US" sz="1800" dirty="0" err="1"/>
              <a:t>trouve</a:t>
            </a:r>
            <a:r>
              <a:rPr lang="en-US" sz="1800" dirty="0"/>
              <a:t> </a:t>
            </a:r>
            <a:r>
              <a:rPr lang="en-US" sz="1800" dirty="0" err="1"/>
              <a:t>l’adjectif</a:t>
            </a:r>
            <a:r>
              <a:rPr lang="en-US" sz="1800" dirty="0"/>
              <a:t> ?</a:t>
            </a:r>
          </a:p>
          <a:p>
            <a:r>
              <a:rPr lang="en-US" sz="1800" dirty="0"/>
              <a:t>Sur quoi </a:t>
            </a:r>
            <a:r>
              <a:rPr lang="en-US" sz="1800" dirty="0" err="1"/>
              <a:t>porte</a:t>
            </a:r>
            <a:r>
              <a:rPr lang="en-US" sz="1800" dirty="0"/>
              <a:t>-t-</a:t>
            </a:r>
            <a:r>
              <a:rPr lang="en-US" sz="1800" dirty="0" err="1"/>
              <a:t>il</a:t>
            </a:r>
            <a:r>
              <a:rPr lang="en-US" sz="1800" dirty="0"/>
              <a:t> ?</a:t>
            </a:r>
          </a:p>
          <a:p>
            <a:r>
              <a:rPr lang="en-US" sz="1800" dirty="0"/>
              <a:t>Est-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accordé</a:t>
            </a:r>
            <a:r>
              <a:rPr lang="en-US" sz="1800" dirty="0"/>
              <a:t> 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3D67786F-3230-EF43-849B-46FA7D874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3205989"/>
            <a:ext cx="11164824" cy="2539998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80480640-1861-B248-9606-8A7164C1858D}"/>
              </a:ext>
            </a:extLst>
          </p:cNvPr>
          <p:cNvSpPr/>
          <p:nvPr/>
        </p:nvSpPr>
        <p:spPr>
          <a:xfrm>
            <a:off x="1971675" y="3205989"/>
            <a:ext cx="857250" cy="4373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4CD8381-A2B4-8446-BE22-99EF45E01E09}"/>
              </a:ext>
            </a:extLst>
          </p:cNvPr>
          <p:cNvSpPr/>
          <p:nvPr/>
        </p:nvSpPr>
        <p:spPr>
          <a:xfrm>
            <a:off x="2095500" y="3543333"/>
            <a:ext cx="857250" cy="4373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7126613-546D-3547-B4C2-042B4DDF345A}"/>
              </a:ext>
            </a:extLst>
          </p:cNvPr>
          <p:cNvSpPr/>
          <p:nvPr/>
        </p:nvSpPr>
        <p:spPr>
          <a:xfrm>
            <a:off x="755904" y="3937761"/>
            <a:ext cx="857250" cy="4373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B9AB5895-47CD-D54D-A23F-CD7C3EE0919C}"/>
              </a:ext>
            </a:extLst>
          </p:cNvPr>
          <p:cNvSpPr/>
          <p:nvPr/>
        </p:nvSpPr>
        <p:spPr>
          <a:xfrm>
            <a:off x="1543050" y="4294847"/>
            <a:ext cx="857250" cy="4373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F16EFEA5-1DC4-064A-B26B-2430CB51CF5C}"/>
              </a:ext>
            </a:extLst>
          </p:cNvPr>
          <p:cNvSpPr/>
          <p:nvPr/>
        </p:nvSpPr>
        <p:spPr>
          <a:xfrm>
            <a:off x="2125408" y="4609037"/>
            <a:ext cx="857250" cy="4373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85070D61-D694-ED4B-9E05-871599AB792C}"/>
              </a:ext>
            </a:extLst>
          </p:cNvPr>
          <p:cNvSpPr/>
          <p:nvPr/>
        </p:nvSpPr>
        <p:spPr>
          <a:xfrm>
            <a:off x="2140446" y="4946381"/>
            <a:ext cx="857250" cy="4373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19EFBBB3-ACAE-5548-BA64-5B38DF54A9B0}"/>
              </a:ext>
            </a:extLst>
          </p:cNvPr>
          <p:cNvSpPr/>
          <p:nvPr/>
        </p:nvSpPr>
        <p:spPr>
          <a:xfrm>
            <a:off x="755904" y="5308663"/>
            <a:ext cx="857250" cy="4373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FA92E7-6BFC-154E-A9BD-D4B537B4C90A}"/>
              </a:ext>
            </a:extLst>
          </p:cNvPr>
          <p:cNvSpPr/>
          <p:nvPr/>
        </p:nvSpPr>
        <p:spPr>
          <a:xfrm>
            <a:off x="2828925" y="3205989"/>
            <a:ext cx="671513" cy="4373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8A4021-D4FC-2544-A08B-B10A396B3377}"/>
              </a:ext>
            </a:extLst>
          </p:cNvPr>
          <p:cNvSpPr/>
          <p:nvPr/>
        </p:nvSpPr>
        <p:spPr>
          <a:xfrm>
            <a:off x="2982658" y="3555802"/>
            <a:ext cx="671513" cy="4373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5617297-37E2-CA43-B49C-CA482E5E68C5}"/>
              </a:ext>
            </a:extLst>
          </p:cNvPr>
          <p:cNvSpPr/>
          <p:nvPr/>
        </p:nvSpPr>
        <p:spPr>
          <a:xfrm>
            <a:off x="1597152" y="3914622"/>
            <a:ext cx="671513" cy="4373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CD993D-0A5E-3C42-88ED-08A039DF3706}"/>
              </a:ext>
            </a:extLst>
          </p:cNvPr>
          <p:cNvSpPr/>
          <p:nvPr/>
        </p:nvSpPr>
        <p:spPr>
          <a:xfrm>
            <a:off x="2346198" y="4259224"/>
            <a:ext cx="961835" cy="4373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5E631B-D7FA-4847-91F6-701D7ABD463D}"/>
              </a:ext>
            </a:extLst>
          </p:cNvPr>
          <p:cNvSpPr/>
          <p:nvPr/>
        </p:nvSpPr>
        <p:spPr>
          <a:xfrm>
            <a:off x="2952750" y="4537791"/>
            <a:ext cx="961835" cy="4373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E71C13C-3199-5440-A60F-9682AE86F639}"/>
              </a:ext>
            </a:extLst>
          </p:cNvPr>
          <p:cNvSpPr/>
          <p:nvPr/>
        </p:nvSpPr>
        <p:spPr>
          <a:xfrm>
            <a:off x="2982657" y="4946381"/>
            <a:ext cx="931928" cy="4373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4FD0BD-136F-C245-BFC8-6DCD635809EA}"/>
              </a:ext>
            </a:extLst>
          </p:cNvPr>
          <p:cNvSpPr/>
          <p:nvPr/>
        </p:nvSpPr>
        <p:spPr>
          <a:xfrm>
            <a:off x="1597151" y="5320233"/>
            <a:ext cx="931928" cy="4373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C47CAFD-7D22-B944-A795-70EB12126C73}"/>
              </a:ext>
            </a:extLst>
          </p:cNvPr>
          <p:cNvSpPr txBox="1"/>
          <p:nvPr/>
        </p:nvSpPr>
        <p:spPr>
          <a:xfrm>
            <a:off x="6357938" y="3429000"/>
            <a:ext cx="4995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Ici, l’adjectif se trouve devant le nom sur lequel il porte, et il s’accorde TOUJOURS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84949DA-6D5A-0145-AA6B-D89921766E25}"/>
              </a:ext>
            </a:extLst>
          </p:cNvPr>
          <p:cNvSpPr txBox="1"/>
          <p:nvPr/>
        </p:nvSpPr>
        <p:spPr>
          <a:xfrm>
            <a:off x="6598444" y="4548039"/>
            <a:ext cx="451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( {adjectif} {nom} ) </a:t>
            </a:r>
            <a:r>
              <a:rPr lang="fr-FR" baseline="30000" dirty="0"/>
              <a:t>Groupe nominal</a:t>
            </a:r>
          </a:p>
        </p:txBody>
      </p:sp>
      <p:sp>
        <p:nvSpPr>
          <p:cNvPr id="10" name="Flèche courbée vers le haut 9">
            <a:extLst>
              <a:ext uri="{FF2B5EF4-FFF2-40B4-BE49-F238E27FC236}">
                <a16:creationId xmlns:a16="http://schemas.microsoft.com/office/drawing/2014/main" id="{267C8A25-9A02-9942-9521-8BC0A8140D1C}"/>
              </a:ext>
            </a:extLst>
          </p:cNvPr>
          <p:cNvSpPr/>
          <p:nvPr/>
        </p:nvSpPr>
        <p:spPr>
          <a:xfrm>
            <a:off x="7115175" y="4975115"/>
            <a:ext cx="985838" cy="33734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C84B9D9-48C3-F44B-A367-B9C2515B9DF9}"/>
              </a:ext>
            </a:extLst>
          </p:cNvPr>
          <p:cNvSpPr txBox="1"/>
          <p:nvPr/>
        </p:nvSpPr>
        <p:spPr>
          <a:xfrm>
            <a:off x="2095501" y="6100763"/>
            <a:ext cx="783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N.B. : cet adjectif est dit « épithète » et porte sur un nom devant lequel il se place, au sein d’un groupe nominal. Pas de verbe ici.</a:t>
            </a:r>
          </a:p>
        </p:txBody>
      </p:sp>
    </p:spTree>
    <p:extLst>
      <p:ext uri="{BB962C8B-B14F-4D97-AF65-F5344CB8AC3E}">
        <p14:creationId xmlns:p14="http://schemas.microsoft.com/office/powerpoint/2010/main" val="223370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4" grpId="0" animBg="1"/>
      <p:bldP spid="16" grpId="0" animBg="1"/>
      <p:bldP spid="20" grpId="0" animBg="1"/>
      <p:bldP spid="21" grpId="0" animBg="1"/>
      <p:bldP spid="22" grpId="0" animBg="1"/>
      <p:bldP spid="6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7" grpId="0"/>
      <p:bldP spid="9" grpId="0"/>
      <p:bldP spid="10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5C6BC5-C9E4-EE40-8B37-9C1E4CF52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Adjectif épithète</a:t>
            </a:r>
          </a:p>
        </p:txBody>
      </p:sp>
      <p:sp>
        <p:nvSpPr>
          <p:cNvPr id="5" name="Flèche courbée vers le haut 4">
            <a:extLst>
              <a:ext uri="{FF2B5EF4-FFF2-40B4-BE49-F238E27FC236}">
                <a16:creationId xmlns:a16="http://schemas.microsoft.com/office/drawing/2014/main" id="{58C3725A-3E2D-B94C-9CD3-87640D08DDC5}"/>
              </a:ext>
            </a:extLst>
          </p:cNvPr>
          <p:cNvSpPr/>
          <p:nvPr/>
        </p:nvSpPr>
        <p:spPr>
          <a:xfrm>
            <a:off x="6342507" y="5743576"/>
            <a:ext cx="3471862" cy="8572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68FAFDF0-1FB2-A642-BE0B-760A505C18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803844"/>
              </p:ext>
            </p:extLst>
          </p:nvPr>
        </p:nvGraphicFramePr>
        <p:xfrm>
          <a:off x="1258539" y="2506664"/>
          <a:ext cx="101679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9312">
                  <a:extLst>
                    <a:ext uri="{9D8B030D-6E8A-4147-A177-3AD203B41FA5}">
                      <a16:colId xmlns:a16="http://schemas.microsoft.com/office/drawing/2014/main" val="3262697026"/>
                    </a:ext>
                  </a:extLst>
                </a:gridCol>
                <a:gridCol w="3389312">
                  <a:extLst>
                    <a:ext uri="{9D8B030D-6E8A-4147-A177-3AD203B41FA5}">
                      <a16:colId xmlns:a16="http://schemas.microsoft.com/office/drawing/2014/main" val="3227134870"/>
                    </a:ext>
                  </a:extLst>
                </a:gridCol>
                <a:gridCol w="3389312">
                  <a:extLst>
                    <a:ext uri="{9D8B030D-6E8A-4147-A177-3AD203B41FA5}">
                      <a16:colId xmlns:a16="http://schemas.microsoft.com/office/drawing/2014/main" val="2147359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déterminant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adjectif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20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grand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chien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561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énorme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chien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71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chiens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90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chiens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34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zwarte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hond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259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een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enorme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hond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0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mooie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honden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943222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AB415F19-B7FA-1E41-BD62-01E16AD2353A}"/>
              </a:ext>
            </a:extLst>
          </p:cNvPr>
          <p:cNvSpPr txBox="1"/>
          <p:nvPr/>
        </p:nvSpPr>
        <p:spPr>
          <a:xfrm>
            <a:off x="4129088" y="2051806"/>
            <a:ext cx="4929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---------------- Groupe nominal 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1154190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38272-8F61-FA4C-9383-F4B3EABEE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Accorder l’adjectif, ça veut dire…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00E2F3-DAD6-FB4D-89A5-19424A3A5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ADJECTIF + « -E »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7FEB2AF-D888-9541-8986-A4EC524A4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30330"/>
              </p:ext>
            </p:extLst>
          </p:nvPr>
        </p:nvGraphicFramePr>
        <p:xfrm>
          <a:off x="2032000" y="3205480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42869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61285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Adjectif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Adjectif accordé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614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zwart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zwart</a:t>
                      </a:r>
                      <a:r>
                        <a:rPr lang="fr-FR" b="1" dirty="0" err="1"/>
                        <a:t>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59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mooi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mooi</a:t>
                      </a:r>
                      <a:r>
                        <a:rPr lang="fr-FR" b="1" dirty="0" err="1"/>
                        <a:t>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23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groen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groen</a:t>
                      </a:r>
                      <a:r>
                        <a:rPr lang="fr-FR" b="1" dirty="0" err="1"/>
                        <a:t>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551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leuk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leuk</a:t>
                      </a:r>
                      <a:r>
                        <a:rPr lang="fr-FR" b="1" dirty="0" err="1"/>
                        <a:t>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6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lang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lang</a:t>
                      </a:r>
                      <a:r>
                        <a:rPr lang="fr-FR" b="1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527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kort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kort</a:t>
                      </a:r>
                      <a:r>
                        <a:rPr lang="fr-FR" b="1" dirty="0" err="1"/>
                        <a:t>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69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vriendelijk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vriendelijk</a:t>
                      </a:r>
                      <a:r>
                        <a:rPr lang="fr-FR" b="1" dirty="0" err="1"/>
                        <a:t>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92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31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CA72C1-C14E-3642-9B5C-44CD021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37285" cy="1645920"/>
          </a:xfrm>
        </p:spPr>
        <p:txBody>
          <a:bodyPr>
            <a:normAutofit/>
          </a:bodyPr>
          <a:lstStyle/>
          <a:p>
            <a:r>
              <a:rPr lang="fr-FR" sz="3200" dirty="0"/>
              <a:t>Observe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8113" y="1405210"/>
            <a:ext cx="146304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A56A58-4D10-416B-998C-123A9B5AB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/>
          </a:bodyPr>
          <a:lstStyle/>
          <a:p>
            <a:r>
              <a:rPr lang="en-US" sz="1800" dirty="0" err="1"/>
              <a:t>Où</a:t>
            </a:r>
            <a:r>
              <a:rPr lang="en-US" sz="1800" dirty="0"/>
              <a:t> se </a:t>
            </a:r>
            <a:r>
              <a:rPr lang="en-US" sz="1800" dirty="0" err="1"/>
              <a:t>trouve</a:t>
            </a:r>
            <a:r>
              <a:rPr lang="en-US" sz="1800" dirty="0"/>
              <a:t> </a:t>
            </a:r>
            <a:r>
              <a:rPr lang="en-US" sz="1800" dirty="0" err="1"/>
              <a:t>l’adjectif</a:t>
            </a:r>
            <a:r>
              <a:rPr lang="en-US" sz="1800" dirty="0"/>
              <a:t> ?</a:t>
            </a:r>
          </a:p>
          <a:p>
            <a:r>
              <a:rPr lang="en-US" sz="1800" dirty="0"/>
              <a:t>Sur quoi </a:t>
            </a:r>
            <a:r>
              <a:rPr lang="en-US" sz="1800" dirty="0" err="1"/>
              <a:t>porte</a:t>
            </a:r>
            <a:r>
              <a:rPr lang="en-US" sz="1800" dirty="0"/>
              <a:t>-t-</a:t>
            </a:r>
            <a:r>
              <a:rPr lang="en-US" sz="1800" dirty="0" err="1"/>
              <a:t>il</a:t>
            </a:r>
            <a:r>
              <a:rPr lang="en-US" sz="1800" dirty="0"/>
              <a:t> ?</a:t>
            </a:r>
          </a:p>
          <a:p>
            <a:r>
              <a:rPr lang="en-US" sz="1800" dirty="0"/>
              <a:t>Est-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accordé</a:t>
            </a:r>
            <a:r>
              <a:rPr lang="en-US" sz="1800" dirty="0"/>
              <a:t> 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8FD2FE2-CE60-6942-8DDF-AD5D411CE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3192034"/>
            <a:ext cx="11164824" cy="2567908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F2ABABA2-F30B-694F-A917-F0CC3D615534}"/>
              </a:ext>
            </a:extLst>
          </p:cNvPr>
          <p:cNvSpPr/>
          <p:nvPr/>
        </p:nvSpPr>
        <p:spPr>
          <a:xfrm>
            <a:off x="1971675" y="3192034"/>
            <a:ext cx="700088" cy="4655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C6D728C-C220-AD4B-A801-EC657F029694}"/>
              </a:ext>
            </a:extLst>
          </p:cNvPr>
          <p:cNvSpPr/>
          <p:nvPr/>
        </p:nvSpPr>
        <p:spPr>
          <a:xfrm>
            <a:off x="2115300" y="3508280"/>
            <a:ext cx="700088" cy="4655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26E8A00-26F2-ED49-BFFF-DC0689A0A0AC}"/>
              </a:ext>
            </a:extLst>
          </p:cNvPr>
          <p:cNvSpPr/>
          <p:nvPr/>
        </p:nvSpPr>
        <p:spPr>
          <a:xfrm>
            <a:off x="696702" y="3957872"/>
            <a:ext cx="700088" cy="4655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6A622A8-FA72-AC4E-9E80-8D1A4E645A75}"/>
              </a:ext>
            </a:extLst>
          </p:cNvPr>
          <p:cNvSpPr/>
          <p:nvPr/>
        </p:nvSpPr>
        <p:spPr>
          <a:xfrm>
            <a:off x="1499989" y="4245872"/>
            <a:ext cx="700088" cy="4655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A2B03E8E-6B54-1C48-A4F2-70E31CF7963A}"/>
              </a:ext>
            </a:extLst>
          </p:cNvPr>
          <p:cNvSpPr/>
          <p:nvPr/>
        </p:nvSpPr>
        <p:spPr>
          <a:xfrm>
            <a:off x="1971675" y="4596035"/>
            <a:ext cx="700088" cy="4655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D092CDB1-E181-F741-B224-3EDC02E63BED}"/>
              </a:ext>
            </a:extLst>
          </p:cNvPr>
          <p:cNvSpPr/>
          <p:nvPr/>
        </p:nvSpPr>
        <p:spPr>
          <a:xfrm>
            <a:off x="2115300" y="4912281"/>
            <a:ext cx="700088" cy="4655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4DF202D9-9D1C-D640-8E14-E75D31875ECD}"/>
              </a:ext>
            </a:extLst>
          </p:cNvPr>
          <p:cNvSpPr/>
          <p:nvPr/>
        </p:nvSpPr>
        <p:spPr>
          <a:xfrm>
            <a:off x="753852" y="5294376"/>
            <a:ext cx="700088" cy="4655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7E052-275E-4E40-99CC-01B035A5DCBD}"/>
              </a:ext>
            </a:extLst>
          </p:cNvPr>
          <p:cNvSpPr/>
          <p:nvPr/>
        </p:nvSpPr>
        <p:spPr>
          <a:xfrm>
            <a:off x="2671763" y="3192034"/>
            <a:ext cx="528637" cy="46556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CD1F58-A24D-964F-BA33-EF6DA8460FD5}"/>
              </a:ext>
            </a:extLst>
          </p:cNvPr>
          <p:cNvSpPr/>
          <p:nvPr/>
        </p:nvSpPr>
        <p:spPr>
          <a:xfrm>
            <a:off x="2799304" y="3573296"/>
            <a:ext cx="528637" cy="46556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C6CA9BC-8BD7-9243-897C-39548447ECA4}"/>
              </a:ext>
            </a:extLst>
          </p:cNvPr>
          <p:cNvSpPr/>
          <p:nvPr/>
        </p:nvSpPr>
        <p:spPr>
          <a:xfrm>
            <a:off x="1465969" y="3867797"/>
            <a:ext cx="528637" cy="46556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D80AF6-5EDC-084A-B4CB-A437F4FF45AB}"/>
              </a:ext>
            </a:extLst>
          </p:cNvPr>
          <p:cNvSpPr/>
          <p:nvPr/>
        </p:nvSpPr>
        <p:spPr>
          <a:xfrm>
            <a:off x="2093592" y="4245872"/>
            <a:ext cx="970030" cy="46556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7C55A8-AFA5-5148-ADF8-2EA946DDD618}"/>
              </a:ext>
            </a:extLst>
          </p:cNvPr>
          <p:cNvSpPr/>
          <p:nvPr/>
        </p:nvSpPr>
        <p:spPr>
          <a:xfrm>
            <a:off x="2642141" y="4630083"/>
            <a:ext cx="970030" cy="46556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6FB4B33-0AB3-314B-BBB8-9EEF18021F6C}"/>
              </a:ext>
            </a:extLst>
          </p:cNvPr>
          <p:cNvSpPr/>
          <p:nvPr/>
        </p:nvSpPr>
        <p:spPr>
          <a:xfrm>
            <a:off x="2747137" y="4912281"/>
            <a:ext cx="970030" cy="46556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D857BB-9538-D744-BAFD-56238CAC44FC}"/>
              </a:ext>
            </a:extLst>
          </p:cNvPr>
          <p:cNvSpPr/>
          <p:nvPr/>
        </p:nvSpPr>
        <p:spPr>
          <a:xfrm>
            <a:off x="1483087" y="5324273"/>
            <a:ext cx="794658" cy="46556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B808F80-F584-954E-9D60-5F758E0EA7AD}"/>
              </a:ext>
            </a:extLst>
          </p:cNvPr>
          <p:cNvSpPr txBox="1"/>
          <p:nvPr/>
        </p:nvSpPr>
        <p:spPr>
          <a:xfrm>
            <a:off x="6329363" y="3429000"/>
            <a:ext cx="5157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Ici, l’adjectif est parfois accordé « </a:t>
            </a:r>
            <a:r>
              <a:rPr lang="fr-FR" dirty="0" err="1"/>
              <a:t>grote</a:t>
            </a:r>
            <a:r>
              <a:rPr lang="fr-FR" dirty="0"/>
              <a:t> » et parfois pas « </a:t>
            </a:r>
            <a:r>
              <a:rPr lang="fr-FR" dirty="0" err="1"/>
              <a:t>groot</a:t>
            </a:r>
            <a:r>
              <a:rPr lang="fr-FR" dirty="0"/>
              <a:t> »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A0CAAF4-CE81-D348-9CFE-9FBA011C3C74}"/>
              </a:ext>
            </a:extLst>
          </p:cNvPr>
          <p:cNvSpPr txBox="1"/>
          <p:nvPr/>
        </p:nvSpPr>
        <p:spPr>
          <a:xfrm>
            <a:off x="6329363" y="4245872"/>
            <a:ext cx="477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Pourtant la règle est la même qu’avant…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70D3A13F-F92D-834F-A270-B8E555EE27F1}"/>
              </a:ext>
            </a:extLst>
          </p:cNvPr>
          <p:cNvSpPr txBox="1"/>
          <p:nvPr/>
        </p:nvSpPr>
        <p:spPr>
          <a:xfrm>
            <a:off x="6329363" y="4912281"/>
            <a:ext cx="4772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L’adjectif qui se trouve devant le nom sur lequel il porte s’accorde TOUJOURS </a:t>
            </a:r>
            <a:r>
              <a:rPr lang="fr-FR" b="1" dirty="0"/>
              <a:t>sauf si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9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6" grpId="0" animBg="1"/>
      <p:bldP spid="21" grpId="0" animBg="1"/>
      <p:bldP spid="22" grpId="0" animBg="1"/>
      <p:bldP spid="23" grpId="0" animBg="1"/>
      <p:bldP spid="24" grpId="0" animBg="1"/>
      <p:bldP spid="24" grpId="1" animBg="1"/>
      <p:bldP spid="25" grpId="0" animBg="1"/>
      <p:bldP spid="26" grpId="0" animBg="1"/>
      <p:bldP spid="7" grpId="0"/>
      <p:bldP spid="9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DE22A2-196B-AE4A-AB9E-B341FC286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L’adjectif épithète s’accorde toujours SAUF SI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A3DD58-1FF2-2345-9380-6C85DA288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Le nom sur lequel il porte est :</a:t>
            </a:r>
          </a:p>
          <a:p>
            <a:pPr marL="514350" indent="-514350">
              <a:buAutoNum type="arabicParenBoth"/>
            </a:pPr>
            <a:r>
              <a:rPr lang="fr-FR" dirty="0"/>
              <a:t>un nom neutre (en « het », donc) </a:t>
            </a:r>
          </a:p>
          <a:p>
            <a:pPr marL="514350" indent="-514350">
              <a:buAutoNum type="arabicParenBoth"/>
            </a:pPr>
            <a:r>
              <a:rPr lang="fr-FR" dirty="0"/>
              <a:t>un nom singulier</a:t>
            </a:r>
          </a:p>
          <a:p>
            <a:pPr marL="514350" indent="-514350">
              <a:buAutoNum type="arabicParenBoth"/>
            </a:pPr>
            <a:r>
              <a:rPr lang="fr-FR" dirty="0"/>
              <a:t>un nom indéfini (précédé de </a:t>
            </a:r>
            <a:r>
              <a:rPr lang="fr-FR" dirty="0" err="1"/>
              <a:t>een</a:t>
            </a:r>
            <a:r>
              <a:rPr lang="fr-FR" dirty="0"/>
              <a:t>/</a:t>
            </a:r>
            <a:r>
              <a:rPr lang="fr-FR" dirty="0" err="1"/>
              <a:t>geen</a:t>
            </a:r>
            <a:r>
              <a:rPr lang="fr-FR" dirty="0"/>
              <a:t>/rien)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ATTENTION</a:t>
            </a:r>
          </a:p>
          <a:p>
            <a:pPr marL="0" indent="0">
              <a:buNone/>
            </a:pPr>
            <a:r>
              <a:rPr lang="fr-FR" dirty="0"/>
              <a:t>Il faut les 3 conditions réunies pour ne pas accorder !!!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397A667-7E02-EB4B-839E-0C63F82E9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962775" y="2527300"/>
            <a:ext cx="1066800" cy="13462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7CC7BDE-5449-FA43-8F4F-2795EDA78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8532685" y="3079750"/>
            <a:ext cx="1079500" cy="13081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E1409BF-5212-6148-8E24-56A56267A2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0045446" y="3645662"/>
            <a:ext cx="1117600" cy="13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28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954F66B-3BF3-4495-BAEE-BEB2B018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06FC459-D3C1-164A-B9BA-E2F46D79F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874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fr-FR" sz="5200"/>
              <a:t>Autrement dit…</a:t>
            </a:r>
          </a:p>
        </p:txBody>
      </p:sp>
      <p:pic>
        <p:nvPicPr>
          <p:cNvPr id="4" name="Espace réservé du contenu 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6F5F9493-254B-DF48-858F-4A2BB5715B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95" r="-1" b="15568"/>
          <a:stretch/>
        </p:blipFill>
        <p:spPr>
          <a:xfrm rot="5400000">
            <a:off x="404462" y="1283758"/>
            <a:ext cx="4322808" cy="4217332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34618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924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84A6BD-67CD-4958-99ED-4B46F3448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874" y="3351276"/>
            <a:ext cx="6272784" cy="28256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800" dirty="0"/>
              <a:t>…si mes doigts forment un « E »</a:t>
            </a:r>
          </a:p>
          <a:p>
            <a:pPr marL="0" indent="0" algn="ctr">
              <a:buNone/>
            </a:pPr>
            <a:r>
              <a:rPr lang="fr-FR" sz="1800" dirty="0"/>
              <a:t>alors pas de « E » à l’adjectif</a:t>
            </a:r>
          </a:p>
          <a:p>
            <a:pPr marL="0" indent="0" algn="ctr">
              <a:buNone/>
            </a:pPr>
            <a:r>
              <a:rPr lang="fr-FR" sz="1800" dirty="0"/>
              <a:t>je l’ai dans la main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2150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69896"/>
      </a:accent1>
      <a:accent2>
        <a:srgbClr val="BA9A7F"/>
      </a:accent2>
      <a:accent3>
        <a:srgbClr val="AAA480"/>
      </a:accent3>
      <a:accent4>
        <a:srgbClr val="9AAA74"/>
      </a:accent4>
      <a:accent5>
        <a:srgbClr val="8FAC82"/>
      </a:accent5>
      <a:accent6>
        <a:srgbClr val="78B07E"/>
      </a:accent6>
      <a:hlink>
        <a:srgbClr val="568D8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633</Words>
  <Application>Microsoft Macintosh PowerPoint</Application>
  <PresentationFormat>Grand écran</PresentationFormat>
  <Paragraphs>154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Avenir Next LT Pro</vt:lpstr>
      <vt:lpstr>Calibri</vt:lpstr>
      <vt:lpstr>AccentBoxVTI</vt:lpstr>
      <vt:lpstr>L’accord de l’adjectif</vt:lpstr>
      <vt:lpstr>Observe</vt:lpstr>
      <vt:lpstr>Adjectif attribut</vt:lpstr>
      <vt:lpstr>Observe</vt:lpstr>
      <vt:lpstr>Adjectif épithète</vt:lpstr>
      <vt:lpstr>Accorder l’adjectif, ça veut dire…</vt:lpstr>
      <vt:lpstr>Observe</vt:lpstr>
      <vt:lpstr>L’adjectif épithète s’accorde toujours SAUF SI</vt:lpstr>
      <vt:lpstr>Autrement dit…</vt:lpstr>
      <vt:lpstr>Accorder l’adjectif, ça veut dire aussi…</vt:lpstr>
      <vt:lpstr>Adjectifs de matière en « -EN »</vt:lpstr>
      <vt:lpstr>Très rarement, adjectif + « -S »</vt:lpstr>
      <vt:lpstr>Synthèse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L’accord de l’adjectif</dc:title>
  <dc:creator>LUTHERS Cédric</dc:creator>
  <cp:lastModifiedBy>LUTHERS Cédric</cp:lastModifiedBy>
  <cp:revision>8</cp:revision>
  <dcterms:created xsi:type="dcterms:W3CDTF">2020-03-15T13:29:47Z</dcterms:created>
  <dcterms:modified xsi:type="dcterms:W3CDTF">2020-03-15T14:25:06Z</dcterms:modified>
</cp:coreProperties>
</file>