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58" r:id="rId6"/>
    <p:sldId id="262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7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C8CCF3-3F24-4C06-BE17-BD6BEF5571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A46354B-4EEF-4853-AE00-7CCD05830D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F7D9CC-AECC-4E24-8309-B99223220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14AE-0BDA-4B9A-BA27-E110039A8752}" type="datetimeFigureOut">
              <a:rPr lang="fr-BE" smtClean="0"/>
              <a:t>23/07/20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94F1CD-8F6E-4819-81B4-49266A914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DB259D-F672-4D9B-803C-95896297C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7576A-C29D-44E3-AE9D-DC19B6E6C99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8233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41F0A5-4C31-47C0-A6EB-3EE4BBF83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4CCE347-D507-4946-9A37-0C5847AAE6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38CDBB-AD2D-4075-A08B-DAE400D32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14AE-0BDA-4B9A-BA27-E110039A8752}" type="datetimeFigureOut">
              <a:rPr lang="fr-BE" smtClean="0"/>
              <a:t>23/07/20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D0E7226-BDB3-4B5C-8963-FB863C2B9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2F997B7-DCF0-40CE-A312-FC2A13132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7576A-C29D-44E3-AE9D-DC19B6E6C99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96298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946506D-D5E1-4CAA-A870-C7B37A6224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5296306-D57A-45D7-82D3-A703A87D9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F57609-DEB1-4A85-A395-D80DCBF07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14AE-0BDA-4B9A-BA27-E110039A8752}" type="datetimeFigureOut">
              <a:rPr lang="fr-BE" smtClean="0"/>
              <a:t>23/07/20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6DD59C-9235-401C-8595-1C8588375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70CD841-094D-4BA2-8520-DCC5AAD98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7576A-C29D-44E3-AE9D-DC19B6E6C99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23033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1A0CC1-E94A-4596-AD5E-4B21C6DF4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4ED7E2-E820-4139-8DD9-65FD3145B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1F48A8-1B31-4DB4-88D7-86350137C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14AE-0BDA-4B9A-BA27-E110039A8752}" type="datetimeFigureOut">
              <a:rPr lang="fr-BE" smtClean="0"/>
              <a:t>23/07/20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3AA297-F1B6-442C-A948-7ABF481D7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8DFA34-3D19-46C1-AD4A-403E545A9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7576A-C29D-44E3-AE9D-DC19B6E6C99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257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520AED-18C8-4EBC-9A8A-AD3A76C0E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92D2265-091E-40C5-B19F-566FF43B3E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C1D306-E946-49A5-9B02-EF7875D62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14AE-0BDA-4B9A-BA27-E110039A8752}" type="datetimeFigureOut">
              <a:rPr lang="fr-BE" smtClean="0"/>
              <a:t>23/07/20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859331-B0CF-4B45-A551-6685F7E33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34F5E0-E508-4365-B647-F053D433D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7576A-C29D-44E3-AE9D-DC19B6E6C99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48003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BA71B0-9FAF-4BF8-BD35-767072EEE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93E3FC-E90F-4EFD-A92B-CB0DE889C5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11E2D7A-757D-41C9-96F8-6DB7BD4F7B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931D79D-5662-4D47-8A83-EB03F2D35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14AE-0BDA-4B9A-BA27-E110039A8752}" type="datetimeFigureOut">
              <a:rPr lang="fr-BE" smtClean="0"/>
              <a:t>23/07/20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B32B371-A2E3-400F-9955-5F74BDB2A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69D7DCF-B3BF-4388-BCAA-63BEAE48F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7576A-C29D-44E3-AE9D-DC19B6E6C99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73179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18A1D4-78A8-475D-ACCA-5DAC35F12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23D0143-F7D7-48A1-B08D-E34ED108A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6C88527-F907-4897-B484-07269F2E09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C859241-5D25-48FE-A3AB-CF3AF6A778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490AC5E-4B40-40F7-A3C6-8C115CC95B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58D4D99-2119-427F-930B-D2BCB1399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14AE-0BDA-4B9A-BA27-E110039A8752}" type="datetimeFigureOut">
              <a:rPr lang="fr-BE" smtClean="0"/>
              <a:t>23/07/20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EF68D6D-125E-4CEE-BD4C-3C6727636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6D13EF4-C8EE-4ABA-B955-E11A7F95E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7576A-C29D-44E3-AE9D-DC19B6E6C99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00812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DE12BA-2EEE-41EF-BEFE-75F10DF1A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DEFA98B-404D-4175-B9BB-F3E804DBE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14AE-0BDA-4B9A-BA27-E110039A8752}" type="datetimeFigureOut">
              <a:rPr lang="fr-BE" smtClean="0"/>
              <a:t>23/07/20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0E0C1D6-E00A-411C-B93A-842B23781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551FC05-EF95-48E8-8B5E-7186C125A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7576A-C29D-44E3-AE9D-DC19B6E6C99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04964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A00B7EB-6765-4A94-8EBF-D98FACFD2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14AE-0BDA-4B9A-BA27-E110039A8752}" type="datetimeFigureOut">
              <a:rPr lang="fr-BE" smtClean="0"/>
              <a:t>23/07/20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3E21B9A-041C-42CB-B3B5-58F795D57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E8020EE-2C9A-4927-9046-6B2BA029E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7576A-C29D-44E3-AE9D-DC19B6E6C99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6459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BA32CA-BAE1-48A1-9644-B25E8F922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2E5342-1452-47A4-A405-9FB0CC2E1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7726521-0810-4EC2-9246-C8A3A8521A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31F67A2-8C14-43BE-ACC6-04672C82C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14AE-0BDA-4B9A-BA27-E110039A8752}" type="datetimeFigureOut">
              <a:rPr lang="fr-BE" smtClean="0"/>
              <a:t>23/07/20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5D18557-EEFB-4CAC-AE85-5356A0AAF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C8FCED4-16F9-4890-BA2D-D6E0F01ED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7576A-C29D-44E3-AE9D-DC19B6E6C99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31711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91E70D-CBE7-4B4A-9A95-7885B1967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CFC9D63-E413-4FCE-98EC-2DCA2C4D5E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F7609EC-B677-42EC-8A53-3A7CAAC72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62FC043-643E-4EF1-B5DD-082DFB6BA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14AE-0BDA-4B9A-BA27-E110039A8752}" type="datetimeFigureOut">
              <a:rPr lang="fr-BE" smtClean="0"/>
              <a:t>23/07/20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0F0F7C4-0258-429E-8344-0FC727EF0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84A912F-F24D-46A9-AB72-D53050417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7576A-C29D-44E3-AE9D-DC19B6E6C99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0501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E7CC37A-BDB8-4051-8970-ED684B079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A9A6C56-9195-48C8-8764-FDA67C2E5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253D90-759D-4424-83D5-3D0B779C88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914AE-0BDA-4B9A-BA27-E110039A8752}" type="datetimeFigureOut">
              <a:rPr lang="fr-BE" smtClean="0"/>
              <a:t>23/07/20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CD7C26-0DF3-48BB-8114-0E4A1B2943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677B592-C8DD-4DB5-B2F8-4B5FADC953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7576A-C29D-44E3-AE9D-DC19B6E6C99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31575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85759E6-93D2-414A-B869-60AEAF36D3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40037"/>
          </a:xfrm>
        </p:spPr>
        <p:txBody>
          <a:bodyPr>
            <a:normAutofit/>
          </a:bodyPr>
          <a:lstStyle/>
          <a:p>
            <a:r>
              <a:rPr lang="fr-BE" sz="5800"/>
              <a:t>De gebiedende wijs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70E15CB-99F4-42DC-80BE-06A70A4354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6436"/>
            <a:ext cx="9144000" cy="1600818"/>
          </a:xfrm>
        </p:spPr>
        <p:txBody>
          <a:bodyPr>
            <a:normAutofit/>
          </a:bodyPr>
          <a:lstStyle/>
          <a:p>
            <a:endParaRPr lang="fr-BE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08577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322B19-C8CC-4E7D-94F4-2C0B6E736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tutoyeren</a:t>
            </a:r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2E2E6D2-26A4-498E-85EE-3F354D3E2C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err="1"/>
              <a:t>Uitleg</a:t>
            </a:r>
            <a:endParaRPr lang="fr-B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98E53C-CA41-4CAC-876A-568B72D5693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fr-BE" dirty="0"/>
              <a:t>Au présent, le verbe à la 2</a:t>
            </a:r>
            <a:r>
              <a:rPr lang="fr-BE" baseline="30000" dirty="0"/>
              <a:t>e</a:t>
            </a:r>
            <a:r>
              <a:rPr lang="fr-BE" dirty="0"/>
              <a:t> personne du singulier prend « -t »</a:t>
            </a:r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r>
              <a:rPr lang="fr-BE" dirty="0"/>
              <a:t>À l’impératif, comme en français, pas de sujet, et le verbe ne prend plus « -t »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7E7496F-CEB1-4D5C-AFE0-2CD8DA0F5B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BE" dirty="0" err="1"/>
              <a:t>Vorm</a:t>
            </a:r>
            <a:endParaRPr lang="fr-BE" dirty="0"/>
          </a:p>
        </p:txBody>
      </p:sp>
      <p:graphicFrame>
        <p:nvGraphicFramePr>
          <p:cNvPr id="8" name="Espace réservé du contenu 7">
            <a:extLst>
              <a:ext uri="{FF2B5EF4-FFF2-40B4-BE49-F238E27FC236}">
                <a16:creationId xmlns:a16="http://schemas.microsoft.com/office/drawing/2014/main" id="{7D488E55-DE7F-4A56-BE8A-2F32F87E013F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686877920"/>
              </p:ext>
            </p:extLst>
          </p:nvPr>
        </p:nvGraphicFramePr>
        <p:xfrm>
          <a:off x="6172200" y="3018461"/>
          <a:ext cx="518319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009">
                  <a:extLst>
                    <a:ext uri="{9D8B030D-6E8A-4147-A177-3AD203B41FA5}">
                      <a16:colId xmlns:a16="http://schemas.microsoft.com/office/drawing/2014/main" val="4201493684"/>
                    </a:ext>
                  </a:extLst>
                </a:gridCol>
                <a:gridCol w="877267">
                  <a:extLst>
                    <a:ext uri="{9D8B030D-6E8A-4147-A177-3AD203B41FA5}">
                      <a16:colId xmlns:a16="http://schemas.microsoft.com/office/drawing/2014/main" val="3487857608"/>
                    </a:ext>
                  </a:extLst>
                </a:gridCol>
                <a:gridCol w="1036638">
                  <a:extLst>
                    <a:ext uri="{9D8B030D-6E8A-4147-A177-3AD203B41FA5}">
                      <a16:colId xmlns:a16="http://schemas.microsoft.com/office/drawing/2014/main" val="1665512306"/>
                    </a:ext>
                  </a:extLst>
                </a:gridCol>
                <a:gridCol w="1036638">
                  <a:extLst>
                    <a:ext uri="{9D8B030D-6E8A-4147-A177-3AD203B41FA5}">
                      <a16:colId xmlns:a16="http://schemas.microsoft.com/office/drawing/2014/main" val="3053313282"/>
                    </a:ext>
                  </a:extLst>
                </a:gridCol>
                <a:gridCol w="1036638">
                  <a:extLst>
                    <a:ext uri="{9D8B030D-6E8A-4147-A177-3AD203B41FA5}">
                      <a16:colId xmlns:a16="http://schemas.microsoft.com/office/drawing/2014/main" val="2766076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6193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/>
                        <a:t>Présent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>
                          <a:solidFill>
                            <a:srgbClr val="FF0000"/>
                          </a:solidFill>
                        </a:rPr>
                        <a:t>V-T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>
                          <a:solidFill>
                            <a:srgbClr val="FF0000"/>
                          </a:solidFill>
                        </a:rPr>
                        <a:t>rgv</a:t>
                      </a:r>
                      <a:endParaRPr lang="fr-B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8500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>
                          <a:solidFill>
                            <a:srgbClr val="FF0000"/>
                          </a:solidFill>
                        </a:rPr>
                        <a:t>doet</a:t>
                      </a:r>
                      <a:endParaRPr lang="fr-B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/>
                        <a:t>ook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>
                          <a:solidFill>
                            <a:srgbClr val="FF0000"/>
                          </a:solidFill>
                        </a:rPr>
                        <a:t>mee</a:t>
                      </a:r>
                      <a:endParaRPr lang="fr-B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12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/>
                        <a:t>Impératif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>
                          <a:solidFill>
                            <a:srgbClr val="FF0000"/>
                          </a:solidFill>
                        </a:rPr>
                        <a:t>V-T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>
                          <a:solidFill>
                            <a:srgbClr val="FF0000"/>
                          </a:solidFill>
                        </a:rPr>
                        <a:t>rgv</a:t>
                      </a:r>
                      <a:endParaRPr lang="fr-B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2604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>
                          <a:solidFill>
                            <a:srgbClr val="FF0000"/>
                          </a:solidFill>
                        </a:rPr>
                        <a:t>Doe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/>
                        <a:t>ook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>
                          <a:solidFill>
                            <a:srgbClr val="FF0000"/>
                          </a:solidFill>
                        </a:rPr>
                        <a:t>mee</a:t>
                      </a:r>
                      <a:endParaRPr lang="fr-B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97802"/>
                  </a:ext>
                </a:extLst>
              </a:tr>
            </a:tbl>
          </a:graphicData>
        </a:graphic>
      </p:graphicFrame>
      <p:sp>
        <p:nvSpPr>
          <p:cNvPr id="9" name="Signe de multiplication 8">
            <a:extLst>
              <a:ext uri="{FF2B5EF4-FFF2-40B4-BE49-F238E27FC236}">
                <a16:creationId xmlns:a16="http://schemas.microsoft.com/office/drawing/2014/main" id="{8BDCFD37-DF7A-419A-9B81-0A486FD26668}"/>
              </a:ext>
            </a:extLst>
          </p:cNvPr>
          <p:cNvSpPr/>
          <p:nvPr/>
        </p:nvSpPr>
        <p:spPr>
          <a:xfrm>
            <a:off x="7540487" y="4201595"/>
            <a:ext cx="477078" cy="29154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" name="Signe de multiplication 9">
            <a:extLst>
              <a:ext uri="{FF2B5EF4-FFF2-40B4-BE49-F238E27FC236}">
                <a16:creationId xmlns:a16="http://schemas.microsoft.com/office/drawing/2014/main" id="{26D6ECAE-4CCF-453A-BBC1-F0CD4B069B5E}"/>
              </a:ext>
            </a:extLst>
          </p:cNvPr>
          <p:cNvSpPr/>
          <p:nvPr/>
        </p:nvSpPr>
        <p:spPr>
          <a:xfrm>
            <a:off x="8750542" y="4192830"/>
            <a:ext cx="265044" cy="29154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0AE8110-7F7D-1F46-A0F2-EA72DBDCC7A7}"/>
              </a:ext>
            </a:extLst>
          </p:cNvPr>
          <p:cNvSpPr txBox="1"/>
          <p:nvPr/>
        </p:nvSpPr>
        <p:spPr>
          <a:xfrm>
            <a:off x="839788" y="5767754"/>
            <a:ext cx="4716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N.B. : on emploie la même forme pour la 2</a:t>
            </a:r>
            <a:r>
              <a:rPr lang="fr-FR" baseline="30000" dirty="0"/>
              <a:t>e</a:t>
            </a:r>
            <a:r>
              <a:rPr lang="fr-FR" dirty="0"/>
              <a:t> personne du pluriel</a:t>
            </a:r>
          </a:p>
        </p:txBody>
      </p:sp>
    </p:spTree>
    <p:extLst>
      <p:ext uri="{BB962C8B-B14F-4D97-AF65-F5344CB8AC3E}">
        <p14:creationId xmlns:p14="http://schemas.microsoft.com/office/powerpoint/2010/main" val="3527137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322B19-C8CC-4E7D-94F4-2C0B6E736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vouvoyeren</a:t>
            </a:r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2E2E6D2-26A4-498E-85EE-3F354D3E2C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err="1"/>
              <a:t>Uitleg</a:t>
            </a:r>
            <a:endParaRPr lang="fr-B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98E53C-CA41-4CAC-876A-568B72D5693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fr-BE" dirty="0"/>
              <a:t>Au présent, pour vouvoyer, on utilisait « u » au lieu de « je ».</a:t>
            </a:r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r>
              <a:rPr lang="fr-BE" dirty="0"/>
              <a:t>À l’impératif, c’est comme former une question au présent ;</a:t>
            </a:r>
          </a:p>
          <a:p>
            <a:r>
              <a:rPr lang="fr-BE" dirty="0"/>
              <a:t>à l’écrit : pas de « ? »</a:t>
            </a:r>
          </a:p>
          <a:p>
            <a:r>
              <a:rPr lang="fr-BE" dirty="0"/>
              <a:t>à l’oral : l’intonation descend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7E7496F-CEB1-4D5C-AFE0-2CD8DA0F5B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BE" dirty="0" err="1"/>
              <a:t>Vorm</a:t>
            </a:r>
            <a:endParaRPr lang="fr-BE" dirty="0"/>
          </a:p>
        </p:txBody>
      </p:sp>
      <p:graphicFrame>
        <p:nvGraphicFramePr>
          <p:cNvPr id="8" name="Espace réservé du contenu 7">
            <a:extLst>
              <a:ext uri="{FF2B5EF4-FFF2-40B4-BE49-F238E27FC236}">
                <a16:creationId xmlns:a16="http://schemas.microsoft.com/office/drawing/2014/main" id="{7D488E55-DE7F-4A56-BE8A-2F32F87E013F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2686899"/>
              </p:ext>
            </p:extLst>
          </p:nvPr>
        </p:nvGraphicFramePr>
        <p:xfrm>
          <a:off x="6172200" y="3018461"/>
          <a:ext cx="518319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009">
                  <a:extLst>
                    <a:ext uri="{9D8B030D-6E8A-4147-A177-3AD203B41FA5}">
                      <a16:colId xmlns:a16="http://schemas.microsoft.com/office/drawing/2014/main" val="4201493684"/>
                    </a:ext>
                  </a:extLst>
                </a:gridCol>
                <a:gridCol w="877267">
                  <a:extLst>
                    <a:ext uri="{9D8B030D-6E8A-4147-A177-3AD203B41FA5}">
                      <a16:colId xmlns:a16="http://schemas.microsoft.com/office/drawing/2014/main" val="3487857608"/>
                    </a:ext>
                  </a:extLst>
                </a:gridCol>
                <a:gridCol w="1036638">
                  <a:extLst>
                    <a:ext uri="{9D8B030D-6E8A-4147-A177-3AD203B41FA5}">
                      <a16:colId xmlns:a16="http://schemas.microsoft.com/office/drawing/2014/main" val="1665512306"/>
                    </a:ext>
                  </a:extLst>
                </a:gridCol>
                <a:gridCol w="1036638">
                  <a:extLst>
                    <a:ext uri="{9D8B030D-6E8A-4147-A177-3AD203B41FA5}">
                      <a16:colId xmlns:a16="http://schemas.microsoft.com/office/drawing/2014/main" val="3053313282"/>
                    </a:ext>
                  </a:extLst>
                </a:gridCol>
                <a:gridCol w="1036638">
                  <a:extLst>
                    <a:ext uri="{9D8B030D-6E8A-4147-A177-3AD203B41FA5}">
                      <a16:colId xmlns:a16="http://schemas.microsoft.com/office/drawing/2014/main" val="2766076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6193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/>
                        <a:t>Présent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>
                          <a:solidFill>
                            <a:srgbClr val="FF0000"/>
                          </a:solidFill>
                        </a:rPr>
                        <a:t>V-T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>
                          <a:solidFill>
                            <a:srgbClr val="FF0000"/>
                          </a:solidFill>
                        </a:rPr>
                        <a:t>rgv</a:t>
                      </a:r>
                      <a:endParaRPr lang="fr-B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8500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>
                          <a:solidFill>
                            <a:srgbClr val="FF0000"/>
                          </a:solidFill>
                        </a:rPr>
                        <a:t>doet</a:t>
                      </a:r>
                      <a:endParaRPr lang="fr-B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/>
                        <a:t>ook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>
                          <a:solidFill>
                            <a:srgbClr val="FF0000"/>
                          </a:solidFill>
                        </a:rPr>
                        <a:t>mee</a:t>
                      </a:r>
                      <a:endParaRPr lang="fr-B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12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/>
                        <a:t>Impératif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>
                          <a:solidFill>
                            <a:srgbClr val="FF0000"/>
                          </a:solidFill>
                        </a:rPr>
                        <a:t>V-T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>
                          <a:solidFill>
                            <a:srgbClr val="FF0000"/>
                          </a:solidFill>
                        </a:rPr>
                        <a:t>rgv</a:t>
                      </a:r>
                      <a:endParaRPr lang="fr-B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2604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>
                          <a:solidFill>
                            <a:srgbClr val="FF0000"/>
                          </a:solidFill>
                        </a:rPr>
                        <a:t>Doet</a:t>
                      </a:r>
                      <a:endParaRPr lang="fr-B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>
                          <a:solidFill>
                            <a:schemeClr val="tx1"/>
                          </a:solidFill>
                        </a:rPr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/>
                        <a:t>ook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>
                          <a:solidFill>
                            <a:srgbClr val="FF0000"/>
                          </a:solidFill>
                        </a:rPr>
                        <a:t>mee</a:t>
                      </a:r>
                      <a:endParaRPr lang="fr-B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97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3198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322B19-C8CC-4E7D-94F4-2C0B6E736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we</a:t>
            </a:r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2E2E6D2-26A4-498E-85EE-3F354D3E2C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468438"/>
            <a:ext cx="5157787" cy="823912"/>
          </a:xfrm>
        </p:spPr>
        <p:txBody>
          <a:bodyPr/>
          <a:lstStyle/>
          <a:p>
            <a:r>
              <a:rPr lang="fr-BE" dirty="0" err="1"/>
              <a:t>Uitleg</a:t>
            </a:r>
            <a:endParaRPr lang="fr-B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98E53C-CA41-4CAC-876A-568B72D5693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BE" dirty="0"/>
              <a:t>Pour la 1</a:t>
            </a:r>
            <a:r>
              <a:rPr lang="fr-BE" baseline="30000" dirty="0"/>
              <a:t>re</a:t>
            </a:r>
            <a:r>
              <a:rPr lang="fr-BE" dirty="0"/>
              <a:t> personne du pluriel, on utilise « </a:t>
            </a:r>
            <a:r>
              <a:rPr lang="fr-BE" dirty="0" err="1"/>
              <a:t>Laten</a:t>
            </a:r>
            <a:r>
              <a:rPr lang="fr-BE" dirty="0"/>
              <a:t> </a:t>
            </a:r>
            <a:r>
              <a:rPr lang="fr-BE" dirty="0" err="1"/>
              <a:t>we</a:t>
            </a:r>
            <a:r>
              <a:rPr lang="fr-BE" dirty="0"/>
              <a:t> ». </a:t>
            </a:r>
          </a:p>
          <a:p>
            <a:pPr marL="0" indent="0">
              <a:buNone/>
            </a:pPr>
            <a:r>
              <a:rPr lang="fr-BE" dirty="0"/>
              <a:t>Puisque « </a:t>
            </a:r>
            <a:r>
              <a:rPr lang="fr-BE" dirty="0" err="1"/>
              <a:t>laten</a:t>
            </a:r>
            <a:r>
              <a:rPr lang="fr-BE" dirty="0"/>
              <a:t> » est un verbe, notre deuxième verbe employé (celui de l’impératif) se retrouve forcément dans le </a:t>
            </a:r>
            <a:r>
              <a:rPr lang="fr-BE" dirty="0" err="1"/>
              <a:t>rgv</a:t>
            </a:r>
            <a:r>
              <a:rPr lang="fr-BE" dirty="0"/>
              <a:t>. </a:t>
            </a:r>
          </a:p>
          <a:p>
            <a:pPr marL="0" indent="0">
              <a:buNone/>
            </a:pPr>
            <a:r>
              <a:rPr lang="fr-BE" dirty="0"/>
              <a:t>Il prend une forme d’infinitif.</a:t>
            </a:r>
          </a:p>
          <a:p>
            <a:pPr marL="0" indent="0">
              <a:buNone/>
            </a:pPr>
            <a:endParaRPr lang="fr-BE" dirty="0"/>
          </a:p>
          <a:p>
            <a:r>
              <a:rPr lang="fr-BE" dirty="0"/>
              <a:t>En allemand : </a:t>
            </a:r>
            <a:r>
              <a:rPr lang="fr-BE" dirty="0" err="1">
                <a:solidFill>
                  <a:srgbClr val="FF0000"/>
                </a:solidFill>
              </a:rPr>
              <a:t>Lass</a:t>
            </a:r>
            <a:r>
              <a:rPr lang="fr-BE" dirty="0"/>
              <a:t> uns … </a:t>
            </a:r>
            <a:r>
              <a:rPr lang="fr-BE" dirty="0" err="1">
                <a:solidFill>
                  <a:srgbClr val="FF0000"/>
                </a:solidFill>
              </a:rPr>
              <a:t>gehen</a:t>
            </a:r>
            <a:endParaRPr lang="fr-BE" dirty="0">
              <a:solidFill>
                <a:srgbClr val="FF0000"/>
              </a:solidFill>
            </a:endParaRPr>
          </a:p>
          <a:p>
            <a:r>
              <a:rPr lang="fr-BE" dirty="0"/>
              <a:t>En anglais : </a:t>
            </a:r>
            <a:r>
              <a:rPr lang="fr-BE" dirty="0">
                <a:solidFill>
                  <a:srgbClr val="FF0000"/>
                </a:solidFill>
              </a:rPr>
              <a:t>Let </a:t>
            </a:r>
            <a:r>
              <a:rPr lang="fr-BE" dirty="0"/>
              <a:t>(u)s … </a:t>
            </a:r>
            <a:r>
              <a:rPr lang="fr-BE" dirty="0">
                <a:solidFill>
                  <a:srgbClr val="FF0000"/>
                </a:solidFill>
              </a:rPr>
              <a:t>go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7E7496F-CEB1-4D5C-AFE0-2CD8DA0F5B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79563"/>
            <a:ext cx="5183188" cy="823912"/>
          </a:xfrm>
        </p:spPr>
        <p:txBody>
          <a:bodyPr/>
          <a:lstStyle/>
          <a:p>
            <a:r>
              <a:rPr lang="fr-BE" dirty="0" err="1"/>
              <a:t>Vorm</a:t>
            </a:r>
            <a:endParaRPr lang="fr-BE" dirty="0"/>
          </a:p>
        </p:txBody>
      </p:sp>
      <p:graphicFrame>
        <p:nvGraphicFramePr>
          <p:cNvPr id="9" name="Espace réservé du contenu 8">
            <a:extLst>
              <a:ext uri="{FF2B5EF4-FFF2-40B4-BE49-F238E27FC236}">
                <a16:creationId xmlns:a16="http://schemas.microsoft.com/office/drawing/2014/main" id="{0715B29E-8E82-4E4A-8CC8-D83B710EE538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457095957"/>
              </p:ext>
            </p:extLst>
          </p:nvPr>
        </p:nvGraphicFramePr>
        <p:xfrm>
          <a:off x="6172200" y="2894013"/>
          <a:ext cx="554272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0627">
                  <a:extLst>
                    <a:ext uri="{9D8B030D-6E8A-4147-A177-3AD203B41FA5}">
                      <a16:colId xmlns:a16="http://schemas.microsoft.com/office/drawing/2014/main" val="605116058"/>
                    </a:ext>
                  </a:extLst>
                </a:gridCol>
                <a:gridCol w="966462">
                  <a:extLst>
                    <a:ext uri="{9D8B030D-6E8A-4147-A177-3AD203B41FA5}">
                      <a16:colId xmlns:a16="http://schemas.microsoft.com/office/drawing/2014/main" val="2648350512"/>
                    </a:ext>
                  </a:extLst>
                </a:gridCol>
                <a:gridCol w="1108544">
                  <a:extLst>
                    <a:ext uri="{9D8B030D-6E8A-4147-A177-3AD203B41FA5}">
                      <a16:colId xmlns:a16="http://schemas.microsoft.com/office/drawing/2014/main" val="2325956109"/>
                    </a:ext>
                  </a:extLst>
                </a:gridCol>
                <a:gridCol w="1108544">
                  <a:extLst>
                    <a:ext uri="{9D8B030D-6E8A-4147-A177-3AD203B41FA5}">
                      <a16:colId xmlns:a16="http://schemas.microsoft.com/office/drawing/2014/main" val="2182134790"/>
                    </a:ext>
                  </a:extLst>
                </a:gridCol>
                <a:gridCol w="1108544">
                  <a:extLst>
                    <a:ext uri="{9D8B030D-6E8A-4147-A177-3AD203B41FA5}">
                      <a16:colId xmlns:a16="http://schemas.microsoft.com/office/drawing/2014/main" val="16669482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1097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/>
                        <a:t>Présent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>
                          <a:solidFill>
                            <a:srgbClr val="FF0000"/>
                          </a:solidFill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>
                          <a:solidFill>
                            <a:srgbClr val="FF0000"/>
                          </a:solidFill>
                        </a:rPr>
                        <a:t>rgv</a:t>
                      </a:r>
                      <a:endParaRPr lang="fr-B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565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/>
                        <a:t>We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>
                          <a:solidFill>
                            <a:srgbClr val="FF0000"/>
                          </a:solidFill>
                        </a:rPr>
                        <a:t>doen</a:t>
                      </a:r>
                      <a:endParaRPr lang="fr-B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/>
                        <a:t>ook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>
                          <a:solidFill>
                            <a:srgbClr val="FF0000"/>
                          </a:solidFill>
                        </a:rPr>
                        <a:t>mee</a:t>
                      </a:r>
                      <a:endParaRPr lang="fr-B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65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/>
                        <a:t>Impératif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>
                          <a:solidFill>
                            <a:srgbClr val="FF0000"/>
                          </a:solidFill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>
                          <a:solidFill>
                            <a:srgbClr val="FF0000"/>
                          </a:solidFill>
                        </a:rPr>
                        <a:t>rgv</a:t>
                      </a:r>
                      <a:endParaRPr lang="fr-B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498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>
                          <a:solidFill>
                            <a:srgbClr val="FF0000"/>
                          </a:solidFill>
                        </a:rPr>
                        <a:t>Laten</a:t>
                      </a:r>
                      <a:endParaRPr lang="fr-B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/>
                        <a:t>we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/>
                        <a:t>ook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>
                          <a:solidFill>
                            <a:srgbClr val="FF0000"/>
                          </a:solidFill>
                        </a:rPr>
                        <a:t>meedoen</a:t>
                      </a:r>
                      <a:endParaRPr lang="fr-B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0352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8670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464595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546337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6A7D4CB-FCAA-4ED3-812E-99D4B5426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263"/>
            <a:ext cx="5157216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ZIJN </a:t>
            </a:r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 </a:t>
            </a:r>
            <a:r>
              <a:rPr lang="en-US" sz="4000" i="1" kern="1200">
                <a:solidFill>
                  <a:schemeClr val="tx1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Wees</a:t>
            </a:r>
            <a:endParaRPr lang="en-US" sz="4000" i="1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70919C-11B3-4E02-913E-BE2C633923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4672" y="2121763"/>
            <a:ext cx="5157216" cy="3773010"/>
          </a:xfrm>
        </p:spPr>
        <p:txBody>
          <a:bodyPr vert="horz" lIns="91440" tIns="45720" rIns="91440" bIns="45720" rtlCol="0">
            <a:normAutofit/>
          </a:bodyPr>
          <a:lstStyle/>
          <a:p>
            <a:pPr marL="0"/>
            <a:r>
              <a:rPr lang="en-US" sz="2000" dirty="0"/>
              <a:t>Le </a:t>
            </a:r>
            <a:r>
              <a:rPr lang="en-US" sz="2000" dirty="0" err="1"/>
              <a:t>verbe</a:t>
            </a:r>
            <a:r>
              <a:rPr lang="en-US" sz="2000" dirty="0"/>
              <a:t> « </a:t>
            </a:r>
            <a:r>
              <a:rPr lang="en-US" sz="2000" dirty="0" err="1"/>
              <a:t>zijn</a:t>
            </a:r>
            <a:r>
              <a:rPr lang="en-US" sz="2000" dirty="0"/>
              <a:t> » </a:t>
            </a:r>
            <a:r>
              <a:rPr lang="en-US" sz="2000" dirty="0" err="1"/>
              <a:t>est</a:t>
            </a:r>
            <a:r>
              <a:rPr lang="en-US" sz="2000" dirty="0"/>
              <a:t> </a:t>
            </a:r>
            <a:r>
              <a:rPr lang="en-US" sz="2000" dirty="0" err="1"/>
              <a:t>irrégulier</a:t>
            </a:r>
            <a:r>
              <a:rPr lang="en-US" sz="2000" dirty="0"/>
              <a:t>.</a:t>
            </a:r>
          </a:p>
          <a:p>
            <a:pPr marL="0"/>
            <a:r>
              <a:rPr lang="en-US" sz="2000" dirty="0"/>
              <a:t>Il </a:t>
            </a:r>
            <a:r>
              <a:rPr lang="en-US" sz="2000" dirty="0" err="1"/>
              <a:t>donnera</a:t>
            </a:r>
            <a:r>
              <a:rPr lang="en-US" sz="2000" dirty="0"/>
              <a:t> « wees » </a:t>
            </a:r>
            <a:r>
              <a:rPr lang="en-US" sz="2000" dirty="0" err="1"/>
              <a:t>à</a:t>
            </a:r>
            <a:r>
              <a:rPr lang="en-US" sz="2000" dirty="0"/>
              <a:t> </a:t>
            </a:r>
            <a:r>
              <a:rPr lang="en-US" sz="2000" dirty="0" err="1"/>
              <a:t>l’impératif</a:t>
            </a:r>
            <a:r>
              <a:rPr lang="en-US" sz="2000" dirty="0"/>
              <a:t>.</a:t>
            </a:r>
          </a:p>
          <a:p>
            <a:pPr marL="0"/>
            <a:endParaRPr lang="en-US" sz="2000" dirty="0"/>
          </a:p>
          <a:p>
            <a:pPr marL="0" indent="0">
              <a:buNone/>
            </a:pPr>
            <a:r>
              <a:rPr lang="en-US" sz="2000" i="1" dirty="0"/>
              <a:t>Wees </a:t>
            </a:r>
            <a:r>
              <a:rPr lang="en-US" sz="2000" i="1" dirty="0" err="1"/>
              <a:t>stil</a:t>
            </a:r>
            <a:r>
              <a:rPr lang="en-US" sz="2000" i="1" dirty="0"/>
              <a:t>!</a:t>
            </a:r>
          </a:p>
          <a:p>
            <a:pPr marL="0" indent="0">
              <a:buNone/>
            </a:pPr>
            <a:r>
              <a:rPr lang="en-US" sz="2000" i="1" dirty="0"/>
              <a:t>Wees </a:t>
            </a:r>
            <a:r>
              <a:rPr lang="en-US" sz="2000" i="1" dirty="0" err="1"/>
              <a:t>voorzichtig</a:t>
            </a:r>
            <a:r>
              <a:rPr lang="en-US" sz="2000" i="1" dirty="0"/>
              <a:t>!</a:t>
            </a:r>
          </a:p>
          <a:p>
            <a:pPr marL="0" indent="0">
              <a:buNone/>
            </a:pPr>
            <a:r>
              <a:rPr lang="en-US" sz="2000" i="1" dirty="0"/>
              <a:t>Wees </a:t>
            </a:r>
            <a:r>
              <a:rPr lang="en-US" sz="2000" i="1" dirty="0" err="1"/>
              <a:t>niet</a:t>
            </a:r>
            <a:r>
              <a:rPr lang="en-US" sz="2000" i="1" dirty="0"/>
              <a:t> bang!</a:t>
            </a:r>
          </a:p>
        </p:txBody>
      </p:sp>
      <p:pic>
        <p:nvPicPr>
          <p:cNvPr id="1026" name="Picture 2" descr="RÃ©sultat de recherche d'images pour &quot;attention&quot;">
            <a:extLst>
              <a:ext uri="{FF2B5EF4-FFF2-40B4-BE49-F238E27FC236}">
                <a16:creationId xmlns:a16="http://schemas.microsoft.com/office/drawing/2014/main" id="{D91FE265-D7C7-41ED-B9EA-C2DB8E202CD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69642" y="982794"/>
            <a:ext cx="4736963" cy="4736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97443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214AA7-F028-4A0D-8698-61AEC754D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159834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6455F49-4B33-7C46-B171-2DD73B1CF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9933" y="995318"/>
            <a:ext cx="9872134" cy="1193968"/>
          </a:xfrm>
          <a:solidFill>
            <a:srgbClr val="FFFFFF"/>
          </a:solidFill>
          <a:ln w="38100">
            <a:solidFill>
              <a:srgbClr val="7F7F7F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fr-FR" sz="3600">
                <a:solidFill>
                  <a:srgbClr val="3F3F3F"/>
                </a:solidFill>
              </a:rPr>
              <a:t>Apporter de la nuance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021E8E-CDE5-F24A-9BB0-3D706E47B3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76915" y="2888250"/>
            <a:ext cx="4297351" cy="2959777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fr-FR" sz="2000" dirty="0"/>
              <a:t>ATTÉNUER</a:t>
            </a:r>
          </a:p>
          <a:p>
            <a:r>
              <a:rPr lang="fr-FR" sz="2000" dirty="0" err="1"/>
              <a:t>even</a:t>
            </a:r>
            <a:endParaRPr lang="fr-FR" sz="2000" dirty="0"/>
          </a:p>
          <a:p>
            <a:r>
              <a:rPr lang="fr-FR" sz="2000" dirty="0"/>
              <a:t>maar</a:t>
            </a:r>
          </a:p>
          <a:p>
            <a:r>
              <a:rPr lang="fr-FR" sz="2000" dirty="0" err="1"/>
              <a:t>eens</a:t>
            </a:r>
            <a:endParaRPr lang="fr-FR" sz="2000" dirty="0"/>
          </a:p>
          <a:p>
            <a:r>
              <a:rPr lang="fr-FR" sz="2000" dirty="0" err="1"/>
              <a:t>soms</a:t>
            </a: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i="1" dirty="0" err="1"/>
              <a:t>Kom</a:t>
            </a:r>
            <a:r>
              <a:rPr lang="fr-FR" sz="2000" i="1" dirty="0"/>
              <a:t> </a:t>
            </a:r>
            <a:r>
              <a:rPr lang="fr-FR" sz="2000" i="1" dirty="0" err="1"/>
              <a:t>even</a:t>
            </a:r>
            <a:r>
              <a:rPr lang="fr-FR" sz="2000" i="1" dirty="0"/>
              <a:t> </a:t>
            </a:r>
            <a:r>
              <a:rPr lang="fr-FR" sz="2000" i="1" dirty="0" err="1"/>
              <a:t>terug</a:t>
            </a:r>
            <a:endParaRPr lang="fr-FR" sz="2000" i="1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6206FDC-2777-4D7F-AF9C-73413DA66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2888250"/>
            <a:ext cx="0" cy="2769135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5A0280D-9426-AF4B-8460-D3379C8F0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7731" y="2888250"/>
            <a:ext cx="4292594" cy="2959778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fr-FR" sz="2000" dirty="0"/>
              <a:t>DURCIR</a:t>
            </a:r>
          </a:p>
          <a:p>
            <a:endParaRPr lang="fr-FR" sz="2000" dirty="0"/>
          </a:p>
          <a:p>
            <a:r>
              <a:rPr lang="fr-FR" sz="2000" dirty="0" err="1"/>
              <a:t>toch</a:t>
            </a:r>
            <a:endParaRPr lang="fr-FR" sz="2000" dirty="0"/>
          </a:p>
          <a:p>
            <a:r>
              <a:rPr lang="fr-FR" sz="2000" dirty="0"/>
              <a:t>dan </a:t>
            </a:r>
            <a:r>
              <a:rPr lang="fr-FR" sz="2000" dirty="0" err="1"/>
              <a:t>toch</a:t>
            </a:r>
            <a:endParaRPr lang="fr-FR" sz="2000" dirty="0"/>
          </a:p>
          <a:p>
            <a:endParaRPr lang="fr-FR" sz="2000" dirty="0"/>
          </a:p>
          <a:p>
            <a:endParaRPr lang="fr-FR" sz="2000" dirty="0"/>
          </a:p>
          <a:p>
            <a:pPr marL="0" indent="0">
              <a:buNone/>
            </a:pPr>
            <a:r>
              <a:rPr lang="fr-FR" sz="2000" i="1" dirty="0" err="1"/>
              <a:t>Kom</a:t>
            </a:r>
            <a:r>
              <a:rPr lang="fr-FR" sz="2000" i="1" dirty="0"/>
              <a:t> (dan) </a:t>
            </a:r>
            <a:r>
              <a:rPr lang="fr-FR" sz="2000" i="1" dirty="0" err="1"/>
              <a:t>toch</a:t>
            </a:r>
            <a:r>
              <a:rPr lang="fr-FR" sz="2000" i="1" dirty="0"/>
              <a:t> </a:t>
            </a:r>
            <a:r>
              <a:rPr lang="fr-FR" sz="2000" i="1" dirty="0" err="1"/>
              <a:t>terug</a:t>
            </a:r>
            <a:endParaRPr lang="fr-FR" sz="2000" i="1" dirty="0"/>
          </a:p>
        </p:txBody>
      </p:sp>
      <p:pic>
        <p:nvPicPr>
          <p:cNvPr id="6" name="Graphique 5" descr="Visage d’ange blanc">
            <a:extLst>
              <a:ext uri="{FF2B5EF4-FFF2-40B4-BE49-F238E27FC236}">
                <a16:creationId xmlns:a16="http://schemas.microsoft.com/office/drawing/2014/main" id="{75D728A4-14D6-A94B-92A4-280BCDAC95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63814" y="4933627"/>
            <a:ext cx="914400" cy="914400"/>
          </a:xfrm>
          <a:prstGeom prst="rect">
            <a:avLst/>
          </a:prstGeom>
        </p:spPr>
      </p:pic>
      <p:pic>
        <p:nvPicPr>
          <p:cNvPr id="12" name="Graphique 11" descr="Visage de diable blanc">
            <a:extLst>
              <a:ext uri="{FF2B5EF4-FFF2-40B4-BE49-F238E27FC236}">
                <a16:creationId xmlns:a16="http://schemas.microsoft.com/office/drawing/2014/main" id="{8038E9DF-4A76-1E4A-B853-7C799E8C31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02141" y="493045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9100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270</Words>
  <Application>Microsoft Macintosh PowerPoint</Application>
  <PresentationFormat>Grand écran</PresentationFormat>
  <Paragraphs>100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De gebiedende wijs</vt:lpstr>
      <vt:lpstr>tutoyeren</vt:lpstr>
      <vt:lpstr>vouvoyeren</vt:lpstr>
      <vt:lpstr>we</vt:lpstr>
      <vt:lpstr>ZIJN  Wees</vt:lpstr>
      <vt:lpstr>Apporter de la nuance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gebiedende wijs</dc:title>
  <dc:creator>LUTHERS Cédric</dc:creator>
  <cp:lastModifiedBy>LUTHERS Cédric</cp:lastModifiedBy>
  <cp:revision>2</cp:revision>
  <dcterms:created xsi:type="dcterms:W3CDTF">2020-07-23T11:58:01Z</dcterms:created>
  <dcterms:modified xsi:type="dcterms:W3CDTF">2020-07-23T12:20:22Z</dcterms:modified>
</cp:coreProperties>
</file>