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272" r:id="rId13"/>
    <p:sldId id="274" r:id="rId14"/>
    <p:sldId id="273" r:id="rId15"/>
    <p:sldId id="275" r:id="rId16"/>
    <p:sldId id="277" r:id="rId17"/>
    <p:sldId id="278" r:id="rId18"/>
    <p:sldId id="279" r:id="rId19"/>
    <p:sldId id="271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764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293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540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474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641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551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353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456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940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75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83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7623-610A-40A1-B980-C4B7207C7F88}" type="datetimeFigureOut">
              <a:rPr lang="fr-BE" smtClean="0"/>
              <a:t>20/05/21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E3498-1770-4596-82B8-B6A0825E2B2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7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gif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gif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gif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gif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jpeg"/><Relationship Id="rId11" Type="http://schemas.openxmlformats.org/officeDocument/2006/relationships/image" Target="../media/image81.pn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Het </a:t>
            </a:r>
            <a:r>
              <a:rPr lang="fr-BE" dirty="0" err="1"/>
              <a:t>lichaam</a:t>
            </a:r>
            <a:r>
              <a:rPr lang="fr-BE" dirty="0"/>
              <a:t> – Het </a:t>
            </a:r>
            <a:r>
              <a:rPr lang="fr-BE" dirty="0" err="1"/>
              <a:t>uiterlijk</a:t>
            </a:r>
            <a:br>
              <a:rPr lang="fr-BE" dirty="0"/>
            </a:br>
            <a:r>
              <a:rPr lang="fr-BE" dirty="0"/>
              <a:t>De </a:t>
            </a:r>
            <a:r>
              <a:rPr lang="fr-BE" dirty="0" err="1"/>
              <a:t>kleren</a:t>
            </a:r>
            <a:br>
              <a:rPr lang="fr-BE" dirty="0"/>
            </a:b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7187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246743"/>
            <a:ext cx="3932237" cy="1074057"/>
          </a:xfrm>
        </p:spPr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ledenmaten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1553029"/>
            <a:ext cx="3932237" cy="4417559"/>
          </a:xfrm>
        </p:spPr>
        <p:txBody>
          <a:bodyPr>
            <a:normAutofit/>
          </a:bodyPr>
          <a:lstStyle/>
          <a:p>
            <a:r>
              <a:rPr lang="fr-BE" dirty="0"/>
              <a:t>De arm(en)</a:t>
            </a:r>
          </a:p>
          <a:p>
            <a:r>
              <a:rPr lang="fr-BE" dirty="0"/>
              <a:t>De </a:t>
            </a:r>
            <a:r>
              <a:rPr lang="fr-BE" dirty="0" err="1"/>
              <a:t>elleboog</a:t>
            </a:r>
            <a:r>
              <a:rPr lang="fr-BE" dirty="0"/>
              <a:t> (-</a:t>
            </a:r>
            <a:r>
              <a:rPr lang="fr-BE" dirty="0" err="1"/>
              <a:t>bogen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pols</a:t>
            </a:r>
            <a:r>
              <a:rPr lang="fr-BE" dirty="0"/>
              <a:t>(en)</a:t>
            </a:r>
          </a:p>
          <a:p>
            <a:r>
              <a:rPr lang="fr-BE" dirty="0"/>
              <a:t>De hand(en)</a:t>
            </a:r>
          </a:p>
          <a:p>
            <a:r>
              <a:rPr lang="fr-BE" dirty="0"/>
              <a:t>De </a:t>
            </a:r>
            <a:r>
              <a:rPr lang="fr-BE" dirty="0" err="1"/>
              <a:t>vinger</a:t>
            </a:r>
            <a:r>
              <a:rPr lang="fr-BE" dirty="0"/>
              <a:t>(s) - de </a:t>
            </a:r>
            <a:r>
              <a:rPr lang="fr-BE" dirty="0" err="1"/>
              <a:t>nagel</a:t>
            </a:r>
            <a:r>
              <a:rPr lang="fr-BE" dirty="0"/>
              <a:t>(s)</a:t>
            </a:r>
          </a:p>
          <a:p>
            <a:r>
              <a:rPr lang="fr-BE" dirty="0"/>
              <a:t>Het been (</a:t>
            </a:r>
            <a:r>
              <a:rPr lang="fr-BE" dirty="0" err="1"/>
              <a:t>benen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dij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knie</a:t>
            </a:r>
            <a:r>
              <a:rPr lang="fr-BE" dirty="0"/>
              <a:t>(</a:t>
            </a:r>
            <a:r>
              <a:rPr lang="fr-BE" dirty="0" err="1"/>
              <a:t>ën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kuit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enkel</a:t>
            </a:r>
            <a:r>
              <a:rPr lang="fr-BE" dirty="0"/>
              <a:t>(s)</a:t>
            </a:r>
          </a:p>
          <a:p>
            <a:r>
              <a:rPr lang="fr-BE" dirty="0"/>
              <a:t>De </a:t>
            </a:r>
            <a:r>
              <a:rPr lang="fr-BE" dirty="0" err="1"/>
              <a:t>voet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teen</a:t>
            </a:r>
            <a:r>
              <a:rPr lang="fr-BE" dirty="0"/>
              <a:t> (</a:t>
            </a:r>
            <a:r>
              <a:rPr lang="fr-BE" dirty="0" err="1"/>
              <a:t>tenen</a:t>
            </a:r>
            <a:r>
              <a:rPr lang="fr-BE" dirty="0"/>
              <a:t>)</a:t>
            </a:r>
          </a:p>
        </p:txBody>
      </p:sp>
      <p:pic>
        <p:nvPicPr>
          <p:cNvPr id="5" name="Picture 2" descr="http://idata.over-blog.com/3/21/64/35/Cours-dessin/canons-humains/canon-hum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30" y="452067"/>
            <a:ext cx="1956970" cy="57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6057900" y="2714625"/>
            <a:ext cx="1800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210299" y="3514725"/>
            <a:ext cx="1800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210299" y="3761808"/>
            <a:ext cx="1800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210299" y="3886200"/>
            <a:ext cx="1800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ccolade fermante 12"/>
          <p:cNvSpPr/>
          <p:nvPr/>
        </p:nvSpPr>
        <p:spPr>
          <a:xfrm>
            <a:off x="9639300" y="2914650"/>
            <a:ext cx="152400" cy="325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915400" y="3886200"/>
            <a:ext cx="1847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8753475" y="4619625"/>
            <a:ext cx="1847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8791575" y="5153025"/>
            <a:ext cx="1847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8753475" y="5772150"/>
            <a:ext cx="1847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8753475" y="6057900"/>
            <a:ext cx="1847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colade ouvrante 21"/>
          <p:cNvSpPr/>
          <p:nvPr/>
        </p:nvSpPr>
        <p:spPr>
          <a:xfrm>
            <a:off x="7791450" y="5772150"/>
            <a:ext cx="66675" cy="393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Accolade ouvrante 22"/>
          <p:cNvSpPr/>
          <p:nvPr/>
        </p:nvSpPr>
        <p:spPr>
          <a:xfrm>
            <a:off x="7439025" y="1685925"/>
            <a:ext cx="129005" cy="2305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60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[3]De </a:t>
            </a:r>
            <a:r>
              <a:rPr lang="fr-BE" dirty="0" err="1"/>
              <a:t>kleren</a:t>
            </a:r>
            <a:r>
              <a:rPr lang="fr-BE" dirty="0"/>
              <a:t> </a:t>
            </a:r>
            <a:br>
              <a:rPr lang="fr-BE" dirty="0"/>
            </a:br>
            <a:r>
              <a:rPr lang="fr-BE" dirty="0"/>
              <a:t>en de accessoires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Les vêtements et les accessoires</a:t>
            </a:r>
          </a:p>
        </p:txBody>
      </p:sp>
    </p:spTree>
    <p:extLst>
      <p:ext uri="{BB962C8B-B14F-4D97-AF65-F5344CB8AC3E}">
        <p14:creationId xmlns:p14="http://schemas.microsoft.com/office/powerpoint/2010/main" val="40388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9788" y="187325"/>
            <a:ext cx="3876675" cy="727075"/>
          </a:xfrm>
        </p:spPr>
        <p:txBody>
          <a:bodyPr/>
          <a:lstStyle/>
          <a:p>
            <a:r>
              <a:rPr lang="fr-BE" dirty="0" err="1"/>
              <a:t>Kleren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684214" y="1104899"/>
            <a:ext cx="3932237" cy="4764088"/>
          </a:xfrm>
        </p:spPr>
        <p:txBody>
          <a:bodyPr/>
          <a:lstStyle/>
          <a:p>
            <a:r>
              <a:rPr lang="fr-BE" dirty="0"/>
              <a:t>Het T-shirt(s)</a:t>
            </a:r>
          </a:p>
          <a:p>
            <a:r>
              <a:rPr lang="fr-BE" dirty="0"/>
              <a:t>Het </a:t>
            </a:r>
            <a:r>
              <a:rPr lang="fr-BE" dirty="0" err="1"/>
              <a:t>hemd</a:t>
            </a:r>
            <a:r>
              <a:rPr lang="fr-BE" dirty="0"/>
              <a:t>(en) – de </a:t>
            </a:r>
            <a:r>
              <a:rPr lang="fr-BE" dirty="0" err="1"/>
              <a:t>bloes</a:t>
            </a:r>
            <a:r>
              <a:rPr lang="fr-BE" dirty="0"/>
              <a:t> (-zen)</a:t>
            </a:r>
          </a:p>
          <a:p>
            <a:r>
              <a:rPr lang="fr-BE" dirty="0"/>
              <a:t>De </a:t>
            </a:r>
            <a:r>
              <a:rPr lang="fr-BE" dirty="0" err="1"/>
              <a:t>trui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broek</a:t>
            </a:r>
            <a:r>
              <a:rPr lang="fr-BE" dirty="0"/>
              <a:t>(en)</a:t>
            </a:r>
          </a:p>
          <a:p>
            <a:r>
              <a:rPr lang="fr-BE" dirty="0"/>
              <a:t>De short(s) – De </a:t>
            </a:r>
            <a:r>
              <a:rPr lang="fr-BE" dirty="0" err="1"/>
              <a:t>korte</a:t>
            </a:r>
            <a:r>
              <a:rPr lang="fr-BE" dirty="0"/>
              <a:t> </a:t>
            </a:r>
            <a:r>
              <a:rPr lang="fr-BE" dirty="0" err="1"/>
              <a:t>broek</a:t>
            </a:r>
            <a:r>
              <a:rPr lang="fr-BE" dirty="0"/>
              <a:t>(en)</a:t>
            </a:r>
          </a:p>
          <a:p>
            <a:r>
              <a:rPr lang="fr-BE" dirty="0"/>
              <a:t>De jeans – De </a:t>
            </a:r>
            <a:r>
              <a:rPr lang="fr-BE" dirty="0" err="1"/>
              <a:t>spijkerbroek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rok</a:t>
            </a:r>
            <a:r>
              <a:rPr lang="fr-BE" dirty="0"/>
              <a:t>(</a:t>
            </a:r>
            <a:r>
              <a:rPr lang="fr-BE" dirty="0" err="1"/>
              <a:t>ken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jurk</a:t>
            </a:r>
            <a:r>
              <a:rPr lang="fr-BE" dirty="0"/>
              <a:t>(en)</a:t>
            </a:r>
          </a:p>
          <a:p>
            <a:r>
              <a:rPr lang="fr-BE" dirty="0"/>
              <a:t>Het </a:t>
            </a:r>
            <a:r>
              <a:rPr lang="fr-BE" dirty="0" err="1"/>
              <a:t>pak</a:t>
            </a:r>
            <a:r>
              <a:rPr lang="fr-BE" dirty="0"/>
              <a:t>(</a:t>
            </a:r>
            <a:r>
              <a:rPr lang="fr-BE" dirty="0" err="1"/>
              <a:t>ken</a:t>
            </a:r>
            <a:r>
              <a:rPr lang="fr-BE" dirty="0"/>
              <a:t>) – Het </a:t>
            </a:r>
            <a:r>
              <a:rPr lang="fr-BE" dirty="0" err="1"/>
              <a:t>vrouwenpak</a:t>
            </a:r>
            <a:r>
              <a:rPr lang="fr-BE" dirty="0"/>
              <a:t>(</a:t>
            </a:r>
            <a:r>
              <a:rPr lang="fr-BE" dirty="0" err="1"/>
              <a:t>ken</a:t>
            </a:r>
            <a:r>
              <a:rPr lang="fr-BE" dirty="0"/>
              <a:t>)</a:t>
            </a:r>
          </a:p>
          <a:p>
            <a:r>
              <a:rPr lang="fr-BE" dirty="0"/>
              <a:t>De jas(sen)</a:t>
            </a:r>
          </a:p>
          <a:p>
            <a:r>
              <a:rPr lang="fr-BE" dirty="0"/>
              <a:t>Het jack(s)</a:t>
            </a:r>
          </a:p>
          <a:p>
            <a:r>
              <a:rPr lang="fr-BE" dirty="0"/>
              <a:t>De </a:t>
            </a:r>
            <a:r>
              <a:rPr lang="fr-BE" dirty="0" err="1"/>
              <a:t>mantel</a:t>
            </a:r>
            <a:r>
              <a:rPr lang="fr-BE" dirty="0"/>
              <a:t>(s)</a:t>
            </a:r>
          </a:p>
          <a:p>
            <a:r>
              <a:rPr lang="fr-BE" dirty="0"/>
              <a:t>De </a:t>
            </a:r>
            <a:r>
              <a:rPr lang="fr-BE" dirty="0" err="1"/>
              <a:t>regenjas</a:t>
            </a:r>
            <a:r>
              <a:rPr lang="fr-BE" dirty="0"/>
              <a:t>(sen)</a:t>
            </a:r>
          </a:p>
        </p:txBody>
      </p:sp>
      <p:pic>
        <p:nvPicPr>
          <p:cNvPr id="10244" name="Picture 4" descr="http://www.lp.centrenord.ab.ca/multisites/LP/Fichiers/Images/tshi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4806"/>
            <a:ext cx="1587698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ory.fr/images/vetements-chaussures/chemi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61" y="354806"/>
            <a:ext cx="1165622" cy="15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umm4.com/raskraski/odejda/pullover-coloring-p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83" y="366285"/>
            <a:ext cx="1687710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azcoloriage.com/coloriages/7cX/GA7/7cXGA7pc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74" y="187325"/>
            <a:ext cx="1679147" cy="16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coloriages.ca/coloriage-vetement/pantalon/pantalon-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80" y="354805"/>
            <a:ext cx="1160145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lsco.scene7.com/is/image/lsco/levis-women-shop-skinny-jeans?$180x157$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54992"/>
            <a:ext cx="1593058" cy="15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coloriageaimprimer.org/wp-content/main/2009_08/la-jupe-colori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89" y="1961848"/>
            <a:ext cx="1798935" cy="15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13897" y="4193251"/>
            <a:ext cx="557216" cy="6600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2264" y="1854992"/>
            <a:ext cx="1748083" cy="1581802"/>
          </a:xfrm>
          <a:prstGeom prst="rect">
            <a:avLst/>
          </a:prstGeom>
        </p:spPr>
      </p:pic>
      <p:pic>
        <p:nvPicPr>
          <p:cNvPr id="10258" name="Picture 18" descr="http://lol.net/coloriage/coloriage/mini/coloriage-blous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73" y="3534631"/>
            <a:ext cx="1770610" cy="14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img2.coloriagesgratuits.com/manteau-de-p%C3%A8re-no%C3%ABl_50caf06a0f96d-p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16" y="3590595"/>
            <a:ext cx="1774778" cy="14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www.parapluie-de-france.com/media/catalog/product/cache/1/thumbnail/9df78eab33525d08d6e5fb8d27136e95/i/m/imper_devan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667" y="3445832"/>
            <a:ext cx="1908175" cy="19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://p4.storage.canalblog.com/47/54/669601/5158171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31" y="1999857"/>
            <a:ext cx="753070" cy="153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9829" y="1910956"/>
            <a:ext cx="1213815" cy="16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fr-BE" dirty="0"/>
              <a:t>Het </a:t>
            </a:r>
            <a:r>
              <a:rPr lang="fr-BE" dirty="0" err="1"/>
              <a:t>ondergoed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1066800"/>
            <a:ext cx="3932237" cy="4794250"/>
          </a:xfrm>
        </p:spPr>
        <p:txBody>
          <a:bodyPr/>
          <a:lstStyle/>
          <a:p>
            <a:r>
              <a:rPr lang="fr-BE" b="1" dirty="0"/>
              <a:t>[A] De </a:t>
            </a:r>
            <a:r>
              <a:rPr lang="fr-BE" b="1" dirty="0" err="1"/>
              <a:t>onderbroek</a:t>
            </a:r>
            <a:r>
              <a:rPr lang="fr-BE" b="1" dirty="0"/>
              <a:t>(en)</a:t>
            </a:r>
          </a:p>
          <a:p>
            <a:r>
              <a:rPr lang="fr-BE" dirty="0"/>
              <a:t>De slip(s/</a:t>
            </a:r>
            <a:r>
              <a:rPr lang="fr-BE" dirty="0" err="1"/>
              <a:t>pen</a:t>
            </a:r>
            <a:r>
              <a:rPr lang="fr-BE" dirty="0"/>
              <a:t>)</a:t>
            </a:r>
          </a:p>
          <a:p>
            <a:r>
              <a:rPr lang="fr-BE" dirty="0"/>
              <a:t>De boxer(s)</a:t>
            </a:r>
          </a:p>
          <a:p>
            <a:r>
              <a:rPr lang="fr-BE" dirty="0"/>
              <a:t>De </a:t>
            </a:r>
            <a:r>
              <a:rPr lang="fr-BE" dirty="0" err="1"/>
              <a:t>bh</a:t>
            </a:r>
            <a:r>
              <a:rPr lang="fr-BE" dirty="0"/>
              <a:t>(’s) – de </a:t>
            </a:r>
            <a:r>
              <a:rPr lang="fr-BE" dirty="0" err="1"/>
              <a:t>beha</a:t>
            </a:r>
            <a:r>
              <a:rPr lang="fr-BE" dirty="0"/>
              <a:t>(’s)</a:t>
            </a:r>
          </a:p>
          <a:p>
            <a:r>
              <a:rPr lang="fr-BE" dirty="0"/>
              <a:t>De </a:t>
            </a:r>
            <a:r>
              <a:rPr lang="fr-BE" dirty="0" err="1"/>
              <a:t>sok</a:t>
            </a:r>
            <a:r>
              <a:rPr lang="fr-BE" dirty="0"/>
              <a:t>(</a:t>
            </a:r>
            <a:r>
              <a:rPr lang="fr-BE" dirty="0" err="1"/>
              <a:t>ken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kous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panty</a:t>
            </a:r>
            <a:r>
              <a:rPr lang="fr-BE" dirty="0"/>
              <a:t>(’s)</a:t>
            </a:r>
          </a:p>
          <a:p>
            <a:r>
              <a:rPr lang="fr-BE" dirty="0"/>
              <a:t>De pyjama(’s)</a:t>
            </a:r>
          </a:p>
          <a:p>
            <a:r>
              <a:rPr lang="fr-BE" b="1" dirty="0"/>
              <a:t>[B] Het </a:t>
            </a:r>
            <a:r>
              <a:rPr lang="fr-BE" b="1" dirty="0" err="1"/>
              <a:t>zwempak</a:t>
            </a:r>
            <a:r>
              <a:rPr lang="fr-BE" b="1" dirty="0"/>
              <a:t>(</a:t>
            </a:r>
            <a:r>
              <a:rPr lang="fr-BE" b="1" dirty="0" err="1"/>
              <a:t>ken</a:t>
            </a:r>
            <a:r>
              <a:rPr lang="fr-BE" b="1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badjas</a:t>
            </a:r>
            <a:r>
              <a:rPr lang="fr-BE" dirty="0"/>
              <a:t>(sen)</a:t>
            </a:r>
          </a:p>
          <a:p>
            <a:r>
              <a:rPr lang="fr-BE" dirty="0"/>
              <a:t>De </a:t>
            </a:r>
            <a:r>
              <a:rPr lang="fr-BE" dirty="0" err="1"/>
              <a:t>zwembroek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zwemslip</a:t>
            </a:r>
            <a:r>
              <a:rPr lang="fr-BE" dirty="0"/>
              <a:t>(s/</a:t>
            </a:r>
            <a:r>
              <a:rPr lang="fr-BE" dirty="0" err="1"/>
              <a:t>pen</a:t>
            </a:r>
            <a:r>
              <a:rPr lang="fr-BE" dirty="0"/>
              <a:t>)</a:t>
            </a:r>
          </a:p>
          <a:p>
            <a:r>
              <a:rPr lang="fr-BE" dirty="0"/>
              <a:t>De bikini(’s)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11266" name="Picture 2" descr="http://www.dblog.free.fr/files/fete_du_slip/slip_smal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35" y="722313"/>
            <a:ext cx="165749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719138"/>
            <a:ext cx="1788844" cy="1185863"/>
          </a:xfrm>
          <a:prstGeom prst="rect">
            <a:avLst/>
          </a:prstGeom>
        </p:spPr>
      </p:pic>
      <p:pic>
        <p:nvPicPr>
          <p:cNvPr id="11268" name="Picture 4" descr="http://medias.mesdessous.fr/23625-large_default/soutien-gorge-grand-maintien-wacoal-signa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353" y="457200"/>
            <a:ext cx="14933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educol.net/coloriage-chaussette-dl189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719138"/>
            <a:ext cx="985035" cy="1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09" y="2109308"/>
            <a:ext cx="1314121" cy="18546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449" y="2209026"/>
            <a:ext cx="628205" cy="1839099"/>
          </a:xfrm>
          <a:prstGeom prst="rect">
            <a:avLst/>
          </a:prstGeom>
        </p:spPr>
      </p:pic>
      <p:pic>
        <p:nvPicPr>
          <p:cNvPr id="11274" name="Picture 10" descr="http://www.coloriages.ca/coloriage-vetement/pyjama/pyjama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39" y="2109308"/>
            <a:ext cx="1434228" cy="18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army-star.eu/media/catalog/product/cache/1/image/9df78eab33525d08d6e5fb8d27136e95/0/9/0996_drawing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51" y="2109308"/>
            <a:ext cx="1802194" cy="22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www.cndp.fr/crdp-dijon/IMG/gif_maillot-bains-garcon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07" y="4372349"/>
            <a:ext cx="1754694" cy="11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://dory.fr/images/vetements-chaussures-vignettes/maillot-bai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457" y="4350124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6919" y="4238626"/>
            <a:ext cx="1414684" cy="16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fr-BE" dirty="0"/>
              <a:t>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fr-BE" dirty="0"/>
              <a:t>De </a:t>
            </a:r>
            <a:r>
              <a:rPr lang="fr-BE" dirty="0" err="1"/>
              <a:t>schoen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sportsschoen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laars</a:t>
            </a:r>
            <a:r>
              <a:rPr lang="fr-BE" dirty="0"/>
              <a:t> (</a:t>
            </a:r>
            <a:r>
              <a:rPr lang="fr-BE" dirty="0" err="1"/>
              <a:t>laarzen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sandaal</a:t>
            </a:r>
            <a:r>
              <a:rPr lang="fr-BE" dirty="0"/>
              <a:t> (-</a:t>
            </a:r>
            <a:r>
              <a:rPr lang="fr-BE" dirty="0" err="1"/>
              <a:t>dalen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hak</a:t>
            </a:r>
            <a:r>
              <a:rPr lang="fr-BE" dirty="0"/>
              <a:t> (hakken)</a:t>
            </a:r>
          </a:p>
          <a:p>
            <a:r>
              <a:rPr lang="fr-BE" dirty="0"/>
              <a:t>De </a:t>
            </a:r>
            <a:r>
              <a:rPr lang="fr-BE" dirty="0" err="1"/>
              <a:t>knoop</a:t>
            </a:r>
            <a:r>
              <a:rPr lang="fr-BE" dirty="0"/>
              <a:t> (</a:t>
            </a:r>
            <a:r>
              <a:rPr lang="fr-BE" dirty="0" err="1"/>
              <a:t>knopen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zak</a:t>
            </a:r>
            <a:r>
              <a:rPr lang="fr-BE" dirty="0"/>
              <a:t>(</a:t>
            </a:r>
            <a:r>
              <a:rPr lang="fr-BE" dirty="0" err="1"/>
              <a:t>ken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rits</a:t>
            </a:r>
            <a:r>
              <a:rPr lang="fr-BE" dirty="0"/>
              <a:t>(en) – de </a:t>
            </a:r>
            <a:r>
              <a:rPr lang="fr-BE" dirty="0" err="1"/>
              <a:t>ritssluiting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veter</a:t>
            </a:r>
            <a:r>
              <a:rPr lang="fr-BE" dirty="0"/>
              <a:t>(s)</a:t>
            </a:r>
          </a:p>
          <a:p>
            <a:r>
              <a:rPr lang="fr-BE" dirty="0"/>
              <a:t>De </a:t>
            </a:r>
            <a:r>
              <a:rPr lang="fr-BE" dirty="0" err="1"/>
              <a:t>ketting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armband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oorring</a:t>
            </a:r>
            <a:r>
              <a:rPr lang="fr-BE" dirty="0"/>
              <a:t>(en) – de </a:t>
            </a:r>
            <a:r>
              <a:rPr lang="fr-BE" dirty="0" err="1"/>
              <a:t>oorbel</a:t>
            </a:r>
            <a:r>
              <a:rPr lang="fr-BE" dirty="0"/>
              <a:t>(</a:t>
            </a:r>
            <a:r>
              <a:rPr lang="fr-BE" dirty="0" err="1"/>
              <a:t>len</a:t>
            </a:r>
            <a:r>
              <a:rPr lang="fr-BE" dirty="0"/>
              <a:t>)</a:t>
            </a:r>
          </a:p>
          <a:p>
            <a:r>
              <a:rPr lang="fr-BE" dirty="0"/>
              <a:t>Het horloge(s)</a:t>
            </a:r>
          </a:p>
        </p:txBody>
      </p:sp>
      <p:pic>
        <p:nvPicPr>
          <p:cNvPr id="9" name="Picture 4" descr="http://lol.net/coloriage/coloriage/mini/coloriage-chauss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57200"/>
            <a:ext cx="1685925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dory.fr/images/vetements-chaussures/chauss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81025"/>
            <a:ext cx="1931963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099" y="147638"/>
            <a:ext cx="1191580" cy="2205038"/>
          </a:xfrm>
          <a:prstGeom prst="rect">
            <a:avLst/>
          </a:prstGeom>
        </p:spPr>
      </p:pic>
      <p:sp>
        <p:nvSpPr>
          <p:cNvPr id="10" name="Accolade ouvrante 9"/>
          <p:cNvSpPr/>
          <p:nvPr/>
        </p:nvSpPr>
        <p:spPr>
          <a:xfrm>
            <a:off x="8674099" y="1685925"/>
            <a:ext cx="45719" cy="581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296" name="Picture 8" descr="http://www.chaussures-durieux.com/images/Image/Glossaire/Modeles/Sanda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38" y="419100"/>
            <a:ext cx="1890784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phonemus.fr/images/bibliotheque/bouto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976437"/>
            <a:ext cx="1357289" cy="13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curia.europa.eu/juris/html/images/fr/C-145-05-1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862138"/>
            <a:ext cx="1770038" cy="18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p5.storage.canalblog.com/55/32/178338/9133707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187" y="6503988"/>
            <a:ext cx="1284364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ec.l.thumbs.canstockphoto.com/canstock105952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29" y="2486025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://p5.storage.canalblog.com/55/32/178338/9133707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90" y="1956382"/>
            <a:ext cx="1316012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ttp://www.linea-chic.fr/media/photos-bijoux/clio-blue/CBL-CO-175/clio-blue-collier-ras-de-cou-chaine-maille-forcat-oversize-vintage-en-argent-925-210-8g-A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713745"/>
            <a:ext cx="2051050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http://cdn.shopify.com/s/files/1/0070/0132/files/dessin_de_bracelet_pour_homme_a_faire_fabriquer_medium.png?41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603882"/>
            <a:ext cx="1357252" cy="15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http://www.laoula-bijoux.com/media/17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43" y="3609204"/>
            <a:ext cx="1727495" cy="15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http://photos1.blogger.com/blogger/3929/4148/1600/zedax-montre-HR.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193" y="4097307"/>
            <a:ext cx="1575648" cy="108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fr-BE" dirty="0"/>
              <a:t>Accessoires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fr-BE" dirty="0"/>
              <a:t>De </a:t>
            </a:r>
            <a:r>
              <a:rPr lang="fr-BE" dirty="0" err="1"/>
              <a:t>riem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hoed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muts</a:t>
            </a:r>
            <a:r>
              <a:rPr lang="fr-BE" dirty="0"/>
              <a:t>(en)</a:t>
            </a:r>
          </a:p>
          <a:p>
            <a:r>
              <a:rPr lang="fr-BE" dirty="0"/>
              <a:t>De pet(</a:t>
            </a:r>
            <a:r>
              <a:rPr lang="fr-BE" dirty="0" err="1"/>
              <a:t>ten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handschoen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das</a:t>
            </a:r>
            <a:r>
              <a:rPr lang="fr-BE" dirty="0"/>
              <a:t>(sen)</a:t>
            </a:r>
          </a:p>
          <a:p>
            <a:r>
              <a:rPr lang="fr-BE" dirty="0"/>
              <a:t>De </a:t>
            </a:r>
            <a:r>
              <a:rPr lang="fr-BE" dirty="0" err="1"/>
              <a:t>sjaal</a:t>
            </a:r>
            <a:r>
              <a:rPr lang="fr-BE" dirty="0"/>
              <a:t>(s)</a:t>
            </a:r>
          </a:p>
          <a:p>
            <a:r>
              <a:rPr lang="fr-BE" dirty="0"/>
              <a:t>De </a:t>
            </a:r>
            <a:r>
              <a:rPr lang="fr-BE" dirty="0" err="1"/>
              <a:t>handtas</a:t>
            </a:r>
            <a:r>
              <a:rPr lang="fr-BE" dirty="0"/>
              <a:t>(sen)</a:t>
            </a:r>
          </a:p>
          <a:p>
            <a:r>
              <a:rPr lang="fr-BE" dirty="0"/>
              <a:t>De </a:t>
            </a:r>
            <a:r>
              <a:rPr lang="fr-BE" dirty="0" err="1"/>
              <a:t>bril</a:t>
            </a:r>
            <a:r>
              <a:rPr lang="fr-BE" dirty="0"/>
              <a:t> – de </a:t>
            </a:r>
            <a:r>
              <a:rPr lang="fr-BE" dirty="0" err="1"/>
              <a:t>zonnebril</a:t>
            </a:r>
            <a:endParaRPr lang="fr-BE" dirty="0"/>
          </a:p>
          <a:p>
            <a:endParaRPr lang="fr-BE" dirty="0"/>
          </a:p>
        </p:txBody>
      </p:sp>
      <p:pic>
        <p:nvPicPr>
          <p:cNvPr id="13314" name="Picture 2" descr="http://dory.fr/images/vetements-chaussures/cein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722312"/>
            <a:ext cx="1672275" cy="11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educol.net/coloriage-chapeau-dm19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36" y="722312"/>
            <a:ext cx="2349264" cy="16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apiv.ch/dessins/dessinsaapiv2/bonne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062" y="722312"/>
            <a:ext cx="1357474" cy="16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dory.fr/images/vetements-chaussures/casquet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281840"/>
            <a:ext cx="1981198" cy="17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educol.net/coloriage-gant-dl189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94" y="2281840"/>
            <a:ext cx="1393271" cy="19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thumbs.dreamstime.com/x/croquis-de-cravate-de-v%C3%AAtement-282732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934" y="2635250"/>
            <a:ext cx="16129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www.coloriageaimprimer.org/wp-content/main/2010_05/la-foulard-colori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83" y="4248150"/>
            <a:ext cx="2044542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s://cdn.instantluxe.com/images/landing/sem/sac-trapeze-celine-209-2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9" y="4248150"/>
            <a:ext cx="2041525" cy="20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://dory.fr/images/vetements-chaussures/lunette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062" y="4772819"/>
            <a:ext cx="2550201" cy="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[4] De </a:t>
            </a:r>
            <a:r>
              <a:rPr lang="fr-BE" dirty="0" err="1"/>
              <a:t>prints</a:t>
            </a:r>
            <a:r>
              <a:rPr lang="fr-BE" dirty="0"/>
              <a:t> </a:t>
            </a:r>
            <a:br>
              <a:rPr lang="fr-BE" dirty="0"/>
            </a:br>
            <a:r>
              <a:rPr lang="fr-BE" dirty="0"/>
              <a:t>en het </a:t>
            </a:r>
            <a:r>
              <a:rPr lang="fr-BE" dirty="0" err="1"/>
              <a:t>materiaal</a:t>
            </a:r>
            <a:endParaRPr lang="fr-BE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Les imprimés et la matière</a:t>
            </a:r>
          </a:p>
        </p:txBody>
      </p:sp>
    </p:spTree>
    <p:extLst>
      <p:ext uri="{BB962C8B-B14F-4D97-AF65-F5344CB8AC3E}">
        <p14:creationId xmlns:p14="http://schemas.microsoft.com/office/powerpoint/2010/main" val="34762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5800"/>
          </a:xfrm>
        </p:spPr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materialen</a:t>
            </a:r>
            <a:r>
              <a:rPr lang="fr-BE" dirty="0"/>
              <a:t> [ + adj.]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839788" y="1295400"/>
            <a:ext cx="3932237" cy="4573588"/>
          </a:xfrm>
        </p:spPr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stof</a:t>
            </a:r>
            <a:r>
              <a:rPr lang="fr-BE" dirty="0"/>
              <a:t>(</a:t>
            </a:r>
            <a:r>
              <a:rPr lang="fr-BE" dirty="0" err="1"/>
              <a:t>fen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katoen</a:t>
            </a:r>
            <a:r>
              <a:rPr lang="fr-BE" dirty="0"/>
              <a:t> [</a:t>
            </a:r>
            <a:r>
              <a:rPr lang="fr-BE" dirty="0" err="1"/>
              <a:t>katoenen</a:t>
            </a:r>
            <a:r>
              <a:rPr lang="fr-BE" dirty="0"/>
              <a:t>]</a:t>
            </a:r>
          </a:p>
          <a:p>
            <a:r>
              <a:rPr lang="fr-BE" dirty="0"/>
              <a:t>De </a:t>
            </a:r>
            <a:r>
              <a:rPr lang="fr-BE" dirty="0" err="1"/>
              <a:t>wol</a:t>
            </a:r>
            <a:r>
              <a:rPr lang="fr-BE" dirty="0"/>
              <a:t> [</a:t>
            </a:r>
            <a:r>
              <a:rPr lang="fr-BE" dirty="0" err="1"/>
              <a:t>wollen</a:t>
            </a:r>
            <a:r>
              <a:rPr lang="fr-BE" dirty="0"/>
              <a:t>]</a:t>
            </a:r>
          </a:p>
          <a:p>
            <a:r>
              <a:rPr lang="fr-BE" dirty="0"/>
              <a:t>De </a:t>
            </a:r>
            <a:r>
              <a:rPr lang="fr-BE" dirty="0" err="1"/>
              <a:t>zijde</a:t>
            </a:r>
            <a:r>
              <a:rPr lang="fr-BE" dirty="0"/>
              <a:t> [</a:t>
            </a:r>
            <a:r>
              <a:rPr lang="fr-BE" dirty="0" err="1"/>
              <a:t>zijden</a:t>
            </a:r>
            <a:r>
              <a:rPr lang="fr-BE" dirty="0"/>
              <a:t>]</a:t>
            </a:r>
          </a:p>
          <a:p>
            <a:r>
              <a:rPr lang="fr-BE" dirty="0"/>
              <a:t>Het (</a:t>
            </a:r>
            <a:r>
              <a:rPr lang="fr-BE" dirty="0" err="1"/>
              <a:t>rib</a:t>
            </a:r>
            <a:r>
              <a:rPr lang="fr-BE" dirty="0"/>
              <a:t>)</a:t>
            </a:r>
            <a:r>
              <a:rPr lang="fr-BE" dirty="0" err="1"/>
              <a:t>fluweel</a:t>
            </a:r>
            <a:r>
              <a:rPr lang="fr-BE" dirty="0"/>
              <a:t> [</a:t>
            </a:r>
            <a:r>
              <a:rPr lang="fr-BE" dirty="0" err="1"/>
              <a:t>fluwelen</a:t>
            </a:r>
            <a:r>
              <a:rPr lang="fr-BE" dirty="0"/>
              <a:t>]</a:t>
            </a:r>
          </a:p>
          <a:p>
            <a:r>
              <a:rPr lang="fr-BE" dirty="0"/>
              <a:t>Het </a:t>
            </a:r>
            <a:r>
              <a:rPr lang="fr-BE" dirty="0" err="1"/>
              <a:t>leer</a:t>
            </a:r>
            <a:r>
              <a:rPr lang="fr-BE" dirty="0"/>
              <a:t> [</a:t>
            </a:r>
            <a:r>
              <a:rPr lang="fr-BE" dirty="0" err="1"/>
              <a:t>leren</a:t>
            </a:r>
            <a:r>
              <a:rPr lang="fr-BE" dirty="0"/>
              <a:t>]</a:t>
            </a:r>
          </a:p>
          <a:p>
            <a:r>
              <a:rPr lang="fr-BE" dirty="0"/>
              <a:t>De polyester [polyester]</a:t>
            </a:r>
          </a:p>
          <a:p>
            <a:r>
              <a:rPr lang="fr-BE" dirty="0"/>
              <a:t>De nylon [nylon]</a:t>
            </a:r>
          </a:p>
          <a:p>
            <a:r>
              <a:rPr lang="fr-BE" dirty="0"/>
              <a:t>De suède [suède]</a:t>
            </a:r>
          </a:p>
          <a:p>
            <a:r>
              <a:rPr lang="fr-BE" dirty="0"/>
              <a:t>Het crêpe [crêpe]</a:t>
            </a:r>
          </a:p>
          <a:p>
            <a:r>
              <a:rPr lang="fr-BE" dirty="0"/>
              <a:t>Het plastic [plastic]</a:t>
            </a:r>
          </a:p>
          <a:p>
            <a:r>
              <a:rPr lang="fr-BE" dirty="0"/>
              <a:t>Het </a:t>
            </a:r>
            <a:r>
              <a:rPr lang="fr-BE" dirty="0" err="1"/>
              <a:t>neopreen</a:t>
            </a:r>
            <a:r>
              <a:rPr lang="fr-BE" dirty="0"/>
              <a:t> [</a:t>
            </a:r>
            <a:r>
              <a:rPr lang="fr-BE" dirty="0" err="1"/>
              <a:t>neopreen</a:t>
            </a:r>
            <a:r>
              <a:rPr lang="fr-BE" dirty="0"/>
              <a:t>]</a:t>
            </a:r>
          </a:p>
          <a:p>
            <a:endParaRPr lang="fr-BE" dirty="0"/>
          </a:p>
        </p:txBody>
      </p:sp>
      <p:pic>
        <p:nvPicPr>
          <p:cNvPr id="14338" name="Picture 2" descr="http://images.clipartlogo.com/files/images/45/459414/fabric-roll-clip-art_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85796"/>
            <a:ext cx="3025775" cy="13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556" y="580334"/>
            <a:ext cx="1408945" cy="1430132"/>
          </a:xfrm>
          <a:prstGeom prst="rect">
            <a:avLst/>
          </a:prstGeom>
        </p:spPr>
      </p:pic>
      <p:pic>
        <p:nvPicPr>
          <p:cNvPr id="14340" name="Picture 4" descr="http://www.migrosmagazine.ch/_storage/asset/4215506/storage/mymi:image-article_2/file/13967908/06908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382" y="580334"/>
            <a:ext cx="2186518" cy="16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educol.net/coloriage-ver-a-soie-avec-cocon-dm12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19" y="2081212"/>
            <a:ext cx="2353244" cy="16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loisir-creatif-fr.buttinette.com/shop-system/FR_fr_BU/images/zwischenseiten/28000/cord-stof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4" y="2309808"/>
            <a:ext cx="1965325" cy="11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blog.laruedesartisans.com/wp-content/uploads/2014/03/logo-cui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01" y="2309808"/>
            <a:ext cx="173482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www.oliver-sport.de/wp-content/uploads/Logo-Polyes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41" y="374730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static1.squarespace.com/static/5421ad4ee4b0c158abefade3/54e4ff63e4b0c27b3133010d/54e508f1e4b0af772c525435/1428686797971/nylon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96" y="4183636"/>
            <a:ext cx="1327150" cy="27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://coloriages.dessins.free.fr/images/faon%20bamb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75" y="3747309"/>
            <a:ext cx="1710555" cy="22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http://lamerceriedescreateurs.fr/126-home_default/tissu-voile-de-coton-imprime-noir-blanc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27" y="4211662"/>
            <a:ext cx="1697037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http://www.phonemus.fr/images/bibliotheque/bouteille_plastique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060180"/>
            <a:ext cx="1243390" cy="11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http://www.cleverbrand.com/img/img_large/1901-10000/1912-NeoStripPlai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20" y="4888637"/>
            <a:ext cx="1355725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2000"/>
          </a:xfrm>
        </p:spPr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prints</a:t>
            </a:r>
            <a:r>
              <a:rPr lang="fr-BE" dirty="0"/>
              <a:t> [ + adj.]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1409700"/>
            <a:ext cx="3932237" cy="4459288"/>
          </a:xfrm>
        </p:spPr>
        <p:txBody>
          <a:bodyPr>
            <a:normAutofit lnSpcReduction="10000"/>
          </a:bodyPr>
          <a:lstStyle/>
          <a:p>
            <a:r>
              <a:rPr lang="fr-BE" dirty="0"/>
              <a:t>Het </a:t>
            </a:r>
            <a:r>
              <a:rPr lang="fr-BE" dirty="0" err="1"/>
              <a:t>merkprintje</a:t>
            </a:r>
            <a:r>
              <a:rPr lang="fr-BE" dirty="0"/>
              <a:t>(s)</a:t>
            </a:r>
          </a:p>
          <a:p>
            <a:r>
              <a:rPr lang="fr-BE" dirty="0"/>
              <a:t>De </a:t>
            </a:r>
            <a:r>
              <a:rPr lang="fr-BE" dirty="0" err="1"/>
              <a:t>streep</a:t>
            </a:r>
            <a:r>
              <a:rPr lang="fr-BE" dirty="0"/>
              <a:t> [</a:t>
            </a:r>
            <a:r>
              <a:rPr lang="fr-BE" dirty="0" err="1"/>
              <a:t>gespreept</a:t>
            </a:r>
            <a:r>
              <a:rPr lang="fr-BE" dirty="0"/>
              <a:t>(e)]</a:t>
            </a:r>
          </a:p>
          <a:p>
            <a:r>
              <a:rPr lang="fr-BE" dirty="0"/>
              <a:t>De </a:t>
            </a:r>
            <a:r>
              <a:rPr lang="fr-BE" dirty="0" err="1"/>
              <a:t>mozaïek</a:t>
            </a:r>
            <a:r>
              <a:rPr lang="fr-BE" dirty="0"/>
              <a:t> </a:t>
            </a:r>
            <a:r>
              <a:rPr lang="fr-BE" dirty="0" err="1"/>
              <a:t>print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ruitvormige</a:t>
            </a:r>
            <a:r>
              <a:rPr lang="fr-BE" dirty="0"/>
              <a:t> </a:t>
            </a:r>
            <a:r>
              <a:rPr lang="fr-BE" dirty="0" err="1"/>
              <a:t>print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Schotse</a:t>
            </a:r>
            <a:r>
              <a:rPr lang="fr-BE" dirty="0"/>
              <a:t> </a:t>
            </a:r>
            <a:r>
              <a:rPr lang="fr-BE" dirty="0" err="1"/>
              <a:t>print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Oosterse</a:t>
            </a:r>
            <a:r>
              <a:rPr lang="fr-BE" dirty="0"/>
              <a:t> </a:t>
            </a:r>
            <a:r>
              <a:rPr lang="fr-BE" dirty="0" err="1"/>
              <a:t>print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geometrische</a:t>
            </a:r>
            <a:r>
              <a:rPr lang="fr-BE" dirty="0"/>
              <a:t> </a:t>
            </a:r>
            <a:r>
              <a:rPr lang="fr-BE" dirty="0" err="1"/>
              <a:t>print</a:t>
            </a:r>
            <a:endParaRPr lang="fr-BE" dirty="0"/>
          </a:p>
          <a:p>
            <a:r>
              <a:rPr lang="nl-NL" dirty="0"/>
              <a:t>De dierenprint(s)</a:t>
            </a:r>
            <a:endParaRPr lang="fr-BE" dirty="0"/>
          </a:p>
          <a:p>
            <a:r>
              <a:rPr lang="nl-NL" dirty="0"/>
              <a:t>De fotoprint(s)</a:t>
            </a:r>
            <a:endParaRPr lang="fr-BE" dirty="0"/>
          </a:p>
          <a:p>
            <a:r>
              <a:rPr lang="nl-NL" dirty="0"/>
              <a:t>De abstracte print(s)</a:t>
            </a:r>
            <a:endParaRPr lang="fr-BE" dirty="0"/>
          </a:p>
          <a:p>
            <a:r>
              <a:rPr lang="nl-NL" dirty="0"/>
              <a:t>De bloemenprint(s)</a:t>
            </a:r>
            <a:endParaRPr lang="fr-BE" dirty="0"/>
          </a:p>
          <a:p>
            <a:r>
              <a:rPr lang="nl-NL" dirty="0"/>
              <a:t>De etnische print(s)</a:t>
            </a:r>
          </a:p>
          <a:p>
            <a:r>
              <a:rPr lang="nl-NL" dirty="0"/>
              <a:t>Het jacquard motief</a:t>
            </a:r>
            <a:endParaRPr lang="fr-BE" dirty="0"/>
          </a:p>
        </p:txBody>
      </p:sp>
      <p:pic>
        <p:nvPicPr>
          <p:cNvPr id="15362" name="Picture 2" descr="http://www.ranklogos.com/wp-content/uploads/2012/04/Tommy-Hilfiger-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46" y="693267"/>
            <a:ext cx="973138" cy="72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p.maquaire.free.fr/heeza/eyethink/scanimation_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72" y="667753"/>
            <a:ext cx="1638057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fond-ecran-image.com/galerie-membre/religieux/tete-de-mouton-mosaiq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80558"/>
            <a:ext cx="1698625" cy="17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kiabi.be/fr/images/robe-col-v-imprime-carreaux--imprime-carreaux-femme-tg039_1_f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08" y="549925"/>
            <a:ext cx="1510191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thesweetmercerie.com/boutique/images_produits/coupon-imprime-carreaux-ecossais-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7607" y="1860261"/>
            <a:ext cx="1295173" cy="9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i01.i.aliimg.com/wsphoto/v9/1408023887/2015-New-Japanese-Style-DIY-font-b-Print-b-font-100-Cotton-retro-pink-elegant-fo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8" y="2118701"/>
            <a:ext cx="1924578" cy="19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static.smallable.com/542727-thickbox/tapis-imprime-geometrique-gris-clair-gris-fon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9257" y="2408485"/>
            <a:ext cx="1634794" cy="16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i.ebayimg.com/00/s/ODAwWDgwMA==/z/~6sAAOxyThVTY69T/$_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33" y="2650866"/>
            <a:ext cx="2009065" cy="20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://www.kevertje.com/media/catalog/product/cache/1/image/1200x1200/9df78eab33525d08d6e5fb8d27136e95/f/o/fotoprint_tee_-_scotch_shrunk_15410351521-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07" y="3184038"/>
            <a:ext cx="1932709" cy="19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http://www.thesweetmercerie.com/boutique/images_produits/tissu-vis-ea-imprime-abstrait-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9" y="4182437"/>
            <a:ext cx="2212975" cy="16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http://www.positie-outlet.nl/images/products/large_20303_31038100999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58" y="3830955"/>
            <a:ext cx="1392341" cy="218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ttp://imworld.aufeminin.com/dossiers/D20130615/robe-imprime-afrique-la-redoute-1-163710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06" y="4807553"/>
            <a:ext cx="1617518" cy="16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http://www.kiabi.com/images/bonnet-peruvien-imprime-jacquard-jacquard-bleu-petit-garcon-gg870_1_fr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63" y="5108616"/>
            <a:ext cx="1100459" cy="14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[5] Het </a:t>
            </a:r>
            <a:r>
              <a:rPr lang="fr-BE" dirty="0" err="1"/>
              <a:t>uiterlijk</a:t>
            </a:r>
            <a:endParaRPr lang="fr-BE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L’apparence</a:t>
            </a:r>
          </a:p>
        </p:txBody>
      </p:sp>
    </p:spTree>
    <p:extLst>
      <p:ext uri="{BB962C8B-B14F-4D97-AF65-F5344CB8AC3E}">
        <p14:creationId xmlns:p14="http://schemas.microsoft.com/office/powerpoint/2010/main" val="9648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[1] Het </a:t>
            </a:r>
            <a:r>
              <a:rPr lang="fr-BE" dirty="0" err="1"/>
              <a:t>geslacht</a:t>
            </a:r>
            <a:endParaRPr lang="fr-BE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Le sexe</a:t>
            </a:r>
          </a:p>
        </p:txBody>
      </p:sp>
    </p:spTree>
    <p:extLst>
      <p:ext uri="{BB962C8B-B14F-4D97-AF65-F5344CB8AC3E}">
        <p14:creationId xmlns:p14="http://schemas.microsoft.com/office/powerpoint/2010/main" val="887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66750"/>
          </a:xfrm>
        </p:spPr>
        <p:txBody>
          <a:bodyPr/>
          <a:lstStyle/>
          <a:p>
            <a:pPr algn="ctr"/>
            <a:r>
              <a:rPr lang="fr-BE" dirty="0" err="1"/>
              <a:t>Iemand</a:t>
            </a:r>
            <a:r>
              <a:rPr lang="fr-BE" dirty="0"/>
              <a:t> </a:t>
            </a:r>
            <a:r>
              <a:rPr lang="fr-BE" dirty="0" err="1"/>
              <a:t>beschrijven</a:t>
            </a:r>
            <a:endParaRPr lang="fr-BE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half" idx="2"/>
          </p:nvPr>
        </p:nvSpPr>
        <p:spPr>
          <a:xfrm>
            <a:off x="839788" y="1247775"/>
            <a:ext cx="3932237" cy="4621213"/>
          </a:xfrm>
        </p:spPr>
        <p:txBody>
          <a:bodyPr/>
          <a:lstStyle/>
          <a:p>
            <a:pPr algn="ctr"/>
            <a:r>
              <a:rPr lang="fr-BE" dirty="0" err="1"/>
              <a:t>Beschrijf</a:t>
            </a:r>
            <a:r>
              <a:rPr lang="fr-BE" dirty="0"/>
              <a:t> de </a:t>
            </a:r>
            <a:r>
              <a:rPr lang="fr-BE" dirty="0" err="1"/>
              <a:t>foto’s</a:t>
            </a:r>
            <a:endParaRPr lang="fr-BE" dirty="0"/>
          </a:p>
        </p:txBody>
      </p:sp>
      <p:pic>
        <p:nvPicPr>
          <p:cNvPr id="16386" name="Picture 2" descr="http://www.maxitendance.com/wp-content/uploads/HLIC/e353d6df66daf1ae08d544d8a80bad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81" y="647587"/>
            <a:ext cx="6730629" cy="58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6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Wie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wie</a:t>
            </a:r>
            <a:r>
              <a:rPr lang="fr-BE" dirty="0"/>
              <a:t>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meisje</a:t>
            </a:r>
            <a:r>
              <a:rPr lang="fr-BE" dirty="0"/>
              <a:t>(s) en de </a:t>
            </a:r>
            <a:r>
              <a:rPr lang="fr-BE" dirty="0" err="1"/>
              <a:t>jongen</a:t>
            </a:r>
            <a:r>
              <a:rPr lang="fr-BE" dirty="0"/>
              <a:t>(s)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vrouw</a:t>
            </a:r>
            <a:r>
              <a:rPr lang="fr-BE" dirty="0"/>
              <a:t>(en) en de man(</a:t>
            </a:r>
            <a:r>
              <a:rPr lang="fr-BE" dirty="0" err="1"/>
              <a:t>nen</a:t>
            </a:r>
            <a:r>
              <a:rPr lang="fr-BE" dirty="0"/>
              <a:t>)</a:t>
            </a:r>
          </a:p>
        </p:txBody>
      </p:sp>
      <p:pic>
        <p:nvPicPr>
          <p:cNvPr id="1026" name="Picture 2" descr="http://pixabay.com/static/uploads/photo/2014/04/03/10/28/children-310554_64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8" y="2505075"/>
            <a:ext cx="4954067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mbiance-sticker.com/images/imagecache/toilet_ManWoman_1372274055_400x40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[2] Het </a:t>
            </a:r>
            <a:r>
              <a:rPr lang="fr-BE" dirty="0" err="1"/>
              <a:t>lichaam</a:t>
            </a:r>
            <a:endParaRPr lang="fr-BE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Le corps (humain)</a:t>
            </a:r>
          </a:p>
        </p:txBody>
      </p:sp>
    </p:spTree>
    <p:extLst>
      <p:ext uri="{BB962C8B-B14F-4D97-AF65-F5344CB8AC3E}">
        <p14:creationId xmlns:p14="http://schemas.microsoft.com/office/powerpoint/2010/main" val="22566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258330"/>
          </a:xfrm>
        </p:spPr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800100"/>
            <a:ext cx="5157787" cy="881063"/>
          </a:xfrm>
        </p:spPr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huid</a:t>
            </a:r>
            <a:r>
              <a:rPr lang="fr-BE" dirty="0"/>
              <a:t>(en)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800100"/>
            <a:ext cx="5183188" cy="881063"/>
          </a:xfrm>
        </p:spPr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spier</a:t>
            </a:r>
            <a:r>
              <a:rPr lang="fr-BE" dirty="0"/>
              <a:t>(en)</a:t>
            </a:r>
          </a:p>
        </p:txBody>
      </p:sp>
      <p:pic>
        <p:nvPicPr>
          <p:cNvPr id="7" name="Picture 2" descr="http://www.salonrymain.nl/attachments/Image/Huid.png?template=gener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264713"/>
            <a:ext cx="5157787" cy="35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portmassage-souplesse.nl/images/pic2_h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33" y="1857375"/>
            <a:ext cx="3747121" cy="43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hoofd</a:t>
            </a:r>
            <a:r>
              <a:rPr lang="fr-BE" dirty="0"/>
              <a:t>(en) - Het </a:t>
            </a:r>
            <a:r>
              <a:rPr lang="fr-BE" dirty="0" err="1"/>
              <a:t>gezicht</a:t>
            </a:r>
            <a:r>
              <a:rPr lang="fr-BE" dirty="0"/>
              <a:t>(en)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haar</a:t>
            </a:r>
            <a:endParaRPr lang="fr-BE" dirty="0"/>
          </a:p>
        </p:txBody>
      </p:sp>
      <p:pic>
        <p:nvPicPr>
          <p:cNvPr id="4098" name="Picture 2" descr="http://www.beautyjournaal.nl/wp-content/uploads/2009/10/Je-gezicht-ronder-mak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56" y="2604294"/>
            <a:ext cx="2381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uto.img.v4.skyrock.net/0174/79660174/pics/3022473232_1_3_ARQd8n2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81" y="2505075"/>
            <a:ext cx="334962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fr-BE" dirty="0"/>
              <a:t>Het </a:t>
            </a:r>
            <a:r>
              <a:rPr lang="fr-BE" dirty="0" err="1"/>
              <a:t>haar</a:t>
            </a:r>
            <a:endParaRPr lang="fr-BE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987425"/>
            <a:ext cx="6172200" cy="85499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839788" y="1076325"/>
            <a:ext cx="3932237" cy="4792663"/>
          </a:xfrm>
        </p:spPr>
        <p:txBody>
          <a:bodyPr>
            <a:normAutofit lnSpcReduction="10000"/>
          </a:bodyPr>
          <a:lstStyle/>
          <a:p>
            <a:r>
              <a:rPr lang="fr-BE" b="1" dirty="0"/>
              <a:t>[A] De </a:t>
            </a:r>
            <a:r>
              <a:rPr lang="fr-BE" b="1" dirty="0" err="1"/>
              <a:t>kleur</a:t>
            </a:r>
            <a:r>
              <a:rPr lang="fr-BE" b="1" dirty="0"/>
              <a:t>(en)</a:t>
            </a:r>
          </a:p>
          <a:p>
            <a:r>
              <a:rPr lang="fr-BE" dirty="0" err="1"/>
              <a:t>Zwart</a:t>
            </a:r>
            <a:r>
              <a:rPr lang="fr-BE" dirty="0"/>
              <a:t>(e)</a:t>
            </a:r>
          </a:p>
          <a:p>
            <a:r>
              <a:rPr lang="fr-BE" dirty="0" err="1"/>
              <a:t>Bruin</a:t>
            </a:r>
            <a:r>
              <a:rPr lang="fr-BE" dirty="0"/>
              <a:t>(e)</a:t>
            </a:r>
          </a:p>
          <a:p>
            <a:r>
              <a:rPr lang="fr-BE" dirty="0" err="1"/>
              <a:t>Rood</a:t>
            </a:r>
            <a:r>
              <a:rPr lang="fr-BE" dirty="0"/>
              <a:t> (rode)</a:t>
            </a:r>
          </a:p>
          <a:p>
            <a:r>
              <a:rPr lang="fr-BE" dirty="0" err="1"/>
              <a:t>Grijs</a:t>
            </a:r>
            <a:r>
              <a:rPr lang="fr-BE" dirty="0"/>
              <a:t> (-</a:t>
            </a:r>
            <a:r>
              <a:rPr lang="fr-BE" dirty="0" err="1"/>
              <a:t>ze</a:t>
            </a:r>
            <a:r>
              <a:rPr lang="fr-BE" dirty="0"/>
              <a:t>)</a:t>
            </a:r>
          </a:p>
          <a:p>
            <a:r>
              <a:rPr lang="fr-BE" dirty="0"/>
              <a:t>Blond(e)</a:t>
            </a:r>
          </a:p>
          <a:p>
            <a:r>
              <a:rPr lang="fr-BE" dirty="0"/>
              <a:t>Wit(te)</a:t>
            </a:r>
          </a:p>
          <a:p>
            <a:r>
              <a:rPr lang="fr-BE" b="1" dirty="0"/>
              <a:t>[B] </a:t>
            </a:r>
            <a:r>
              <a:rPr lang="fr-BE" b="1" dirty="0" err="1"/>
              <a:t>Kenmerk</a:t>
            </a:r>
            <a:r>
              <a:rPr lang="fr-BE" b="1" dirty="0"/>
              <a:t>(en)</a:t>
            </a:r>
          </a:p>
          <a:p>
            <a:r>
              <a:rPr lang="fr-BE" dirty="0" err="1"/>
              <a:t>Donker</a:t>
            </a:r>
            <a:r>
              <a:rPr lang="fr-BE" dirty="0"/>
              <a:t>- VS. </a:t>
            </a:r>
            <a:r>
              <a:rPr lang="fr-BE" dirty="0" err="1"/>
              <a:t>Licht</a:t>
            </a:r>
            <a:r>
              <a:rPr lang="fr-BE" dirty="0"/>
              <a:t>-</a:t>
            </a:r>
          </a:p>
          <a:p>
            <a:r>
              <a:rPr lang="fr-BE" dirty="0" err="1"/>
              <a:t>Kaal</a:t>
            </a:r>
            <a:r>
              <a:rPr lang="fr-BE" dirty="0"/>
              <a:t> (</a:t>
            </a:r>
            <a:r>
              <a:rPr lang="fr-BE" dirty="0" err="1"/>
              <a:t>kale</a:t>
            </a:r>
            <a:r>
              <a:rPr lang="fr-BE" dirty="0"/>
              <a:t>)</a:t>
            </a:r>
          </a:p>
          <a:p>
            <a:r>
              <a:rPr lang="fr-BE" dirty="0"/>
              <a:t>Lang(e) VS. </a:t>
            </a:r>
            <a:r>
              <a:rPr lang="fr-BE" dirty="0" err="1"/>
              <a:t>Kort</a:t>
            </a:r>
            <a:r>
              <a:rPr lang="fr-BE" dirty="0"/>
              <a:t>(e)</a:t>
            </a:r>
          </a:p>
          <a:p>
            <a:r>
              <a:rPr lang="fr-BE" dirty="0" err="1"/>
              <a:t>Glad</a:t>
            </a:r>
            <a:r>
              <a:rPr lang="fr-BE" dirty="0"/>
              <a:t>(de) – </a:t>
            </a:r>
            <a:r>
              <a:rPr lang="fr-BE" dirty="0" err="1"/>
              <a:t>golvend</a:t>
            </a:r>
            <a:r>
              <a:rPr lang="fr-BE" dirty="0"/>
              <a:t>(e) – </a:t>
            </a:r>
            <a:r>
              <a:rPr lang="fr-BE" dirty="0" err="1"/>
              <a:t>gekruld</a:t>
            </a:r>
            <a:r>
              <a:rPr lang="fr-BE" dirty="0"/>
              <a:t>(e)</a:t>
            </a:r>
          </a:p>
          <a:p>
            <a:r>
              <a:rPr lang="fr-BE" dirty="0"/>
              <a:t>De </a:t>
            </a:r>
            <a:r>
              <a:rPr lang="fr-BE" dirty="0" err="1"/>
              <a:t>snor</a:t>
            </a:r>
            <a:r>
              <a:rPr lang="fr-BE" dirty="0"/>
              <a:t>(</a:t>
            </a:r>
            <a:r>
              <a:rPr lang="fr-BE" dirty="0" err="1"/>
              <a:t>ren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baard</a:t>
            </a:r>
            <a:r>
              <a:rPr lang="fr-BE" dirty="0"/>
              <a:t>(en)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1871579"/>
            <a:ext cx="6172200" cy="8524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24550" y="1578519"/>
            <a:ext cx="352425" cy="18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29475" y="1578519"/>
            <a:ext cx="333375" cy="18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39150" y="1578519"/>
            <a:ext cx="333375" cy="18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58350" y="1578519"/>
            <a:ext cx="333375" cy="18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877550" y="1578519"/>
            <a:ext cx="333375" cy="18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24550" y="2438194"/>
            <a:ext cx="333375" cy="18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29474" y="2433515"/>
            <a:ext cx="333375" cy="18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39150" y="2433515"/>
            <a:ext cx="333375" cy="18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58350" y="2433309"/>
            <a:ext cx="333375" cy="18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77550" y="2433309"/>
            <a:ext cx="333375" cy="18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8194" name="Picture 2" descr="http://upload.wikimedia.org/wikipedia/commons/2/2e/Kleurenovergang_van_zwart_naar_w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6" y="2956580"/>
            <a:ext cx="5945187" cy="46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ccolade ouvrante 21"/>
          <p:cNvSpPr/>
          <p:nvPr/>
        </p:nvSpPr>
        <p:spPr>
          <a:xfrm rot="16200000">
            <a:off x="6585825" y="2364759"/>
            <a:ext cx="179229" cy="2647951"/>
          </a:xfrm>
          <a:prstGeom prst="leftBrace">
            <a:avLst>
              <a:gd name="adj1" fmla="val 8333"/>
              <a:gd name="adj2" fmla="val 492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Accolade ouvrante 23"/>
          <p:cNvSpPr/>
          <p:nvPr/>
        </p:nvSpPr>
        <p:spPr>
          <a:xfrm rot="16200000">
            <a:off x="9941798" y="2360868"/>
            <a:ext cx="179229" cy="2647951"/>
          </a:xfrm>
          <a:prstGeom prst="leftBrace">
            <a:avLst>
              <a:gd name="adj1" fmla="val 8333"/>
              <a:gd name="adj2" fmla="val 492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188" y="4633139"/>
            <a:ext cx="1477963" cy="1611353"/>
          </a:xfrm>
          <a:prstGeom prst="rect">
            <a:avLst/>
          </a:prstGeom>
        </p:spPr>
      </p:pic>
      <p:sp>
        <p:nvSpPr>
          <p:cNvPr id="25" name="Accolade fermante 24"/>
          <p:cNvSpPr/>
          <p:nvPr/>
        </p:nvSpPr>
        <p:spPr>
          <a:xfrm>
            <a:off x="6800851" y="4633139"/>
            <a:ext cx="45719" cy="424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6276975" y="5438815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ccolade fermante 28"/>
          <p:cNvSpPr/>
          <p:nvPr/>
        </p:nvSpPr>
        <p:spPr>
          <a:xfrm>
            <a:off x="6823710" y="5438814"/>
            <a:ext cx="45719" cy="8056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196" name="Picture 4" descr="http://www.girlscene.nl/ckfinder/userfiles/images/Fashion/2013/oktober/HairTyping%20Chart_thumb_298x1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20" y="5057775"/>
            <a:ext cx="1781568" cy="11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nrc.nl/inbeeld/files/2014/07/0107webapp10-980x5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00" y="5051486"/>
            <a:ext cx="2091288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2" grpId="0" animBg="1"/>
      <p:bldP spid="24" grpId="0" animBg="1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gezicht</a:t>
            </a:r>
            <a:endParaRPr lang="fr-BE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voorhoofd</a:t>
            </a:r>
            <a:r>
              <a:rPr lang="fr-BE" dirty="0"/>
              <a:t>(en)</a:t>
            </a:r>
          </a:p>
          <a:p>
            <a:r>
              <a:rPr lang="fr-BE" dirty="0"/>
              <a:t>Het </a:t>
            </a:r>
            <a:r>
              <a:rPr lang="fr-BE" dirty="0" err="1"/>
              <a:t>oog</a:t>
            </a:r>
            <a:r>
              <a:rPr lang="fr-BE" dirty="0"/>
              <a:t> (</a:t>
            </a:r>
            <a:r>
              <a:rPr lang="fr-BE" dirty="0" err="1"/>
              <a:t>ogen</a:t>
            </a:r>
            <a:r>
              <a:rPr lang="fr-BE" dirty="0"/>
              <a:t>)</a:t>
            </a:r>
          </a:p>
          <a:p>
            <a:r>
              <a:rPr lang="fr-BE" dirty="0"/>
              <a:t>Het </a:t>
            </a:r>
            <a:r>
              <a:rPr lang="fr-BE" dirty="0" err="1"/>
              <a:t>oor</a:t>
            </a:r>
            <a:r>
              <a:rPr lang="fr-BE" dirty="0"/>
              <a:t> (</a:t>
            </a:r>
            <a:r>
              <a:rPr lang="fr-BE" dirty="0" err="1"/>
              <a:t>oren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neus</a:t>
            </a:r>
            <a:r>
              <a:rPr lang="fr-BE" dirty="0"/>
              <a:t> (</a:t>
            </a:r>
            <a:r>
              <a:rPr lang="fr-BE" dirty="0" err="1"/>
              <a:t>neuzen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wang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mond</a:t>
            </a:r>
            <a:r>
              <a:rPr lang="fr-BE" dirty="0"/>
              <a:t>(en) </a:t>
            </a:r>
          </a:p>
          <a:p>
            <a:r>
              <a:rPr lang="fr-BE" dirty="0"/>
              <a:t>[De </a:t>
            </a:r>
            <a:r>
              <a:rPr lang="fr-BE" dirty="0" err="1"/>
              <a:t>lip</a:t>
            </a:r>
            <a:r>
              <a:rPr lang="fr-BE" dirty="0"/>
              <a:t>(</a:t>
            </a:r>
            <a:r>
              <a:rPr lang="fr-BE" dirty="0" err="1"/>
              <a:t>pen</a:t>
            </a:r>
            <a:r>
              <a:rPr lang="fr-BE" dirty="0"/>
              <a:t>) - de tong(en) - de </a:t>
            </a:r>
            <a:r>
              <a:rPr lang="fr-BE" dirty="0" err="1"/>
              <a:t>tand</a:t>
            </a:r>
            <a:r>
              <a:rPr lang="fr-BE" dirty="0"/>
              <a:t>(en)]</a:t>
            </a:r>
          </a:p>
          <a:p>
            <a:r>
              <a:rPr lang="fr-BE" dirty="0"/>
              <a:t>De </a:t>
            </a:r>
            <a:r>
              <a:rPr lang="fr-BE" dirty="0" err="1"/>
              <a:t>kin</a:t>
            </a:r>
            <a:r>
              <a:rPr lang="fr-BE" dirty="0"/>
              <a:t>(</a:t>
            </a:r>
            <a:r>
              <a:rPr lang="fr-BE" dirty="0" err="1"/>
              <a:t>nen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hals</a:t>
            </a:r>
            <a:r>
              <a:rPr lang="fr-BE" dirty="0"/>
              <a:t> (</a:t>
            </a:r>
            <a:r>
              <a:rPr lang="fr-BE" dirty="0" err="1"/>
              <a:t>halzen</a:t>
            </a:r>
            <a:r>
              <a:rPr lang="fr-BE" dirty="0"/>
              <a:t>)</a:t>
            </a:r>
          </a:p>
        </p:txBody>
      </p:sp>
      <p:pic>
        <p:nvPicPr>
          <p:cNvPr id="6146" name="Picture 2" descr="http://www.beautyjournaal.nl/wp-content/uploads/2009/10/Je-gezicht-ronder-mak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89999"/>
            <a:ext cx="3468110" cy="507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V="1">
            <a:off x="6920345" y="1143000"/>
            <a:ext cx="1662546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480463" y="2047009"/>
            <a:ext cx="1662546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649190" y="2543615"/>
            <a:ext cx="1662546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6920345" y="2843764"/>
            <a:ext cx="1662546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6089072" y="3208783"/>
            <a:ext cx="1662546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7150172" y="3340370"/>
            <a:ext cx="1662546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7150172" y="4006331"/>
            <a:ext cx="1662546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7311736" y="4567012"/>
            <a:ext cx="1662546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romp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schouder</a:t>
            </a:r>
            <a:r>
              <a:rPr lang="fr-BE" dirty="0"/>
              <a:t>(s)</a:t>
            </a:r>
          </a:p>
          <a:p>
            <a:r>
              <a:rPr lang="fr-BE" dirty="0"/>
              <a:t>De </a:t>
            </a:r>
            <a:r>
              <a:rPr lang="fr-BE" dirty="0" err="1"/>
              <a:t>borst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buik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rug</a:t>
            </a:r>
            <a:r>
              <a:rPr lang="fr-BE" dirty="0"/>
              <a:t>(</a:t>
            </a:r>
            <a:r>
              <a:rPr lang="fr-BE" dirty="0" err="1"/>
              <a:t>gen</a:t>
            </a:r>
            <a:r>
              <a:rPr lang="fr-BE" dirty="0"/>
              <a:t>)</a:t>
            </a:r>
          </a:p>
          <a:p>
            <a:r>
              <a:rPr lang="fr-BE" dirty="0"/>
              <a:t>De </a:t>
            </a:r>
            <a:r>
              <a:rPr lang="fr-BE" dirty="0" err="1"/>
              <a:t>heup</a:t>
            </a:r>
            <a:r>
              <a:rPr lang="fr-BE" dirty="0"/>
              <a:t>(en)</a:t>
            </a:r>
          </a:p>
          <a:p>
            <a:r>
              <a:rPr lang="fr-BE" dirty="0"/>
              <a:t>De </a:t>
            </a:r>
            <a:r>
              <a:rPr lang="fr-BE" dirty="0" err="1"/>
              <a:t>bil</a:t>
            </a:r>
            <a:r>
              <a:rPr lang="fr-BE" dirty="0"/>
              <a:t>(</a:t>
            </a:r>
            <a:r>
              <a:rPr lang="fr-BE" dirty="0" err="1"/>
              <a:t>len</a:t>
            </a:r>
            <a:r>
              <a:rPr lang="fr-BE" dirty="0"/>
              <a:t>)</a:t>
            </a:r>
          </a:p>
        </p:txBody>
      </p:sp>
      <p:pic>
        <p:nvPicPr>
          <p:cNvPr id="7170" name="Picture 2" descr="http://idata.over-blog.com/3/21/64/35/Cours-dessin/canons-humains/canon-hum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80" y="457200"/>
            <a:ext cx="2115720" cy="61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6154057" y="1770743"/>
            <a:ext cx="185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607365" y="2057400"/>
            <a:ext cx="185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736311" y="2877457"/>
            <a:ext cx="185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 courbée vers la gauche 7"/>
          <p:cNvSpPr/>
          <p:nvPr/>
        </p:nvSpPr>
        <p:spPr>
          <a:xfrm>
            <a:off x="9486900" y="2352675"/>
            <a:ext cx="438150" cy="5247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1" name="Flèche courbée vers la gauche 10"/>
          <p:cNvSpPr/>
          <p:nvPr/>
        </p:nvSpPr>
        <p:spPr>
          <a:xfrm>
            <a:off x="9210675" y="3305175"/>
            <a:ext cx="441325" cy="457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2" name="Accolade ouvrante 11"/>
          <p:cNvSpPr/>
          <p:nvPr/>
        </p:nvSpPr>
        <p:spPr>
          <a:xfrm>
            <a:off x="7353300" y="3228975"/>
            <a:ext cx="182980" cy="7048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6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794</Words>
  <Application>Microsoft Macintosh PowerPoint</Application>
  <PresentationFormat>Grand écran</PresentationFormat>
  <Paragraphs>154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Het lichaam – Het uiterlijk De kleren </vt:lpstr>
      <vt:lpstr>[1] Het geslacht</vt:lpstr>
      <vt:lpstr>Wie is wie?</vt:lpstr>
      <vt:lpstr>[2] Het lichaam</vt:lpstr>
      <vt:lpstr>Présentation PowerPoint</vt:lpstr>
      <vt:lpstr>Présentation PowerPoint</vt:lpstr>
      <vt:lpstr>Het haar</vt:lpstr>
      <vt:lpstr>Het gezicht</vt:lpstr>
      <vt:lpstr>De romp</vt:lpstr>
      <vt:lpstr>De ledenmaten</vt:lpstr>
      <vt:lpstr>[3]De kleren  en de accessoires</vt:lpstr>
      <vt:lpstr>Kleren</vt:lpstr>
      <vt:lpstr>Het ondergoed</vt:lpstr>
      <vt:lpstr>Accessoires</vt:lpstr>
      <vt:lpstr>Accessoires</vt:lpstr>
      <vt:lpstr>[4] De prints  en het materiaal</vt:lpstr>
      <vt:lpstr>De materialen [ + adj.]</vt:lpstr>
      <vt:lpstr>De prints [ + adj.]</vt:lpstr>
      <vt:lpstr>[5] Het uiterlijk</vt:lpstr>
      <vt:lpstr>Iemand beschrijven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Briol</dc:creator>
  <cp:lastModifiedBy>Cédric LUTHERS</cp:lastModifiedBy>
  <cp:revision>36</cp:revision>
  <dcterms:created xsi:type="dcterms:W3CDTF">2015-04-19T17:05:13Z</dcterms:created>
  <dcterms:modified xsi:type="dcterms:W3CDTF">2021-05-20T14:36:58Z</dcterms:modified>
</cp:coreProperties>
</file>