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1" r:id="rId8"/>
    <p:sldId id="265" r:id="rId9"/>
    <p:sldId id="266" r:id="rId10"/>
    <p:sldId id="270" r:id="rId11"/>
    <p:sldId id="267" r:id="rId12"/>
    <p:sldId id="272" r:id="rId13"/>
    <p:sldId id="273" r:id="rId14"/>
    <p:sldId id="268" r:id="rId15"/>
    <p:sldId id="271" r:id="rId16"/>
    <p:sldId id="274" r:id="rId17"/>
    <p:sldId id="275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9"/>
  </p:normalViewPr>
  <p:slideViewPr>
    <p:cSldViewPr snapToGrid="0" snapToObjects="1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697C5E-6742-41DE-9DDD-21C31C98451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7AC01E3-5BFC-4E0D-BC44-6101AFE324A5}">
      <dgm:prSet/>
      <dgm:spPr/>
      <dgm:t>
        <a:bodyPr/>
        <a:lstStyle/>
        <a:p>
          <a:pPr algn="ctr"/>
          <a:r>
            <a:rPr lang="fr-FR" dirty="0"/>
            <a:t>Un moyen</a:t>
          </a:r>
          <a:endParaRPr lang="en-US" dirty="0"/>
        </a:p>
      </dgm:t>
    </dgm:pt>
    <dgm:pt modelId="{FF47F72A-1194-473E-B591-3642AE077AF2}" type="parTrans" cxnId="{CBA746A9-D0F0-4577-BE50-B3D77D31C13A}">
      <dgm:prSet/>
      <dgm:spPr/>
      <dgm:t>
        <a:bodyPr/>
        <a:lstStyle/>
        <a:p>
          <a:endParaRPr lang="en-US"/>
        </a:p>
      </dgm:t>
    </dgm:pt>
    <dgm:pt modelId="{3B694FC5-B05D-4742-A4C7-8F7EA018C071}" type="sibTrans" cxnId="{CBA746A9-D0F0-4577-BE50-B3D77D31C13A}">
      <dgm:prSet/>
      <dgm:spPr/>
      <dgm:t>
        <a:bodyPr/>
        <a:lstStyle/>
        <a:p>
          <a:endParaRPr lang="en-US"/>
        </a:p>
      </dgm:t>
    </dgm:pt>
    <dgm:pt modelId="{99FC096B-CE0F-4016-9015-1A80939C821B}">
      <dgm:prSet/>
      <dgm:spPr/>
      <dgm:t>
        <a:bodyPr/>
        <a:lstStyle/>
        <a:p>
          <a:r>
            <a:rPr lang="fr-FR" b="1" dirty="0">
              <a:solidFill>
                <a:srgbClr val="FF0000"/>
              </a:solidFill>
            </a:rPr>
            <a:t>F</a:t>
          </a:r>
          <a:r>
            <a:rPr lang="fr-FR" dirty="0"/>
            <a:t>rank </a:t>
          </a:r>
          <a:r>
            <a:rPr lang="fr-FR" b="1" dirty="0">
              <a:solidFill>
                <a:srgbClr val="FF0000"/>
              </a:solidFill>
            </a:rPr>
            <a:t>K</a:t>
          </a:r>
          <a:r>
            <a:rPr lang="fr-FR" dirty="0"/>
            <a:t>lein </a:t>
          </a:r>
          <a:r>
            <a:rPr lang="fr-FR" b="1" dirty="0">
              <a:solidFill>
                <a:srgbClr val="FF0000"/>
              </a:solidFill>
            </a:rPr>
            <a:t>P</a:t>
          </a:r>
          <a:r>
            <a:rPr lang="fr-FR" dirty="0"/>
            <a:t>rend </a:t>
          </a:r>
          <a:r>
            <a:rPr lang="fr-FR" b="1" dirty="0">
              <a:solidFill>
                <a:srgbClr val="FF0000"/>
              </a:solidFill>
            </a:rPr>
            <a:t>S</a:t>
          </a:r>
          <a:r>
            <a:rPr lang="fr-FR" dirty="0"/>
            <a:t>on </a:t>
          </a:r>
          <a:r>
            <a:rPr lang="fr-FR" b="1" dirty="0">
              <a:solidFill>
                <a:srgbClr val="FF0000"/>
              </a:solidFill>
            </a:rPr>
            <a:t>T</a:t>
          </a:r>
          <a:r>
            <a:rPr lang="fr-FR" dirty="0"/>
            <a:t>hé </a:t>
          </a:r>
          <a:r>
            <a:rPr lang="fr-FR" b="1" dirty="0" err="1">
              <a:solidFill>
                <a:srgbClr val="FF0000"/>
              </a:solidFill>
            </a:rPr>
            <a:t>CH</a:t>
          </a:r>
          <a:r>
            <a:rPr lang="fr-FR" dirty="0" err="1"/>
            <a:t>aud</a:t>
          </a:r>
          <a:endParaRPr lang="en-US" dirty="0"/>
        </a:p>
      </dgm:t>
    </dgm:pt>
    <dgm:pt modelId="{5F590EFC-737A-461F-8F1D-3733DB7522B3}" type="parTrans" cxnId="{6EECC643-3B36-4F48-B517-CA7627663ACF}">
      <dgm:prSet/>
      <dgm:spPr/>
      <dgm:t>
        <a:bodyPr/>
        <a:lstStyle/>
        <a:p>
          <a:endParaRPr lang="en-US"/>
        </a:p>
      </dgm:t>
    </dgm:pt>
    <dgm:pt modelId="{6507BB10-3D51-4584-955B-907991F12B82}" type="sibTrans" cxnId="{6EECC643-3B36-4F48-B517-CA7627663ACF}">
      <dgm:prSet/>
      <dgm:spPr/>
      <dgm:t>
        <a:bodyPr/>
        <a:lstStyle/>
        <a:p>
          <a:endParaRPr lang="en-US"/>
        </a:p>
      </dgm:t>
    </dgm:pt>
    <dgm:pt modelId="{B0D3C9A8-D78A-AA4F-ABD0-4054EDDBE97E}" type="pres">
      <dgm:prSet presAssocID="{20697C5E-6742-41DE-9DDD-21C31C984516}" presName="linear" presStyleCnt="0">
        <dgm:presLayoutVars>
          <dgm:animLvl val="lvl"/>
          <dgm:resizeHandles val="exact"/>
        </dgm:presLayoutVars>
      </dgm:prSet>
      <dgm:spPr/>
    </dgm:pt>
    <dgm:pt modelId="{F2B363D6-7C17-1E43-9A23-763BADC8D035}" type="pres">
      <dgm:prSet presAssocID="{F7AC01E3-5BFC-4E0D-BC44-6101AFE324A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0157E07-BA97-8248-8794-0DAD47427BD4}" type="pres">
      <dgm:prSet presAssocID="{3B694FC5-B05D-4742-A4C7-8F7EA018C071}" presName="spacer" presStyleCnt="0"/>
      <dgm:spPr/>
    </dgm:pt>
    <dgm:pt modelId="{11D8ACD2-DFEB-2D43-B8AF-9625730D171C}" type="pres">
      <dgm:prSet presAssocID="{99FC096B-CE0F-4016-9015-1A80939C821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62D261B-98B9-E348-9E58-F0D10E90F4D5}" type="presOf" srcId="{99FC096B-CE0F-4016-9015-1A80939C821B}" destId="{11D8ACD2-DFEB-2D43-B8AF-9625730D171C}" srcOrd="0" destOrd="0" presId="urn:microsoft.com/office/officeart/2005/8/layout/vList2"/>
    <dgm:cxn modelId="{6EECC643-3B36-4F48-B517-CA7627663ACF}" srcId="{20697C5E-6742-41DE-9DDD-21C31C984516}" destId="{99FC096B-CE0F-4016-9015-1A80939C821B}" srcOrd="1" destOrd="0" parTransId="{5F590EFC-737A-461F-8F1D-3733DB7522B3}" sibTransId="{6507BB10-3D51-4584-955B-907991F12B82}"/>
    <dgm:cxn modelId="{CBA746A9-D0F0-4577-BE50-B3D77D31C13A}" srcId="{20697C5E-6742-41DE-9DDD-21C31C984516}" destId="{F7AC01E3-5BFC-4E0D-BC44-6101AFE324A5}" srcOrd="0" destOrd="0" parTransId="{FF47F72A-1194-473E-B591-3642AE077AF2}" sibTransId="{3B694FC5-B05D-4742-A4C7-8F7EA018C071}"/>
    <dgm:cxn modelId="{F2852DAC-1618-DD45-913C-0E424E550E10}" type="presOf" srcId="{20697C5E-6742-41DE-9DDD-21C31C984516}" destId="{B0D3C9A8-D78A-AA4F-ABD0-4054EDDBE97E}" srcOrd="0" destOrd="0" presId="urn:microsoft.com/office/officeart/2005/8/layout/vList2"/>
    <dgm:cxn modelId="{3DFAC1E2-6A17-AE48-9A1E-CCEADCFD127D}" type="presOf" srcId="{F7AC01E3-5BFC-4E0D-BC44-6101AFE324A5}" destId="{F2B363D6-7C17-1E43-9A23-763BADC8D035}" srcOrd="0" destOrd="0" presId="urn:microsoft.com/office/officeart/2005/8/layout/vList2"/>
    <dgm:cxn modelId="{BD6EC0EA-EA20-0D49-A398-53098121FDD7}" type="presParOf" srcId="{B0D3C9A8-D78A-AA4F-ABD0-4054EDDBE97E}" destId="{F2B363D6-7C17-1E43-9A23-763BADC8D035}" srcOrd="0" destOrd="0" presId="urn:microsoft.com/office/officeart/2005/8/layout/vList2"/>
    <dgm:cxn modelId="{DFB45BB6-621D-D847-8AAA-85D5530875DD}" type="presParOf" srcId="{B0D3C9A8-D78A-AA4F-ABD0-4054EDDBE97E}" destId="{A0157E07-BA97-8248-8794-0DAD47427BD4}" srcOrd="1" destOrd="0" presId="urn:microsoft.com/office/officeart/2005/8/layout/vList2"/>
    <dgm:cxn modelId="{50839484-3270-E240-A8A0-14D888F37548}" type="presParOf" srcId="{B0D3C9A8-D78A-AA4F-ABD0-4054EDDBE97E}" destId="{11D8ACD2-DFEB-2D43-B8AF-9625730D171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F6DDF4-E19A-478C-839D-90682FF368E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D1C083E-D3A8-46E1-AB95-7B91007198EA}">
      <dgm:prSet/>
      <dgm:spPr/>
      <dgm:t>
        <a:bodyPr/>
        <a:lstStyle/>
        <a:p>
          <a:r>
            <a:rPr lang="fr-FR"/>
            <a:t>J’ai une même prononciation</a:t>
          </a:r>
          <a:endParaRPr lang="en-US"/>
        </a:p>
      </dgm:t>
    </dgm:pt>
    <dgm:pt modelId="{1CFADC0C-8AEC-4DE0-9050-0654E41886EB}" type="parTrans" cxnId="{A73423E8-2202-4EC5-A61A-1804742CCAF7}">
      <dgm:prSet/>
      <dgm:spPr/>
      <dgm:t>
        <a:bodyPr/>
        <a:lstStyle/>
        <a:p>
          <a:endParaRPr lang="en-US"/>
        </a:p>
      </dgm:t>
    </dgm:pt>
    <dgm:pt modelId="{D8C859D5-B469-4DD6-A84A-E1850B2B9BEC}" type="sibTrans" cxnId="{A73423E8-2202-4EC5-A61A-1804742CCAF7}">
      <dgm:prSet/>
      <dgm:spPr/>
      <dgm:t>
        <a:bodyPr/>
        <a:lstStyle/>
        <a:p>
          <a:endParaRPr lang="en-US"/>
        </a:p>
      </dgm:t>
    </dgm:pt>
    <dgm:pt modelId="{4FC469A7-F250-46E8-8339-CD1F23B75F08}">
      <dgm:prSet/>
      <dgm:spPr/>
      <dgm:t>
        <a:bodyPr/>
        <a:lstStyle/>
        <a:p>
          <a:r>
            <a:rPr lang="fr-FR"/>
            <a:t>Mais l’orthographe est différente</a:t>
          </a:r>
          <a:endParaRPr lang="en-US"/>
        </a:p>
      </dgm:t>
    </dgm:pt>
    <dgm:pt modelId="{A4F86170-8333-4A3F-9437-DB20276B5012}" type="parTrans" cxnId="{58E56351-8701-4BC3-A2DD-2157DA8609DB}">
      <dgm:prSet/>
      <dgm:spPr/>
      <dgm:t>
        <a:bodyPr/>
        <a:lstStyle/>
        <a:p>
          <a:endParaRPr lang="en-US"/>
        </a:p>
      </dgm:t>
    </dgm:pt>
    <dgm:pt modelId="{537A0F25-E34C-4FE9-BCF9-2A94B573244B}" type="sibTrans" cxnId="{58E56351-8701-4BC3-A2DD-2157DA8609DB}">
      <dgm:prSet/>
      <dgm:spPr/>
      <dgm:t>
        <a:bodyPr/>
        <a:lstStyle/>
        <a:p>
          <a:endParaRPr lang="en-US"/>
        </a:p>
      </dgm:t>
    </dgm:pt>
    <dgm:pt modelId="{06B641BE-8CDE-45ED-8F73-405B050487CE}">
      <dgm:prSet/>
      <dgm:spPr/>
      <dgm:t>
        <a:bodyPr/>
        <a:lstStyle/>
        <a:p>
          <a:r>
            <a:rPr lang="fr-FR"/>
            <a:t>C’est ce qui distingue les deux verbes</a:t>
          </a:r>
          <a:endParaRPr lang="en-US"/>
        </a:p>
      </dgm:t>
    </dgm:pt>
    <dgm:pt modelId="{2C98501A-7340-47FD-9528-696BEC97C7F5}" type="parTrans" cxnId="{62CF68BF-25A9-40AC-9CED-AA40474E9DD5}">
      <dgm:prSet/>
      <dgm:spPr/>
      <dgm:t>
        <a:bodyPr/>
        <a:lstStyle/>
        <a:p>
          <a:endParaRPr lang="en-US"/>
        </a:p>
      </dgm:t>
    </dgm:pt>
    <dgm:pt modelId="{AE5CCD96-87EA-4CDE-A5C9-EE73F328CEA3}" type="sibTrans" cxnId="{62CF68BF-25A9-40AC-9CED-AA40474E9DD5}">
      <dgm:prSet/>
      <dgm:spPr/>
      <dgm:t>
        <a:bodyPr/>
        <a:lstStyle/>
        <a:p>
          <a:endParaRPr lang="en-US"/>
        </a:p>
      </dgm:t>
    </dgm:pt>
    <dgm:pt modelId="{47800D7C-6348-4D3B-98F9-6C88C737CB87}" type="pres">
      <dgm:prSet presAssocID="{C2F6DDF4-E19A-478C-839D-90682FF368E4}" presName="root" presStyleCnt="0">
        <dgm:presLayoutVars>
          <dgm:dir/>
          <dgm:resizeHandles val="exact"/>
        </dgm:presLayoutVars>
      </dgm:prSet>
      <dgm:spPr/>
    </dgm:pt>
    <dgm:pt modelId="{B2955AAF-9D9E-418D-A0A3-12A234DA0F3B}" type="pres">
      <dgm:prSet presAssocID="{6D1C083E-D3A8-46E1-AB95-7B91007198EA}" presName="compNode" presStyleCnt="0"/>
      <dgm:spPr/>
    </dgm:pt>
    <dgm:pt modelId="{3ECF40D8-29B1-4D07-865D-886F9E770671}" type="pres">
      <dgm:prSet presAssocID="{6D1C083E-D3A8-46E1-AB95-7B91007198EA}" presName="bgRect" presStyleLbl="bgShp" presStyleIdx="0" presStyleCnt="3"/>
      <dgm:spPr/>
    </dgm:pt>
    <dgm:pt modelId="{C864EABF-7C35-43AF-946C-02CB9C43FB04}" type="pres">
      <dgm:prSet presAssocID="{6D1C083E-D3A8-46E1-AB95-7B91007198E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5E59DA58-F41A-4608-88A9-90C24DF18955}" type="pres">
      <dgm:prSet presAssocID="{6D1C083E-D3A8-46E1-AB95-7B91007198EA}" presName="spaceRect" presStyleCnt="0"/>
      <dgm:spPr/>
    </dgm:pt>
    <dgm:pt modelId="{DF183202-D96E-4738-9147-5A889359C83A}" type="pres">
      <dgm:prSet presAssocID="{6D1C083E-D3A8-46E1-AB95-7B91007198EA}" presName="parTx" presStyleLbl="revTx" presStyleIdx="0" presStyleCnt="3">
        <dgm:presLayoutVars>
          <dgm:chMax val="0"/>
          <dgm:chPref val="0"/>
        </dgm:presLayoutVars>
      </dgm:prSet>
      <dgm:spPr/>
    </dgm:pt>
    <dgm:pt modelId="{8C3F106B-C55D-4CC1-8EA3-705D840AD33B}" type="pres">
      <dgm:prSet presAssocID="{D8C859D5-B469-4DD6-A84A-E1850B2B9BEC}" presName="sibTrans" presStyleCnt="0"/>
      <dgm:spPr/>
    </dgm:pt>
    <dgm:pt modelId="{CB4ADFCA-D632-4304-A253-F41FD833CA6E}" type="pres">
      <dgm:prSet presAssocID="{4FC469A7-F250-46E8-8339-CD1F23B75F08}" presName="compNode" presStyleCnt="0"/>
      <dgm:spPr/>
    </dgm:pt>
    <dgm:pt modelId="{7FCCB0A5-88C3-4E87-80D6-F1BB75DF639E}" type="pres">
      <dgm:prSet presAssocID="{4FC469A7-F250-46E8-8339-CD1F23B75F08}" presName="bgRect" presStyleLbl="bgShp" presStyleIdx="1" presStyleCnt="3"/>
      <dgm:spPr/>
    </dgm:pt>
    <dgm:pt modelId="{A759BB87-1D02-4CD3-BAB2-FB2792516A71}" type="pres">
      <dgm:prSet presAssocID="{4FC469A7-F250-46E8-8339-CD1F23B75F0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lle"/>
        </a:ext>
      </dgm:extLst>
    </dgm:pt>
    <dgm:pt modelId="{198AC637-17D0-44CD-9891-21B58E3E7D89}" type="pres">
      <dgm:prSet presAssocID="{4FC469A7-F250-46E8-8339-CD1F23B75F08}" presName="spaceRect" presStyleCnt="0"/>
      <dgm:spPr/>
    </dgm:pt>
    <dgm:pt modelId="{64AE2977-4BF3-443A-9042-D8DC343800A1}" type="pres">
      <dgm:prSet presAssocID="{4FC469A7-F250-46E8-8339-CD1F23B75F08}" presName="parTx" presStyleLbl="revTx" presStyleIdx="1" presStyleCnt="3">
        <dgm:presLayoutVars>
          <dgm:chMax val="0"/>
          <dgm:chPref val="0"/>
        </dgm:presLayoutVars>
      </dgm:prSet>
      <dgm:spPr/>
    </dgm:pt>
    <dgm:pt modelId="{F2A13E05-64DB-4028-8273-F1F69A1187B8}" type="pres">
      <dgm:prSet presAssocID="{537A0F25-E34C-4FE9-BCF9-2A94B573244B}" presName="sibTrans" presStyleCnt="0"/>
      <dgm:spPr/>
    </dgm:pt>
    <dgm:pt modelId="{4D669D88-6B43-4579-B912-F922F517AEDE}" type="pres">
      <dgm:prSet presAssocID="{06B641BE-8CDE-45ED-8F73-405B050487CE}" presName="compNode" presStyleCnt="0"/>
      <dgm:spPr/>
    </dgm:pt>
    <dgm:pt modelId="{A07148AD-46A0-4DB8-A08C-1BB4F3B4A2C2}" type="pres">
      <dgm:prSet presAssocID="{06B641BE-8CDE-45ED-8F73-405B050487CE}" presName="bgRect" presStyleLbl="bgShp" presStyleIdx="2" presStyleCnt="3"/>
      <dgm:spPr/>
    </dgm:pt>
    <dgm:pt modelId="{5A38CB47-94C6-48A8-A9B2-0B4DDF202BA2}" type="pres">
      <dgm:prSet presAssocID="{06B641BE-8CDE-45ED-8F73-405B050487C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8BB72211-76B6-43F9-9949-D51840F7741D}" type="pres">
      <dgm:prSet presAssocID="{06B641BE-8CDE-45ED-8F73-405B050487CE}" presName="spaceRect" presStyleCnt="0"/>
      <dgm:spPr/>
    </dgm:pt>
    <dgm:pt modelId="{947E29DB-31B3-4E65-B66B-31E9B29FB5F2}" type="pres">
      <dgm:prSet presAssocID="{06B641BE-8CDE-45ED-8F73-405B050487C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9DED31A-FC6E-4490-A735-6D11155C5F25}" type="presOf" srcId="{C2F6DDF4-E19A-478C-839D-90682FF368E4}" destId="{47800D7C-6348-4D3B-98F9-6C88C737CB87}" srcOrd="0" destOrd="0" presId="urn:microsoft.com/office/officeart/2018/2/layout/IconVerticalSolidList"/>
    <dgm:cxn modelId="{8529ED4D-198B-4CE5-89F5-8438B8C18C1C}" type="presOf" srcId="{6D1C083E-D3A8-46E1-AB95-7B91007198EA}" destId="{DF183202-D96E-4738-9147-5A889359C83A}" srcOrd="0" destOrd="0" presId="urn:microsoft.com/office/officeart/2018/2/layout/IconVerticalSolidList"/>
    <dgm:cxn modelId="{58E56351-8701-4BC3-A2DD-2157DA8609DB}" srcId="{C2F6DDF4-E19A-478C-839D-90682FF368E4}" destId="{4FC469A7-F250-46E8-8339-CD1F23B75F08}" srcOrd="1" destOrd="0" parTransId="{A4F86170-8333-4A3F-9437-DB20276B5012}" sibTransId="{537A0F25-E34C-4FE9-BCF9-2A94B573244B}"/>
    <dgm:cxn modelId="{0366959A-7E5B-4F0C-9E32-A7271C85183C}" type="presOf" srcId="{4FC469A7-F250-46E8-8339-CD1F23B75F08}" destId="{64AE2977-4BF3-443A-9042-D8DC343800A1}" srcOrd="0" destOrd="0" presId="urn:microsoft.com/office/officeart/2018/2/layout/IconVerticalSolidList"/>
    <dgm:cxn modelId="{62CF68BF-25A9-40AC-9CED-AA40474E9DD5}" srcId="{C2F6DDF4-E19A-478C-839D-90682FF368E4}" destId="{06B641BE-8CDE-45ED-8F73-405B050487CE}" srcOrd="2" destOrd="0" parTransId="{2C98501A-7340-47FD-9528-696BEC97C7F5}" sibTransId="{AE5CCD96-87EA-4CDE-A5C9-EE73F328CEA3}"/>
    <dgm:cxn modelId="{6FC182C2-4C1E-45AA-9F0B-7747F9600302}" type="presOf" srcId="{06B641BE-8CDE-45ED-8F73-405B050487CE}" destId="{947E29DB-31B3-4E65-B66B-31E9B29FB5F2}" srcOrd="0" destOrd="0" presId="urn:microsoft.com/office/officeart/2018/2/layout/IconVerticalSolidList"/>
    <dgm:cxn modelId="{A73423E8-2202-4EC5-A61A-1804742CCAF7}" srcId="{C2F6DDF4-E19A-478C-839D-90682FF368E4}" destId="{6D1C083E-D3A8-46E1-AB95-7B91007198EA}" srcOrd="0" destOrd="0" parTransId="{1CFADC0C-8AEC-4DE0-9050-0654E41886EB}" sibTransId="{D8C859D5-B469-4DD6-A84A-E1850B2B9BEC}"/>
    <dgm:cxn modelId="{7C027FFA-F4C6-4F22-8FC9-4589882B0543}" type="presParOf" srcId="{47800D7C-6348-4D3B-98F9-6C88C737CB87}" destId="{B2955AAF-9D9E-418D-A0A3-12A234DA0F3B}" srcOrd="0" destOrd="0" presId="urn:microsoft.com/office/officeart/2018/2/layout/IconVerticalSolidList"/>
    <dgm:cxn modelId="{33CD8CA5-9858-4306-91DB-0967F6B4ABBF}" type="presParOf" srcId="{B2955AAF-9D9E-418D-A0A3-12A234DA0F3B}" destId="{3ECF40D8-29B1-4D07-865D-886F9E770671}" srcOrd="0" destOrd="0" presId="urn:microsoft.com/office/officeart/2018/2/layout/IconVerticalSolidList"/>
    <dgm:cxn modelId="{E540877C-1226-49D3-B0DF-FD4C49CF94B8}" type="presParOf" srcId="{B2955AAF-9D9E-418D-A0A3-12A234DA0F3B}" destId="{C864EABF-7C35-43AF-946C-02CB9C43FB04}" srcOrd="1" destOrd="0" presId="urn:microsoft.com/office/officeart/2018/2/layout/IconVerticalSolidList"/>
    <dgm:cxn modelId="{E3B408CD-3DFA-4763-80A9-C402A6D1CAAC}" type="presParOf" srcId="{B2955AAF-9D9E-418D-A0A3-12A234DA0F3B}" destId="{5E59DA58-F41A-4608-88A9-90C24DF18955}" srcOrd="2" destOrd="0" presId="urn:microsoft.com/office/officeart/2018/2/layout/IconVerticalSolidList"/>
    <dgm:cxn modelId="{51CE0A4B-527A-4A85-9964-8ECC801428C7}" type="presParOf" srcId="{B2955AAF-9D9E-418D-A0A3-12A234DA0F3B}" destId="{DF183202-D96E-4738-9147-5A889359C83A}" srcOrd="3" destOrd="0" presId="urn:microsoft.com/office/officeart/2018/2/layout/IconVerticalSolidList"/>
    <dgm:cxn modelId="{69B1A68B-71BC-489C-830B-023BB1A0C48F}" type="presParOf" srcId="{47800D7C-6348-4D3B-98F9-6C88C737CB87}" destId="{8C3F106B-C55D-4CC1-8EA3-705D840AD33B}" srcOrd="1" destOrd="0" presId="urn:microsoft.com/office/officeart/2018/2/layout/IconVerticalSolidList"/>
    <dgm:cxn modelId="{E21C1D38-0047-4DB9-BFAB-47064D056086}" type="presParOf" srcId="{47800D7C-6348-4D3B-98F9-6C88C737CB87}" destId="{CB4ADFCA-D632-4304-A253-F41FD833CA6E}" srcOrd="2" destOrd="0" presId="urn:microsoft.com/office/officeart/2018/2/layout/IconVerticalSolidList"/>
    <dgm:cxn modelId="{087220A7-7D43-481A-ADE2-E3C8DB799474}" type="presParOf" srcId="{CB4ADFCA-D632-4304-A253-F41FD833CA6E}" destId="{7FCCB0A5-88C3-4E87-80D6-F1BB75DF639E}" srcOrd="0" destOrd="0" presId="urn:microsoft.com/office/officeart/2018/2/layout/IconVerticalSolidList"/>
    <dgm:cxn modelId="{74053E30-E001-4F7D-940F-7615701C8C32}" type="presParOf" srcId="{CB4ADFCA-D632-4304-A253-F41FD833CA6E}" destId="{A759BB87-1D02-4CD3-BAB2-FB2792516A71}" srcOrd="1" destOrd="0" presId="urn:microsoft.com/office/officeart/2018/2/layout/IconVerticalSolidList"/>
    <dgm:cxn modelId="{FA38365C-DABC-434D-B27A-938ECFD1F1B5}" type="presParOf" srcId="{CB4ADFCA-D632-4304-A253-F41FD833CA6E}" destId="{198AC637-17D0-44CD-9891-21B58E3E7D89}" srcOrd="2" destOrd="0" presId="urn:microsoft.com/office/officeart/2018/2/layout/IconVerticalSolidList"/>
    <dgm:cxn modelId="{E7D0F506-9516-4D4F-90C8-8270F0BAFF54}" type="presParOf" srcId="{CB4ADFCA-D632-4304-A253-F41FD833CA6E}" destId="{64AE2977-4BF3-443A-9042-D8DC343800A1}" srcOrd="3" destOrd="0" presId="urn:microsoft.com/office/officeart/2018/2/layout/IconVerticalSolidList"/>
    <dgm:cxn modelId="{74C9EA32-AF0F-4EE5-9922-423F49ACF18C}" type="presParOf" srcId="{47800D7C-6348-4D3B-98F9-6C88C737CB87}" destId="{F2A13E05-64DB-4028-8273-F1F69A1187B8}" srcOrd="3" destOrd="0" presId="urn:microsoft.com/office/officeart/2018/2/layout/IconVerticalSolidList"/>
    <dgm:cxn modelId="{98EA697C-0D52-4331-BB61-F1D101E445AB}" type="presParOf" srcId="{47800D7C-6348-4D3B-98F9-6C88C737CB87}" destId="{4D669D88-6B43-4579-B912-F922F517AEDE}" srcOrd="4" destOrd="0" presId="urn:microsoft.com/office/officeart/2018/2/layout/IconVerticalSolidList"/>
    <dgm:cxn modelId="{F8F50085-49B2-4C13-B5F2-AAC7A4733C87}" type="presParOf" srcId="{4D669D88-6B43-4579-B912-F922F517AEDE}" destId="{A07148AD-46A0-4DB8-A08C-1BB4F3B4A2C2}" srcOrd="0" destOrd="0" presId="urn:microsoft.com/office/officeart/2018/2/layout/IconVerticalSolidList"/>
    <dgm:cxn modelId="{2276B30B-9476-4F05-B5DF-0176A96DF276}" type="presParOf" srcId="{4D669D88-6B43-4579-B912-F922F517AEDE}" destId="{5A38CB47-94C6-48A8-A9B2-0B4DDF202BA2}" srcOrd="1" destOrd="0" presId="urn:microsoft.com/office/officeart/2018/2/layout/IconVerticalSolidList"/>
    <dgm:cxn modelId="{8710A7F7-0B54-4B73-80FA-63E6A5FCBFF0}" type="presParOf" srcId="{4D669D88-6B43-4579-B912-F922F517AEDE}" destId="{8BB72211-76B6-43F9-9949-D51840F7741D}" srcOrd="2" destOrd="0" presId="urn:microsoft.com/office/officeart/2018/2/layout/IconVerticalSolidList"/>
    <dgm:cxn modelId="{830D3977-CE8A-42F1-9278-EFD3B2332356}" type="presParOf" srcId="{4D669D88-6B43-4579-B912-F922F517AEDE}" destId="{947E29DB-31B3-4E65-B66B-31E9B29FB5F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B363D6-7C17-1E43-9A23-763BADC8D035}">
      <dsp:nvSpPr>
        <dsp:cNvPr id="0" name=""/>
        <dsp:cNvSpPr/>
      </dsp:nvSpPr>
      <dsp:spPr>
        <a:xfrm>
          <a:off x="0" y="349308"/>
          <a:ext cx="6513603" cy="25026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300" kern="1200" dirty="0"/>
            <a:t>Un moyen</a:t>
          </a:r>
          <a:endParaRPr lang="en-US" sz="6300" kern="1200" dirty="0"/>
        </a:p>
      </dsp:txBody>
      <dsp:txXfrm>
        <a:off x="122171" y="471479"/>
        <a:ext cx="6269261" cy="2258342"/>
      </dsp:txXfrm>
    </dsp:sp>
    <dsp:sp modelId="{11D8ACD2-DFEB-2D43-B8AF-9625730D171C}">
      <dsp:nvSpPr>
        <dsp:cNvPr id="0" name=""/>
        <dsp:cNvSpPr/>
      </dsp:nvSpPr>
      <dsp:spPr>
        <a:xfrm>
          <a:off x="0" y="3033433"/>
          <a:ext cx="6513603" cy="250268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300" b="1" kern="1200" dirty="0">
              <a:solidFill>
                <a:srgbClr val="FF0000"/>
              </a:solidFill>
            </a:rPr>
            <a:t>F</a:t>
          </a:r>
          <a:r>
            <a:rPr lang="fr-FR" sz="6300" kern="1200" dirty="0"/>
            <a:t>rank </a:t>
          </a:r>
          <a:r>
            <a:rPr lang="fr-FR" sz="6300" b="1" kern="1200" dirty="0">
              <a:solidFill>
                <a:srgbClr val="FF0000"/>
              </a:solidFill>
            </a:rPr>
            <a:t>K</a:t>
          </a:r>
          <a:r>
            <a:rPr lang="fr-FR" sz="6300" kern="1200" dirty="0"/>
            <a:t>lein </a:t>
          </a:r>
          <a:r>
            <a:rPr lang="fr-FR" sz="6300" b="1" kern="1200" dirty="0">
              <a:solidFill>
                <a:srgbClr val="FF0000"/>
              </a:solidFill>
            </a:rPr>
            <a:t>P</a:t>
          </a:r>
          <a:r>
            <a:rPr lang="fr-FR" sz="6300" kern="1200" dirty="0"/>
            <a:t>rend </a:t>
          </a:r>
          <a:r>
            <a:rPr lang="fr-FR" sz="6300" b="1" kern="1200" dirty="0">
              <a:solidFill>
                <a:srgbClr val="FF0000"/>
              </a:solidFill>
            </a:rPr>
            <a:t>S</a:t>
          </a:r>
          <a:r>
            <a:rPr lang="fr-FR" sz="6300" kern="1200" dirty="0"/>
            <a:t>on </a:t>
          </a:r>
          <a:r>
            <a:rPr lang="fr-FR" sz="6300" b="1" kern="1200" dirty="0">
              <a:solidFill>
                <a:srgbClr val="FF0000"/>
              </a:solidFill>
            </a:rPr>
            <a:t>T</a:t>
          </a:r>
          <a:r>
            <a:rPr lang="fr-FR" sz="6300" kern="1200" dirty="0"/>
            <a:t>hé </a:t>
          </a:r>
          <a:r>
            <a:rPr lang="fr-FR" sz="6300" b="1" kern="1200" dirty="0" err="1">
              <a:solidFill>
                <a:srgbClr val="FF0000"/>
              </a:solidFill>
            </a:rPr>
            <a:t>CH</a:t>
          </a:r>
          <a:r>
            <a:rPr lang="fr-FR" sz="6300" kern="1200" dirty="0" err="1"/>
            <a:t>aud</a:t>
          </a:r>
          <a:endParaRPr lang="en-US" sz="6300" kern="1200" dirty="0"/>
        </a:p>
      </dsp:txBody>
      <dsp:txXfrm>
        <a:off x="122171" y="3155604"/>
        <a:ext cx="6269261" cy="22583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F40D8-29B1-4D07-865D-886F9E770671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64EABF-7C35-43AF-946C-02CB9C43FB04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83202-D96E-4738-9147-5A889359C83A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J’ai une même prononciation</a:t>
          </a:r>
          <a:endParaRPr lang="en-US" sz="2500" kern="1200"/>
        </a:p>
      </dsp:txBody>
      <dsp:txXfrm>
        <a:off x="1941716" y="718"/>
        <a:ext cx="4571887" cy="1681139"/>
      </dsp:txXfrm>
    </dsp:sp>
    <dsp:sp modelId="{7FCCB0A5-88C3-4E87-80D6-F1BB75DF639E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59BB87-1D02-4CD3-BAB2-FB2792516A71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AE2977-4BF3-443A-9042-D8DC343800A1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Mais l’orthographe est différente</a:t>
          </a:r>
          <a:endParaRPr lang="en-US" sz="2500" kern="1200"/>
        </a:p>
      </dsp:txBody>
      <dsp:txXfrm>
        <a:off x="1941716" y="2102143"/>
        <a:ext cx="4571887" cy="1681139"/>
      </dsp:txXfrm>
    </dsp:sp>
    <dsp:sp modelId="{A07148AD-46A0-4DB8-A08C-1BB4F3B4A2C2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38CB47-94C6-48A8-A9B2-0B4DDF202BA2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7E29DB-31B3-4E65-B66B-31E9B29FB5F2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C’est ce qui distingue les deux verbes</a:t>
          </a:r>
          <a:endParaRPr lang="en-US" sz="2500" kern="1200"/>
        </a:p>
      </dsp:txBody>
      <dsp:txXfrm>
        <a:off x="1941716" y="4203567"/>
        <a:ext cx="4571887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06186B-3EC1-5642-9B26-70FB07186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F5C3E5-837E-5B42-9EE2-A11642A50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03C1F4-9718-2C4A-84BE-CC2134649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AF1730-E627-554C-933A-2BBFF5566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33688C-F779-A544-85DC-F29B4E27C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31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843CBC-3227-434C-AAC5-E8CB4D7CB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DCFB4C-9129-B340-80BD-F4503E443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5D012F-99B2-7A42-A97E-09448943C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A6B64D-3456-7D4E-850C-FB48E9ED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BF10C4-BA19-FD40-AFB2-7FD492BAF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03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85C0EC-2E6E-7140-8EB8-5E8D6C67A9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2272AF-9F44-4046-9F16-1B65EEFFF5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846392-5B6C-E14B-8F47-DF216343D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A1FBD4-480B-014C-B13C-25E8856F1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5C0EC9-A27D-8446-A36C-7EC32FC1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47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05BDA2-BF30-ED45-A7C4-A1875ECE7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714DCD-BEA5-8F43-9AA3-6833828E1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C6385-94FA-0744-AD8A-55F98A817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830DF3-2413-714B-A367-9BB400A3C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C5FE38-60F9-1441-9FCC-AD794988E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69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2125C4-D640-8341-930C-2F829044D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D5BF10-081F-F142-BA51-57DFE2AE9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90651C-008E-5A41-AF13-A123F3386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48D652-ED61-E14F-A767-A7E7C883A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6E0BFE-D2D2-E543-AFDB-B7DEAB7B1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11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E0F86C-2F82-CF47-A9C9-1CC431A95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AB7285-A84D-414F-908C-63711109D8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09FBD2-9D4F-AA4C-8263-8E3F79DFD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B20C551-7467-BF45-BBF0-F9F2A5079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48ADFB-F13A-AB45-AABC-241C80715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B5E64D-D824-9A4B-A766-2E29E620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77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AF048C-57C0-BE4F-8E5D-D30A2BE0E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6B2A6F-AA47-F24C-B4C0-E022DA3BB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5146876-D46C-0843-8EAE-232381D7C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CCF6A2A-2043-504F-8E19-C6A1E700FE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E074D24-FB05-2D4E-AB42-8AAF200BD6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15089F0-FD99-5A49-8706-B89E7292C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8E63C88-2CBE-AD43-B799-4FD97EA1C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DD97CC4-D1F9-FD45-87CA-0A8C1254D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57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559160-24B6-F346-A085-68C86935F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A43D0A7-944C-4747-89B4-A34A5E56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A51DBE4-AF85-634B-8D8E-E4DF53DB4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A199F1-6BF2-DC43-B40D-E06ABEFCE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31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9D4E3EB-D6A7-E44F-A17A-C02506E44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64BE390-75AA-FD46-B202-7A9DB890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E11303-1D0B-AC42-B1D6-A7399B26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02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F6B11-F936-F543-AAAB-9CECBF88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B6FF86-A8A1-BF4E-9329-92B87DBFE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9E2C3F-1730-A349-98B2-7CF73A4E6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AB1D9F-49FA-F143-9695-6BD86162C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12C755-EFD2-F348-951F-F4A0A70D9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FE6766-62CE-DD4B-98DB-0670619EC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46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61DE8A-9FEB-D54E-B587-67E50DA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6E608B-8464-0247-973D-236D9B626B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9BB322-58A7-E74E-AC1A-08E6F421A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B90B91-C7BB-1445-9AEF-18B5400FE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B6415F-A8A2-9B41-8455-92F4DA188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DDD832-CD47-0F4B-98E3-E3C74A4E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32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3CC36A7-F0E8-7D44-BD3E-E0C27B8BA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3F5D42-7C3C-EB4A-A3B2-08B8F7F2B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70015C-65F8-BF45-B09B-E4FA0D3296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7BD31-E102-AB4D-A0BF-F38346B70C3F}" type="datetimeFigureOut">
              <a:rPr lang="fr-FR" smtClean="0"/>
              <a:t>15/03/2020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8D5745-8A34-DA45-AC98-F498F808C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057046-4A2E-2E4B-9CEB-128E489F8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B9C8D-2844-C64E-99FE-5C0B02CFF5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86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8BA9829-6F5E-9C4E-8DD5-1FFF371AF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fr-FR" dirty="0"/>
              <a:t>Le prétérit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6F365-C0A1-4A4E-BC14-F02D7285C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329113"/>
            <a:ext cx="3911652" cy="1933594"/>
          </a:xfrm>
        </p:spPr>
        <p:txBody>
          <a:bodyPr anchor="ctr">
            <a:normAutofit/>
          </a:bodyPr>
          <a:lstStyle/>
          <a:p>
            <a:pPr algn="l"/>
            <a:r>
              <a:rPr lang="fr-FR" dirty="0"/>
              <a:t>Un seul temps pour l’imparfait </a:t>
            </a:r>
          </a:p>
          <a:p>
            <a:pPr algn="l"/>
            <a:r>
              <a:rPr lang="fr-FR" dirty="0"/>
              <a:t>et </a:t>
            </a:r>
          </a:p>
          <a:p>
            <a:pPr algn="l"/>
            <a:r>
              <a:rPr lang="fr-FR" dirty="0"/>
              <a:t>le passé simple du français</a:t>
            </a:r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096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AF5237B-4BF8-E642-8748-7DA22ECAE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fr-FR" sz="3700" dirty="0">
                <a:solidFill>
                  <a:srgbClr val="FFFFFF"/>
                </a:solidFill>
              </a:rPr>
              <a:t>« ils répondaient »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19AF82-EB08-7444-BCE5-6DF0D1D5C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r>
              <a:rPr lang="fr-FR" sz="2600" dirty="0"/>
              <a:t>Répondre ?</a:t>
            </a:r>
          </a:p>
          <a:p>
            <a:pPr marL="0" indent="0">
              <a:buNone/>
            </a:pPr>
            <a:r>
              <a:rPr lang="fr-FR" sz="2600" dirty="0"/>
              <a:t>ANTWOORDEN</a:t>
            </a:r>
          </a:p>
          <a:p>
            <a:r>
              <a:rPr lang="fr-FR" sz="2600" dirty="0"/>
              <a:t>Recette?</a:t>
            </a:r>
          </a:p>
          <a:p>
            <a:pPr marL="0" indent="0">
              <a:buNone/>
            </a:pPr>
            <a:r>
              <a:rPr lang="fr-FR" sz="2600" dirty="0"/>
              <a:t>(1) </a:t>
            </a:r>
            <a:r>
              <a:rPr lang="fr-FR" sz="2600" dirty="0" err="1"/>
              <a:t>Infinitf</a:t>
            </a:r>
            <a:r>
              <a:rPr lang="fr-FR" sz="2600" dirty="0"/>
              <a:t> sans –EN (</a:t>
            </a:r>
            <a:r>
              <a:rPr lang="fr-FR" sz="2600" i="1" dirty="0" err="1"/>
              <a:t>antwoord</a:t>
            </a:r>
            <a:r>
              <a:rPr lang="fr-FR" sz="2600" dirty="0"/>
              <a:t>)</a:t>
            </a:r>
          </a:p>
          <a:p>
            <a:pPr marL="0" indent="0">
              <a:buNone/>
            </a:pPr>
            <a:r>
              <a:rPr lang="fr-FR" sz="2600" dirty="0"/>
              <a:t>(2) R.O.! (</a:t>
            </a:r>
            <a:r>
              <a:rPr lang="fr-FR" sz="2600" i="1" dirty="0" err="1"/>
              <a:t>ik</a:t>
            </a:r>
            <a:r>
              <a:rPr lang="fr-FR" sz="2600" i="1" dirty="0"/>
              <a:t> </a:t>
            </a:r>
            <a:r>
              <a:rPr lang="fr-FR" sz="2600" i="1" dirty="0" err="1"/>
              <a:t>antwoord</a:t>
            </a:r>
            <a:r>
              <a:rPr lang="fr-FR" sz="2600" dirty="0"/>
              <a:t>)</a:t>
            </a:r>
          </a:p>
          <a:p>
            <a:pPr marL="0" indent="0">
              <a:buNone/>
            </a:pPr>
            <a:r>
              <a:rPr lang="fr-FR" sz="2600" dirty="0"/>
              <a:t>(3) Terminaison</a:t>
            </a:r>
          </a:p>
          <a:p>
            <a:pPr marL="0" indent="0">
              <a:buNone/>
            </a:pPr>
            <a:r>
              <a:rPr lang="fr-FR" sz="2600" dirty="0" err="1"/>
              <a:t>antwoorden</a:t>
            </a:r>
            <a:r>
              <a:rPr lang="fr-FR" sz="2600" dirty="0"/>
              <a:t> sans « -en » </a:t>
            </a:r>
            <a:r>
              <a:rPr lang="fr-FR" sz="2600" dirty="0">
                <a:sym typeface="Wingdings" pitchFamily="2" charset="2"/>
              </a:rPr>
              <a:t> </a:t>
            </a:r>
            <a:r>
              <a:rPr lang="fr-FR" sz="2600" dirty="0" err="1">
                <a:sym typeface="Wingdings" pitchFamily="2" charset="2"/>
              </a:rPr>
              <a:t>antwoor</a:t>
            </a:r>
            <a:r>
              <a:rPr lang="fr-FR" sz="2600" b="1" dirty="0" err="1">
                <a:sym typeface="Wingdings" pitchFamily="2" charset="2"/>
              </a:rPr>
              <a:t>d</a:t>
            </a:r>
            <a:endParaRPr lang="fr-FR" sz="2600" b="1" dirty="0">
              <a:sym typeface="Wingdings" pitchFamily="2" charset="2"/>
            </a:endParaRPr>
          </a:p>
          <a:p>
            <a:r>
              <a:rPr lang="fr-FR" sz="2600" dirty="0">
                <a:sym typeface="Wingdings" pitchFamily="2" charset="2"/>
              </a:rPr>
              <a:t>Frank Klein Prend Son Thé </a:t>
            </a:r>
            <a:r>
              <a:rPr lang="fr-FR" sz="2600" dirty="0" err="1">
                <a:sym typeface="Wingdings" pitchFamily="2" charset="2"/>
              </a:rPr>
              <a:t>CHaud</a:t>
            </a:r>
            <a:r>
              <a:rPr lang="fr-FR" sz="2600" dirty="0">
                <a:sym typeface="Wingdings" pitchFamily="2" charset="2"/>
              </a:rPr>
              <a:t>?</a:t>
            </a:r>
          </a:p>
          <a:p>
            <a:r>
              <a:rPr lang="fr-FR" sz="2600" dirty="0"/>
              <a:t>Non! Je m’attends à une terminaison en :</a:t>
            </a:r>
          </a:p>
          <a:p>
            <a:r>
              <a:rPr lang="fr-FR" sz="2600" dirty="0"/>
              <a:t>-DE(N)</a:t>
            </a:r>
          </a:p>
          <a:p>
            <a:r>
              <a:rPr lang="fr-FR" sz="2600" dirty="0"/>
              <a:t>Je construis :</a:t>
            </a:r>
          </a:p>
          <a:p>
            <a:r>
              <a:rPr lang="fr-FR" sz="2600" dirty="0" err="1"/>
              <a:t>Ze</a:t>
            </a:r>
            <a:r>
              <a:rPr lang="fr-FR" sz="2600" dirty="0"/>
              <a:t> </a:t>
            </a:r>
            <a:r>
              <a:rPr lang="fr-FR" sz="2600" dirty="0" err="1"/>
              <a:t>antwoord</a:t>
            </a:r>
            <a:r>
              <a:rPr lang="fr-FR" sz="2600" dirty="0"/>
              <a:t> de n </a:t>
            </a:r>
            <a:r>
              <a:rPr lang="fr-FR" sz="2600" dirty="0">
                <a:sym typeface="Wingdings" pitchFamily="2" charset="2"/>
              </a:rPr>
              <a:t> </a:t>
            </a:r>
            <a:r>
              <a:rPr lang="fr-FR" sz="2600" b="1" i="1" dirty="0" err="1">
                <a:sym typeface="Wingdings" pitchFamily="2" charset="2"/>
              </a:rPr>
              <a:t>Ze</a:t>
            </a:r>
            <a:r>
              <a:rPr lang="fr-FR" sz="2600" b="1" i="1" dirty="0">
                <a:sym typeface="Wingdings" pitchFamily="2" charset="2"/>
              </a:rPr>
              <a:t> </a:t>
            </a:r>
            <a:r>
              <a:rPr lang="fr-FR" sz="2600" b="1" i="1" dirty="0" err="1">
                <a:sym typeface="Wingdings" pitchFamily="2" charset="2"/>
              </a:rPr>
              <a:t>antwoord</a:t>
            </a:r>
            <a:r>
              <a:rPr lang="fr-FR" sz="2600" b="1" i="1" u="sng" dirty="0" err="1">
                <a:sym typeface="Wingdings" pitchFamily="2" charset="2"/>
              </a:rPr>
              <a:t>d</a:t>
            </a:r>
            <a:r>
              <a:rPr lang="fr-FR" sz="2600" b="1" i="1" dirty="0" err="1">
                <a:sym typeface="Wingdings" pitchFamily="2" charset="2"/>
              </a:rPr>
              <a:t>en</a:t>
            </a:r>
            <a:endParaRPr lang="fr-FR" sz="2600" b="1" i="1" dirty="0"/>
          </a:p>
        </p:txBody>
      </p:sp>
    </p:spTree>
    <p:extLst>
      <p:ext uri="{BB962C8B-B14F-4D97-AF65-F5344CB8AC3E}">
        <p14:creationId xmlns:p14="http://schemas.microsoft.com/office/powerpoint/2010/main" val="4362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4A46000-E39F-9443-A022-AEA584B5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pPr algn="ctr"/>
            <a:r>
              <a:rPr lang="fr-FR" sz="4000" b="1" dirty="0" err="1">
                <a:solidFill>
                  <a:srgbClr val="FFFFFF"/>
                </a:solidFill>
              </a:rPr>
              <a:t>spellen</a:t>
            </a:r>
            <a:br>
              <a:rPr lang="fr-FR" sz="4000" dirty="0">
                <a:solidFill>
                  <a:srgbClr val="FFFFFF"/>
                </a:solidFill>
              </a:rPr>
            </a:br>
            <a:r>
              <a:rPr lang="fr-FR" sz="3000" dirty="0">
                <a:solidFill>
                  <a:srgbClr val="FFFFFF"/>
                </a:solidFill>
              </a:rPr>
              <a:t>(épeler)</a:t>
            </a:r>
            <a:br>
              <a:rPr lang="fr-FR" sz="4000" dirty="0">
                <a:solidFill>
                  <a:srgbClr val="FFFFFF"/>
                </a:solidFill>
              </a:rPr>
            </a:br>
            <a:r>
              <a:rPr lang="fr-FR" sz="4000" dirty="0">
                <a:solidFill>
                  <a:srgbClr val="FFFFFF"/>
                </a:solidFill>
              </a:rPr>
              <a:t>&amp;</a:t>
            </a:r>
            <a:br>
              <a:rPr lang="fr-FR" sz="4000" dirty="0">
                <a:solidFill>
                  <a:srgbClr val="FFFFFF"/>
                </a:solidFill>
              </a:rPr>
            </a:br>
            <a:r>
              <a:rPr lang="fr-FR" sz="4000" b="1" dirty="0" err="1">
                <a:solidFill>
                  <a:srgbClr val="FFFFFF"/>
                </a:solidFill>
              </a:rPr>
              <a:t>spelden</a:t>
            </a:r>
            <a:br>
              <a:rPr lang="fr-FR" sz="4000" dirty="0">
                <a:solidFill>
                  <a:srgbClr val="FFFFFF"/>
                </a:solidFill>
              </a:rPr>
            </a:br>
            <a:r>
              <a:rPr lang="fr-FR" sz="3000" dirty="0">
                <a:solidFill>
                  <a:srgbClr val="FFFFFF"/>
                </a:solidFill>
              </a:rPr>
              <a:t>(épingler)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7515B3-3A3B-4C46-9789-199E0EB88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« Tu épelais »</a:t>
            </a:r>
          </a:p>
          <a:p>
            <a:r>
              <a:rPr lang="fr-FR" sz="2000" dirty="0"/>
              <a:t>(1) </a:t>
            </a:r>
            <a:r>
              <a:rPr lang="fr-FR" sz="2000" dirty="0" err="1"/>
              <a:t>spell</a:t>
            </a:r>
            <a:endParaRPr lang="fr-FR" sz="2000" dirty="0"/>
          </a:p>
          <a:p>
            <a:r>
              <a:rPr lang="fr-FR" sz="2000" dirty="0"/>
              <a:t>(2) </a:t>
            </a:r>
            <a:r>
              <a:rPr lang="fr-FR" sz="2000" dirty="0" err="1"/>
              <a:t>ik</a:t>
            </a:r>
            <a:r>
              <a:rPr lang="fr-FR" sz="2000" dirty="0"/>
              <a:t> </a:t>
            </a:r>
            <a:r>
              <a:rPr lang="fr-FR" sz="2000" dirty="0" err="1"/>
              <a:t>spel</a:t>
            </a:r>
            <a:endParaRPr lang="fr-FR" sz="2000" dirty="0"/>
          </a:p>
          <a:p>
            <a:r>
              <a:rPr lang="fr-FR" sz="2000" dirty="0"/>
              <a:t>(3) FKPSTCH?</a:t>
            </a:r>
          </a:p>
          <a:p>
            <a:r>
              <a:rPr lang="fr-FR" sz="2000" dirty="0"/>
              <a:t>(3) NON</a:t>
            </a:r>
          </a:p>
          <a:p>
            <a:r>
              <a:rPr lang="fr-FR" sz="2000" dirty="0"/>
              <a:t>(3) –DE(n)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b="1" dirty="0"/>
              <a:t>JE SPELDE</a:t>
            </a:r>
          </a:p>
          <a:p>
            <a:endParaRPr lang="fr-FR" sz="2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374FE2E-7300-914D-A8D4-0C3E8DEC0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« Tu épinglais »</a:t>
            </a:r>
          </a:p>
          <a:p>
            <a:r>
              <a:rPr lang="fr-FR" sz="2000" dirty="0"/>
              <a:t>(1) </a:t>
            </a:r>
            <a:r>
              <a:rPr lang="fr-FR" sz="2000" dirty="0" err="1"/>
              <a:t>speld</a:t>
            </a:r>
            <a:endParaRPr lang="fr-FR" sz="2000" dirty="0"/>
          </a:p>
          <a:p>
            <a:r>
              <a:rPr lang="fr-FR" sz="2000" dirty="0"/>
              <a:t>(2) </a:t>
            </a:r>
            <a:r>
              <a:rPr lang="fr-FR" sz="2000" dirty="0" err="1"/>
              <a:t>ik</a:t>
            </a:r>
            <a:r>
              <a:rPr lang="fr-FR" sz="2000" dirty="0"/>
              <a:t> </a:t>
            </a:r>
            <a:r>
              <a:rPr lang="fr-FR" sz="2000" dirty="0" err="1"/>
              <a:t>speld</a:t>
            </a:r>
            <a:endParaRPr lang="fr-FR" sz="2000" dirty="0"/>
          </a:p>
          <a:p>
            <a:r>
              <a:rPr lang="fr-FR" sz="2000" dirty="0"/>
              <a:t>(3) FKPSTCH?</a:t>
            </a:r>
          </a:p>
          <a:p>
            <a:r>
              <a:rPr lang="fr-FR" sz="2000" dirty="0"/>
              <a:t>(3) NON</a:t>
            </a:r>
          </a:p>
          <a:p>
            <a:r>
              <a:rPr lang="fr-FR" sz="2000" dirty="0"/>
              <a:t>(3) –DE(n)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b="1" dirty="0"/>
              <a:t>JE SPELD</a:t>
            </a:r>
            <a:r>
              <a:rPr lang="fr-FR" sz="2000" dirty="0"/>
              <a:t>D</a:t>
            </a:r>
            <a:r>
              <a:rPr lang="fr-FR" sz="2000" b="1" dirty="0"/>
              <a:t>E</a:t>
            </a:r>
          </a:p>
          <a:p>
            <a:pPr marL="0" indent="0">
              <a:buNone/>
            </a:pP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82804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AF5237B-4BF8-E642-8748-7DA22ECAE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fr-FR" sz="3700" dirty="0">
                <a:solidFill>
                  <a:srgbClr val="FFFFFF"/>
                </a:solidFill>
              </a:rPr>
              <a:t>« elle vivait »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19AF82-EB08-7444-BCE5-6DF0D1D5C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r>
              <a:rPr lang="fr-FR" sz="2600" dirty="0"/>
              <a:t>Vivre ?</a:t>
            </a:r>
          </a:p>
          <a:p>
            <a:pPr marL="0" indent="0">
              <a:buNone/>
            </a:pPr>
            <a:r>
              <a:rPr lang="fr-FR" sz="2600" dirty="0"/>
              <a:t>LEVEN</a:t>
            </a:r>
          </a:p>
          <a:p>
            <a:r>
              <a:rPr lang="fr-FR" sz="2600" dirty="0"/>
              <a:t>Recette?</a:t>
            </a:r>
          </a:p>
          <a:p>
            <a:pPr marL="0" indent="0">
              <a:buNone/>
            </a:pPr>
            <a:r>
              <a:rPr lang="fr-FR" sz="2600" dirty="0"/>
              <a:t>(1) </a:t>
            </a:r>
            <a:r>
              <a:rPr lang="fr-FR" sz="2600" dirty="0" err="1"/>
              <a:t>Infinitf</a:t>
            </a:r>
            <a:r>
              <a:rPr lang="fr-FR" sz="2600" dirty="0"/>
              <a:t> sans –EN (</a:t>
            </a:r>
            <a:r>
              <a:rPr lang="fr-FR" sz="2600" i="1" dirty="0"/>
              <a:t>lev</a:t>
            </a:r>
            <a:r>
              <a:rPr lang="fr-FR" sz="2600" dirty="0"/>
              <a:t>)</a:t>
            </a:r>
          </a:p>
          <a:p>
            <a:pPr marL="0" indent="0">
              <a:buNone/>
            </a:pPr>
            <a:r>
              <a:rPr lang="fr-FR" sz="2600" dirty="0"/>
              <a:t>(2) R.O.! (</a:t>
            </a:r>
            <a:r>
              <a:rPr lang="fr-FR" sz="2600" i="1" dirty="0" err="1"/>
              <a:t>ik</a:t>
            </a:r>
            <a:r>
              <a:rPr lang="fr-FR" sz="2600" i="1" dirty="0"/>
              <a:t> </a:t>
            </a:r>
            <a:r>
              <a:rPr lang="fr-FR" sz="2600" i="1" dirty="0" err="1"/>
              <a:t>lee</a:t>
            </a:r>
            <a:r>
              <a:rPr lang="fr-FR" sz="2600" b="1" i="1" dirty="0" err="1"/>
              <a:t>f</a:t>
            </a:r>
            <a:r>
              <a:rPr lang="fr-FR" sz="2600" dirty="0"/>
              <a:t>)</a:t>
            </a:r>
          </a:p>
          <a:p>
            <a:pPr marL="0" indent="0">
              <a:buNone/>
            </a:pPr>
            <a:r>
              <a:rPr lang="fr-FR" sz="2600" dirty="0"/>
              <a:t>(3) Terminaison</a:t>
            </a:r>
          </a:p>
          <a:p>
            <a:pPr marL="0" indent="0">
              <a:buNone/>
            </a:pPr>
            <a:r>
              <a:rPr lang="fr-FR" sz="2600" dirty="0" err="1"/>
              <a:t>leven</a:t>
            </a:r>
            <a:r>
              <a:rPr lang="fr-FR" sz="2600" dirty="0"/>
              <a:t> sans « -en » </a:t>
            </a:r>
            <a:r>
              <a:rPr lang="fr-FR" sz="2600" dirty="0">
                <a:sym typeface="Wingdings" pitchFamily="2" charset="2"/>
              </a:rPr>
              <a:t> le</a:t>
            </a:r>
            <a:r>
              <a:rPr lang="fr-FR" sz="2600" b="1" dirty="0">
                <a:sym typeface="Wingdings" pitchFamily="2" charset="2"/>
              </a:rPr>
              <a:t>v</a:t>
            </a:r>
          </a:p>
          <a:p>
            <a:r>
              <a:rPr lang="fr-FR" sz="2600" dirty="0">
                <a:sym typeface="Wingdings" pitchFamily="2" charset="2"/>
              </a:rPr>
              <a:t>Frank Klein Prend Son Thé </a:t>
            </a:r>
            <a:r>
              <a:rPr lang="fr-FR" sz="2600" dirty="0" err="1">
                <a:sym typeface="Wingdings" pitchFamily="2" charset="2"/>
              </a:rPr>
              <a:t>CHaud</a:t>
            </a:r>
            <a:r>
              <a:rPr lang="fr-FR" sz="2600" dirty="0">
                <a:sym typeface="Wingdings" pitchFamily="2" charset="2"/>
              </a:rPr>
              <a:t>?</a:t>
            </a:r>
          </a:p>
          <a:p>
            <a:r>
              <a:rPr lang="fr-FR" sz="2600" dirty="0"/>
              <a:t>Non! Je m’attends à une terminaison en :</a:t>
            </a:r>
          </a:p>
          <a:p>
            <a:r>
              <a:rPr lang="fr-FR" sz="2600" dirty="0"/>
              <a:t>-DE(N)</a:t>
            </a:r>
          </a:p>
          <a:p>
            <a:r>
              <a:rPr lang="fr-FR" sz="2600" dirty="0"/>
              <a:t>Je construis :</a:t>
            </a:r>
          </a:p>
          <a:p>
            <a:r>
              <a:rPr lang="fr-FR" sz="2600" dirty="0" err="1"/>
              <a:t>Ze</a:t>
            </a:r>
            <a:r>
              <a:rPr lang="fr-FR" sz="2600" dirty="0"/>
              <a:t> </a:t>
            </a:r>
            <a:r>
              <a:rPr lang="fr-FR" sz="2600" dirty="0" err="1"/>
              <a:t>leef</a:t>
            </a:r>
            <a:r>
              <a:rPr lang="fr-FR" sz="2600" dirty="0"/>
              <a:t> de </a:t>
            </a:r>
            <a:r>
              <a:rPr lang="fr-FR" sz="2600" dirty="0">
                <a:sym typeface="Wingdings" pitchFamily="2" charset="2"/>
              </a:rPr>
              <a:t> </a:t>
            </a:r>
            <a:r>
              <a:rPr lang="fr-FR" sz="2600" b="1" i="1" dirty="0" err="1">
                <a:sym typeface="Wingdings" pitchFamily="2" charset="2"/>
              </a:rPr>
              <a:t>Ze</a:t>
            </a:r>
            <a:r>
              <a:rPr lang="fr-FR" sz="2600" b="1" i="1" dirty="0">
                <a:sym typeface="Wingdings" pitchFamily="2" charset="2"/>
              </a:rPr>
              <a:t> </a:t>
            </a:r>
            <a:r>
              <a:rPr lang="fr-FR" sz="2600" b="1" i="1" dirty="0" err="1">
                <a:sym typeface="Wingdings" pitchFamily="2" charset="2"/>
              </a:rPr>
              <a:t>leefde</a:t>
            </a:r>
            <a:endParaRPr lang="fr-FR" sz="2600" b="1" i="1" dirty="0"/>
          </a:p>
        </p:txBody>
      </p:sp>
    </p:spTree>
    <p:extLst>
      <p:ext uri="{BB962C8B-B14F-4D97-AF65-F5344CB8AC3E}">
        <p14:creationId xmlns:p14="http://schemas.microsoft.com/office/powerpoint/2010/main" val="69545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515C5B9-FCA8-814B-B5DA-0ED24F4A5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fr-FR" sz="3800">
                <a:solidFill>
                  <a:srgbClr val="FFFFFF"/>
                </a:solidFill>
              </a:rPr>
              <a:t>Oui, mais j’ai « F », pourquoi « -DE(n) » 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ABA56C-6CD5-0E45-B457-38D2795D9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r>
              <a:rPr lang="fr-FR" sz="2600"/>
              <a:t>C’est vrai, j’ai un « F » quand j’applique les R.O.</a:t>
            </a:r>
          </a:p>
          <a:p>
            <a:pPr marL="0" indent="0">
              <a:buNone/>
            </a:pPr>
            <a:r>
              <a:rPr lang="fr-FR" sz="2600" i="1"/>
              <a:t>Ik lee</a:t>
            </a:r>
            <a:r>
              <a:rPr lang="fr-FR" sz="2600" b="1" i="1"/>
              <a:t>F</a:t>
            </a:r>
          </a:p>
          <a:p>
            <a:r>
              <a:rPr lang="fr-FR" sz="2600"/>
              <a:t>MAIS on se demande si FKPSTCH quand on enlève le « -en » de l’infinitif</a:t>
            </a:r>
          </a:p>
          <a:p>
            <a:r>
              <a:rPr lang="fr-FR" sz="2600"/>
              <a:t>OR on a « leven » </a:t>
            </a:r>
            <a:r>
              <a:rPr lang="fr-FR" sz="2600">
                <a:sym typeface="Wingdings" pitchFamily="2" charset="2"/>
              </a:rPr>
              <a:t> « le</a:t>
            </a:r>
            <a:r>
              <a:rPr lang="fr-FR" sz="2600" b="1">
                <a:sym typeface="Wingdings" pitchFamily="2" charset="2"/>
              </a:rPr>
              <a:t>v</a:t>
            </a:r>
            <a:r>
              <a:rPr lang="fr-FR" sz="2600">
                <a:sym typeface="Wingdings" pitchFamily="2" charset="2"/>
              </a:rPr>
              <a:t> »</a:t>
            </a:r>
          </a:p>
          <a:p>
            <a:r>
              <a:rPr lang="fr-FR" sz="2600">
                <a:sym typeface="Wingdings" pitchFamily="2" charset="2"/>
              </a:rPr>
              <a:t>FKPSTCH ? Ah, non !</a:t>
            </a:r>
          </a:p>
          <a:p>
            <a:r>
              <a:rPr lang="fr-FR" sz="2600">
                <a:sym typeface="Wingdings" pitchFamily="2" charset="2"/>
              </a:rPr>
              <a:t>Donc j’ai bien une terminaison en « -DE » ou « -DEN »</a:t>
            </a:r>
            <a:endParaRPr lang="fr-FR" sz="2600"/>
          </a:p>
        </p:txBody>
      </p:sp>
    </p:spTree>
    <p:extLst>
      <p:ext uri="{BB962C8B-B14F-4D97-AF65-F5344CB8AC3E}">
        <p14:creationId xmlns:p14="http://schemas.microsoft.com/office/powerpoint/2010/main" val="163460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03FAE81-C9B8-A640-989C-D63B75B4C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rgbClr val="FFFFFF"/>
                </a:solidFill>
              </a:rPr>
              <a:t>Je </a:t>
            </a:r>
            <a:r>
              <a:rPr lang="fr-FR" dirty="0" err="1">
                <a:solidFill>
                  <a:srgbClr val="FFFFFF"/>
                </a:solidFill>
              </a:rPr>
              <a:t>spelde</a:t>
            </a:r>
            <a:r>
              <a:rPr lang="fr-FR" dirty="0">
                <a:solidFill>
                  <a:srgbClr val="FFFFFF"/>
                </a:solidFill>
              </a:rPr>
              <a:t> </a:t>
            </a:r>
            <a:br>
              <a:rPr lang="fr-FR" dirty="0">
                <a:solidFill>
                  <a:srgbClr val="FFFFFF"/>
                </a:solidFill>
              </a:rPr>
            </a:br>
            <a:r>
              <a:rPr lang="fr-FR" dirty="0">
                <a:solidFill>
                  <a:srgbClr val="FFFFFF"/>
                </a:solidFill>
              </a:rPr>
              <a:t>&amp; </a:t>
            </a:r>
            <a:br>
              <a:rPr lang="fr-FR" dirty="0">
                <a:solidFill>
                  <a:srgbClr val="FFFFFF"/>
                </a:solidFill>
              </a:rPr>
            </a:br>
            <a:r>
              <a:rPr lang="fr-FR" dirty="0">
                <a:solidFill>
                  <a:srgbClr val="FFFFFF"/>
                </a:solidFill>
              </a:rPr>
              <a:t>Je </a:t>
            </a:r>
            <a:r>
              <a:rPr lang="fr-FR" dirty="0" err="1">
                <a:solidFill>
                  <a:srgbClr val="FFFFFF"/>
                </a:solidFill>
              </a:rPr>
              <a:t>speldde</a:t>
            </a:r>
            <a:endParaRPr lang="fr-FR" dirty="0">
              <a:solidFill>
                <a:srgbClr val="FFFFFF"/>
              </a:solidFill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F389C326-E30A-4D02-8CC5-50861A8AD5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82009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6941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577FF9-3543-4875-815D-3D87BD8A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BEE359B-6151-A747-BB0A-6E38F3D7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15" y="798703"/>
            <a:ext cx="5221185" cy="30720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Voilà, c’était le prétérit des verbes réguliers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E8BA0204-1D9A-8340-A959-DD32EF20FE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157778"/>
              </p:ext>
            </p:extLst>
          </p:nvPr>
        </p:nvGraphicFramePr>
        <p:xfrm>
          <a:off x="6651243" y="1248667"/>
          <a:ext cx="4939506" cy="397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876">
                  <a:extLst>
                    <a:ext uri="{9D8B030D-6E8A-4147-A177-3AD203B41FA5}">
                      <a16:colId xmlns:a16="http://schemas.microsoft.com/office/drawing/2014/main" val="3177749611"/>
                    </a:ext>
                  </a:extLst>
                </a:gridCol>
                <a:gridCol w="1554425">
                  <a:extLst>
                    <a:ext uri="{9D8B030D-6E8A-4147-A177-3AD203B41FA5}">
                      <a16:colId xmlns:a16="http://schemas.microsoft.com/office/drawing/2014/main" val="3977205760"/>
                    </a:ext>
                  </a:extLst>
                </a:gridCol>
                <a:gridCol w="1617205">
                  <a:extLst>
                    <a:ext uri="{9D8B030D-6E8A-4147-A177-3AD203B41FA5}">
                      <a16:colId xmlns:a16="http://schemas.microsoft.com/office/drawing/2014/main" val="2198505728"/>
                    </a:ext>
                  </a:extLst>
                </a:gridCol>
              </a:tblGrid>
              <a:tr h="397772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Verbe (infinitif)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Prétérit (sg.)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Prétérit (pl.)</a:t>
                      </a:r>
                    </a:p>
                  </a:txBody>
                  <a:tcPr marL="90403" marR="90403" marT="45201" marB="45201"/>
                </a:tc>
                <a:extLst>
                  <a:ext uri="{0D108BD9-81ED-4DB2-BD59-A6C34878D82A}">
                    <a16:rowId xmlns:a16="http://schemas.microsoft.com/office/drawing/2014/main" val="299657352"/>
                  </a:ext>
                </a:extLst>
              </a:tr>
              <a:tr h="397772">
                <a:tc>
                  <a:txBody>
                    <a:bodyPr/>
                    <a:lstStyle/>
                    <a:p>
                      <a:r>
                        <a:rPr lang="fr-FR" sz="1800"/>
                        <a:t>maken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maakte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maakten</a:t>
                      </a:r>
                    </a:p>
                  </a:txBody>
                  <a:tcPr marL="90403" marR="90403" marT="45201" marB="45201"/>
                </a:tc>
                <a:extLst>
                  <a:ext uri="{0D108BD9-81ED-4DB2-BD59-A6C34878D82A}">
                    <a16:rowId xmlns:a16="http://schemas.microsoft.com/office/drawing/2014/main" val="2096417286"/>
                  </a:ext>
                </a:extLst>
              </a:tr>
              <a:tr h="397772">
                <a:tc>
                  <a:txBody>
                    <a:bodyPr/>
                    <a:lstStyle/>
                    <a:p>
                      <a:r>
                        <a:rPr lang="fr-FR" sz="1800"/>
                        <a:t>ontmoeten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ontmoette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ontmoetten</a:t>
                      </a:r>
                    </a:p>
                  </a:txBody>
                  <a:tcPr marL="90403" marR="90403" marT="45201" marB="45201"/>
                </a:tc>
                <a:extLst>
                  <a:ext uri="{0D108BD9-81ED-4DB2-BD59-A6C34878D82A}">
                    <a16:rowId xmlns:a16="http://schemas.microsoft.com/office/drawing/2014/main" val="2548318991"/>
                  </a:ext>
                </a:extLst>
              </a:tr>
              <a:tr h="397772">
                <a:tc>
                  <a:txBody>
                    <a:bodyPr/>
                    <a:lstStyle/>
                    <a:p>
                      <a:r>
                        <a:rPr lang="fr-FR" sz="1800"/>
                        <a:t>antwoorden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antwoordde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antwoordden</a:t>
                      </a:r>
                    </a:p>
                  </a:txBody>
                  <a:tcPr marL="90403" marR="90403" marT="45201" marB="45201"/>
                </a:tc>
                <a:extLst>
                  <a:ext uri="{0D108BD9-81ED-4DB2-BD59-A6C34878D82A}">
                    <a16:rowId xmlns:a16="http://schemas.microsoft.com/office/drawing/2014/main" val="3378122275"/>
                  </a:ext>
                </a:extLst>
              </a:tr>
              <a:tr h="397772">
                <a:tc>
                  <a:txBody>
                    <a:bodyPr/>
                    <a:lstStyle/>
                    <a:p>
                      <a:r>
                        <a:rPr lang="fr-FR" sz="1800"/>
                        <a:t>spellen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spelde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spelden</a:t>
                      </a:r>
                    </a:p>
                  </a:txBody>
                  <a:tcPr marL="90403" marR="90403" marT="45201" marB="45201"/>
                </a:tc>
                <a:extLst>
                  <a:ext uri="{0D108BD9-81ED-4DB2-BD59-A6C34878D82A}">
                    <a16:rowId xmlns:a16="http://schemas.microsoft.com/office/drawing/2014/main" val="1687783776"/>
                  </a:ext>
                </a:extLst>
              </a:tr>
              <a:tr h="397772">
                <a:tc>
                  <a:txBody>
                    <a:bodyPr/>
                    <a:lstStyle/>
                    <a:p>
                      <a:r>
                        <a:rPr lang="fr-FR" sz="1800"/>
                        <a:t>spelden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speldde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speldden</a:t>
                      </a:r>
                    </a:p>
                  </a:txBody>
                  <a:tcPr marL="90403" marR="90403" marT="45201" marB="45201"/>
                </a:tc>
                <a:extLst>
                  <a:ext uri="{0D108BD9-81ED-4DB2-BD59-A6C34878D82A}">
                    <a16:rowId xmlns:a16="http://schemas.microsoft.com/office/drawing/2014/main" val="2886336811"/>
                  </a:ext>
                </a:extLst>
              </a:tr>
              <a:tr h="397772">
                <a:tc>
                  <a:txBody>
                    <a:bodyPr/>
                    <a:lstStyle/>
                    <a:p>
                      <a:r>
                        <a:rPr lang="fr-FR" sz="1800"/>
                        <a:t>praten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praatte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praatten</a:t>
                      </a:r>
                    </a:p>
                  </a:txBody>
                  <a:tcPr marL="90403" marR="90403" marT="45201" marB="45201"/>
                </a:tc>
                <a:extLst>
                  <a:ext uri="{0D108BD9-81ED-4DB2-BD59-A6C34878D82A}">
                    <a16:rowId xmlns:a16="http://schemas.microsoft.com/office/drawing/2014/main" val="2818037915"/>
                  </a:ext>
                </a:extLst>
              </a:tr>
              <a:tr h="397772">
                <a:tc>
                  <a:txBody>
                    <a:bodyPr/>
                    <a:lstStyle/>
                    <a:p>
                      <a:r>
                        <a:rPr lang="fr-FR" sz="1800"/>
                        <a:t>boeken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boekte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boekten</a:t>
                      </a:r>
                    </a:p>
                  </a:txBody>
                  <a:tcPr marL="90403" marR="90403" marT="45201" marB="45201"/>
                </a:tc>
                <a:extLst>
                  <a:ext uri="{0D108BD9-81ED-4DB2-BD59-A6C34878D82A}">
                    <a16:rowId xmlns:a16="http://schemas.microsoft.com/office/drawing/2014/main" val="3603676342"/>
                  </a:ext>
                </a:extLst>
              </a:tr>
              <a:tr h="397772">
                <a:tc>
                  <a:txBody>
                    <a:bodyPr/>
                    <a:lstStyle/>
                    <a:p>
                      <a:r>
                        <a:rPr lang="fr-FR" sz="1800"/>
                        <a:t>wassen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waste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wasten</a:t>
                      </a:r>
                    </a:p>
                  </a:txBody>
                  <a:tcPr marL="90403" marR="90403" marT="45201" marB="45201"/>
                </a:tc>
                <a:extLst>
                  <a:ext uri="{0D108BD9-81ED-4DB2-BD59-A6C34878D82A}">
                    <a16:rowId xmlns:a16="http://schemas.microsoft.com/office/drawing/2014/main" val="3596804979"/>
                  </a:ext>
                </a:extLst>
              </a:tr>
              <a:tr h="397772">
                <a:tc>
                  <a:txBody>
                    <a:bodyPr/>
                    <a:lstStyle/>
                    <a:p>
                      <a:r>
                        <a:rPr lang="fr-FR" sz="1800"/>
                        <a:t>leven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leefde</a:t>
                      </a:r>
                    </a:p>
                  </a:txBody>
                  <a:tcPr marL="90403" marR="90403" marT="45201" marB="45201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leefden</a:t>
                      </a:r>
                    </a:p>
                  </a:txBody>
                  <a:tcPr marL="90403" marR="90403" marT="45201" marB="45201"/>
                </a:tc>
                <a:extLst>
                  <a:ext uri="{0D108BD9-81ED-4DB2-BD59-A6C34878D82A}">
                    <a16:rowId xmlns:a16="http://schemas.microsoft.com/office/drawing/2014/main" val="1873570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7532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219423-4C14-CB44-AA8C-6B51C6A5E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/>
          </a:bodyPr>
          <a:lstStyle/>
          <a:p>
            <a:pPr algn="ctr"/>
            <a:r>
              <a:rPr lang="fr-FR" sz="3400" dirty="0"/>
              <a:t>Attention, il existe des verbes au comportement IRREGULIER</a:t>
            </a:r>
          </a:p>
        </p:txBody>
      </p:sp>
      <p:pic>
        <p:nvPicPr>
          <p:cNvPr id="6" name="Espace réservé du contenu 5" descr="Avertissement">
            <a:extLst>
              <a:ext uri="{FF2B5EF4-FFF2-40B4-BE49-F238E27FC236}">
                <a16:creationId xmlns:a16="http://schemas.microsoft.com/office/drawing/2014/main" id="{2C4F361F-0093-E94A-A03E-1AE2E136A3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8800" y="2767807"/>
            <a:ext cx="2606675" cy="2606675"/>
          </a:xfr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Espace réservé du contenu 3">
            <a:extLst>
              <a:ext uri="{FF2B5EF4-FFF2-40B4-BE49-F238E27FC236}">
                <a16:creationId xmlns:a16="http://schemas.microsoft.com/office/drawing/2014/main" id="{9F3C86A9-5BE5-F349-84F5-DD9008F1B1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2080601"/>
              </p:ext>
            </p:extLst>
          </p:nvPr>
        </p:nvGraphicFramePr>
        <p:xfrm>
          <a:off x="6577582" y="1685925"/>
          <a:ext cx="5130204" cy="325819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75924">
                  <a:extLst>
                    <a:ext uri="{9D8B030D-6E8A-4147-A177-3AD203B41FA5}">
                      <a16:colId xmlns:a16="http://schemas.microsoft.com/office/drawing/2014/main" val="1214252363"/>
                    </a:ext>
                  </a:extLst>
                </a:gridCol>
                <a:gridCol w="1600307">
                  <a:extLst>
                    <a:ext uri="{9D8B030D-6E8A-4147-A177-3AD203B41FA5}">
                      <a16:colId xmlns:a16="http://schemas.microsoft.com/office/drawing/2014/main" val="1412752226"/>
                    </a:ext>
                  </a:extLst>
                </a:gridCol>
                <a:gridCol w="1753973">
                  <a:extLst>
                    <a:ext uri="{9D8B030D-6E8A-4147-A177-3AD203B41FA5}">
                      <a16:colId xmlns:a16="http://schemas.microsoft.com/office/drawing/2014/main" val="1400624094"/>
                    </a:ext>
                  </a:extLst>
                </a:gridCol>
              </a:tblGrid>
              <a:tr h="325819">
                <a:tc>
                  <a:txBody>
                    <a:bodyPr/>
                    <a:lstStyle/>
                    <a:p>
                      <a:pPr algn="ctr"/>
                      <a:r>
                        <a:rPr lang="fr-FR" sz="1400"/>
                        <a:t>Verbe (infinitif)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/>
                        <a:t>Prétérit (</a:t>
                      </a:r>
                      <a:r>
                        <a:rPr lang="fr-FR" sz="1400" err="1"/>
                        <a:t>sg</a:t>
                      </a:r>
                      <a:r>
                        <a:rPr lang="fr-FR" sz="1400"/>
                        <a:t>.)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/>
                        <a:t>Prétérit (pl.)</a:t>
                      </a:r>
                    </a:p>
                  </a:txBody>
                  <a:tcPr marL="68943" marR="68943" marT="34471" marB="34471"/>
                </a:tc>
                <a:extLst>
                  <a:ext uri="{0D108BD9-81ED-4DB2-BD59-A6C34878D82A}">
                    <a16:rowId xmlns:a16="http://schemas.microsoft.com/office/drawing/2014/main" val="4076874333"/>
                  </a:ext>
                </a:extLst>
              </a:tr>
              <a:tr h="325819"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Geven</a:t>
                      </a:r>
                      <a:r>
                        <a:rPr lang="fr-FR" sz="1400"/>
                        <a:t> (donner)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gaf</a:t>
                      </a:r>
                      <a:endParaRPr lang="fr-FR" sz="1400"/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gaven</a:t>
                      </a:r>
                      <a:endParaRPr lang="fr-FR" sz="1400"/>
                    </a:p>
                  </a:txBody>
                  <a:tcPr marL="68943" marR="68943" marT="34471" marB="34471"/>
                </a:tc>
                <a:extLst>
                  <a:ext uri="{0D108BD9-81ED-4DB2-BD59-A6C34878D82A}">
                    <a16:rowId xmlns:a16="http://schemas.microsoft.com/office/drawing/2014/main" val="4240938705"/>
                  </a:ext>
                </a:extLst>
              </a:tr>
              <a:tr h="325819"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Lopen</a:t>
                      </a:r>
                      <a:r>
                        <a:rPr lang="fr-FR" sz="1400"/>
                        <a:t> (marcher)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liep</a:t>
                      </a:r>
                      <a:endParaRPr lang="fr-FR" sz="1400"/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liepen</a:t>
                      </a:r>
                      <a:endParaRPr lang="fr-FR" sz="1400"/>
                    </a:p>
                  </a:txBody>
                  <a:tcPr marL="68943" marR="68943" marT="34471" marB="34471"/>
                </a:tc>
                <a:extLst>
                  <a:ext uri="{0D108BD9-81ED-4DB2-BD59-A6C34878D82A}">
                    <a16:rowId xmlns:a16="http://schemas.microsoft.com/office/drawing/2014/main" val="3987836329"/>
                  </a:ext>
                </a:extLst>
              </a:tr>
              <a:tr h="325819"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Dragen</a:t>
                      </a:r>
                      <a:r>
                        <a:rPr lang="fr-FR" sz="1400"/>
                        <a:t> (porter)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droeg</a:t>
                      </a:r>
                      <a:endParaRPr lang="fr-FR" sz="1400"/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droegen</a:t>
                      </a:r>
                      <a:endParaRPr lang="fr-FR" sz="1400"/>
                    </a:p>
                  </a:txBody>
                  <a:tcPr marL="68943" marR="68943" marT="34471" marB="34471"/>
                </a:tc>
                <a:extLst>
                  <a:ext uri="{0D108BD9-81ED-4DB2-BD59-A6C34878D82A}">
                    <a16:rowId xmlns:a16="http://schemas.microsoft.com/office/drawing/2014/main" val="3498461031"/>
                  </a:ext>
                </a:extLst>
              </a:tr>
              <a:tr h="325819"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Doen</a:t>
                      </a:r>
                      <a:r>
                        <a:rPr lang="fr-FR" sz="1400"/>
                        <a:t> (faire)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deed</a:t>
                      </a:r>
                      <a:endParaRPr lang="fr-FR" sz="1400"/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deden</a:t>
                      </a:r>
                      <a:endParaRPr lang="fr-FR" sz="1400"/>
                    </a:p>
                  </a:txBody>
                  <a:tcPr marL="68943" marR="68943" marT="34471" marB="34471"/>
                </a:tc>
                <a:extLst>
                  <a:ext uri="{0D108BD9-81ED-4DB2-BD59-A6C34878D82A}">
                    <a16:rowId xmlns:a16="http://schemas.microsoft.com/office/drawing/2014/main" val="595739213"/>
                  </a:ext>
                </a:extLst>
              </a:tr>
              <a:tr h="325819"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Spreken</a:t>
                      </a:r>
                      <a:r>
                        <a:rPr lang="fr-FR" sz="1400"/>
                        <a:t> (parler)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sprak</a:t>
                      </a:r>
                      <a:r>
                        <a:rPr lang="fr-FR" sz="1400"/>
                        <a:t> (A court)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spraken</a:t>
                      </a:r>
                      <a:r>
                        <a:rPr lang="fr-FR" sz="1400"/>
                        <a:t> (A long)</a:t>
                      </a:r>
                    </a:p>
                  </a:txBody>
                  <a:tcPr marL="68943" marR="68943" marT="34471" marB="34471"/>
                </a:tc>
                <a:extLst>
                  <a:ext uri="{0D108BD9-81ED-4DB2-BD59-A6C34878D82A}">
                    <a16:rowId xmlns:a16="http://schemas.microsoft.com/office/drawing/2014/main" val="2025024405"/>
                  </a:ext>
                </a:extLst>
              </a:tr>
              <a:tr h="325819"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Krijgen</a:t>
                      </a:r>
                      <a:r>
                        <a:rPr lang="fr-FR" sz="1400"/>
                        <a:t> (recevoir)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kreeg</a:t>
                      </a:r>
                      <a:endParaRPr lang="fr-FR" sz="1400"/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kregen</a:t>
                      </a:r>
                      <a:endParaRPr lang="fr-FR" sz="1400"/>
                    </a:p>
                  </a:txBody>
                  <a:tcPr marL="68943" marR="68943" marT="34471" marB="34471"/>
                </a:tc>
                <a:extLst>
                  <a:ext uri="{0D108BD9-81ED-4DB2-BD59-A6C34878D82A}">
                    <a16:rowId xmlns:a16="http://schemas.microsoft.com/office/drawing/2014/main" val="1992488752"/>
                  </a:ext>
                </a:extLst>
              </a:tr>
              <a:tr h="325819"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Komen</a:t>
                      </a:r>
                      <a:r>
                        <a:rPr lang="fr-FR" sz="1400"/>
                        <a:t> (venir)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/>
                        <a:t>kwam</a:t>
                      </a:r>
                      <a:r>
                        <a:rPr lang="fr-FR" sz="1400" dirty="0"/>
                        <a:t> (A court)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kwamen</a:t>
                      </a:r>
                      <a:r>
                        <a:rPr lang="fr-FR" sz="1400"/>
                        <a:t> (A long)</a:t>
                      </a:r>
                    </a:p>
                  </a:txBody>
                  <a:tcPr marL="68943" marR="68943" marT="34471" marB="34471"/>
                </a:tc>
                <a:extLst>
                  <a:ext uri="{0D108BD9-81ED-4DB2-BD59-A6C34878D82A}">
                    <a16:rowId xmlns:a16="http://schemas.microsoft.com/office/drawing/2014/main" val="2525500417"/>
                  </a:ext>
                </a:extLst>
              </a:tr>
              <a:tr h="325819"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Gaan</a:t>
                      </a:r>
                      <a:r>
                        <a:rPr lang="fr-FR" sz="1400"/>
                        <a:t> (aller)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ging</a:t>
                      </a:r>
                      <a:endParaRPr lang="fr-FR" sz="1400"/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gingen</a:t>
                      </a:r>
                      <a:endParaRPr lang="fr-FR" sz="1400"/>
                    </a:p>
                  </a:txBody>
                  <a:tcPr marL="68943" marR="68943" marT="34471" marB="34471"/>
                </a:tc>
                <a:extLst>
                  <a:ext uri="{0D108BD9-81ED-4DB2-BD59-A6C34878D82A}">
                    <a16:rowId xmlns:a16="http://schemas.microsoft.com/office/drawing/2014/main" val="3297004941"/>
                  </a:ext>
                </a:extLst>
              </a:tr>
              <a:tr h="325819">
                <a:tc>
                  <a:txBody>
                    <a:bodyPr/>
                    <a:lstStyle/>
                    <a:p>
                      <a:pPr algn="ctr"/>
                      <a:r>
                        <a:rPr lang="fr-FR" sz="1400" err="1"/>
                        <a:t>Eten</a:t>
                      </a:r>
                      <a:r>
                        <a:rPr lang="fr-FR" sz="1400"/>
                        <a:t> (manger)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/>
                        <a:t>at (A court)</a:t>
                      </a:r>
                    </a:p>
                  </a:txBody>
                  <a:tcPr marL="68943" marR="68943" marT="34471" marB="344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/>
                        <a:t>aten</a:t>
                      </a:r>
                      <a:r>
                        <a:rPr lang="fr-FR" sz="1400" dirty="0"/>
                        <a:t> (A long)</a:t>
                      </a:r>
                    </a:p>
                  </a:txBody>
                  <a:tcPr marL="68943" marR="68943" marT="34471" marB="34471"/>
                </a:tc>
                <a:extLst>
                  <a:ext uri="{0D108BD9-81ED-4DB2-BD59-A6C34878D82A}">
                    <a16:rowId xmlns:a16="http://schemas.microsoft.com/office/drawing/2014/main" val="4069787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876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3837550-1652-E943-B128-812616D0A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</a:rPr>
              <a:t>La liste des verbes irréguliers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0E227B-9BF6-6D48-97DC-D726743CC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fr-FR" sz="2400" dirty="0"/>
              <a:t>Elle se trouve en fin de syllabus</a:t>
            </a:r>
          </a:p>
          <a:p>
            <a:r>
              <a:rPr lang="fr-FR" sz="2400" dirty="0"/>
              <a:t>Les verbes à connaitre sont indiqués en </a:t>
            </a:r>
            <a:r>
              <a:rPr lang="fr-FR" sz="2400" b="1" dirty="0"/>
              <a:t>gras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ATTENTION</a:t>
            </a:r>
          </a:p>
          <a:p>
            <a:pPr marL="0" indent="0">
              <a:buNone/>
            </a:pPr>
            <a:r>
              <a:rPr lang="fr-FR" sz="2400" dirty="0"/>
              <a:t>En général, la forme pluriel du prétérit est la forme singulier + « -en » en appliquant les R.O., mais pas toujours… Vigilance donc ! </a:t>
            </a:r>
          </a:p>
        </p:txBody>
      </p:sp>
    </p:spTree>
    <p:extLst>
      <p:ext uri="{BB962C8B-B14F-4D97-AF65-F5344CB8AC3E}">
        <p14:creationId xmlns:p14="http://schemas.microsoft.com/office/powerpoint/2010/main" val="295951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41A9F9-7447-604E-85CC-54A440B06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fr-FR" sz="3200">
                <a:solidFill>
                  <a:srgbClr val="FFFFFF"/>
                </a:solidFill>
              </a:rPr>
              <a:t>Quand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FB725A-31C9-A046-AE8F-DC70341D3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423" y="3355130"/>
            <a:ext cx="3597402" cy="2427333"/>
          </a:xfrm>
        </p:spPr>
        <p:txBody>
          <a:bodyPr>
            <a:normAutofit/>
          </a:bodyPr>
          <a:lstStyle/>
          <a:p>
            <a:r>
              <a:rPr lang="fr-FR" sz="1200" dirty="0"/>
              <a:t>Comme quand j’utilise le passé simple ou l’imparfait en français</a:t>
            </a:r>
          </a:p>
          <a:p>
            <a:r>
              <a:rPr lang="fr-FR" sz="1200" i="1" dirty="0"/>
              <a:t>Je </a:t>
            </a:r>
            <a:r>
              <a:rPr lang="fr-FR" sz="1200" i="1" dirty="0">
                <a:solidFill>
                  <a:srgbClr val="FF0000"/>
                </a:solidFill>
              </a:rPr>
              <a:t>suis allé </a:t>
            </a:r>
            <a:r>
              <a:rPr lang="fr-FR" sz="1200" i="1" dirty="0"/>
              <a:t>au restaurant ET j’</a:t>
            </a:r>
            <a:r>
              <a:rPr lang="fr-FR" sz="1200" i="1" dirty="0">
                <a:solidFill>
                  <a:srgbClr val="FF0000"/>
                </a:solidFill>
              </a:rPr>
              <a:t>ai vu </a:t>
            </a:r>
            <a:r>
              <a:rPr lang="fr-FR" sz="1200" i="1" dirty="0"/>
              <a:t>un homme </a:t>
            </a:r>
            <a:r>
              <a:rPr lang="fr-FR" sz="1200" dirty="0"/>
              <a:t>(passé composé).</a:t>
            </a:r>
          </a:p>
          <a:p>
            <a:r>
              <a:rPr lang="fr-FR" sz="1200" i="1" dirty="0"/>
              <a:t>Il </a:t>
            </a:r>
            <a:r>
              <a:rPr lang="fr-FR" sz="1200" i="1" dirty="0">
                <a:solidFill>
                  <a:srgbClr val="FF0000"/>
                </a:solidFill>
              </a:rPr>
              <a:t>était</a:t>
            </a:r>
            <a:r>
              <a:rPr lang="fr-FR" sz="1200" i="1" dirty="0"/>
              <a:t> grand, il </a:t>
            </a:r>
            <a:r>
              <a:rPr lang="fr-FR" sz="1200" i="1" dirty="0">
                <a:solidFill>
                  <a:srgbClr val="FF0000"/>
                </a:solidFill>
              </a:rPr>
              <a:t>avait</a:t>
            </a:r>
            <a:r>
              <a:rPr lang="fr-FR" sz="1200" i="1" dirty="0"/>
              <a:t> des cheveux clairs, il </a:t>
            </a:r>
            <a:r>
              <a:rPr lang="fr-FR" sz="1200" i="1" dirty="0">
                <a:solidFill>
                  <a:srgbClr val="FF0000"/>
                </a:solidFill>
              </a:rPr>
              <a:t>portait</a:t>
            </a:r>
            <a:r>
              <a:rPr lang="fr-FR" sz="1200" i="1" dirty="0"/>
              <a:t> une veste </a:t>
            </a:r>
            <a:r>
              <a:rPr lang="fr-FR" sz="1200" dirty="0"/>
              <a:t>(prétérit)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 dirty="0"/>
              <a:t>ATTENTION !</a:t>
            </a:r>
          </a:p>
          <a:p>
            <a:pPr marL="0" indent="0">
              <a:buNone/>
            </a:pPr>
            <a:r>
              <a:rPr lang="fr-FR" sz="1200" dirty="0"/>
              <a:t>Je n’ai qu’une forme verbale en 2</a:t>
            </a:r>
            <a:r>
              <a:rPr lang="fr-FR" sz="1200" baseline="30000" dirty="0"/>
              <a:t>e</a:t>
            </a:r>
            <a:r>
              <a:rPr lang="fr-FR" sz="1200" dirty="0"/>
              <a:t> position au prétérit</a:t>
            </a:r>
          </a:p>
          <a:p>
            <a:pPr marL="0" indent="0">
              <a:buNone/>
            </a:pPr>
            <a:endParaRPr lang="fr-FR" sz="1200" dirty="0"/>
          </a:p>
          <a:p>
            <a:endParaRPr lang="fr-FR" sz="1200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A751B5-7C76-C146-9B76-611DB5AB9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68805"/>
              </p:ext>
            </p:extLst>
          </p:nvPr>
        </p:nvGraphicFramePr>
        <p:xfrm>
          <a:off x="4662102" y="1828671"/>
          <a:ext cx="6903725" cy="307762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18589">
                  <a:extLst>
                    <a:ext uri="{9D8B030D-6E8A-4147-A177-3AD203B41FA5}">
                      <a16:colId xmlns:a16="http://schemas.microsoft.com/office/drawing/2014/main" val="207200087"/>
                    </a:ext>
                  </a:extLst>
                </a:gridCol>
                <a:gridCol w="2136030">
                  <a:extLst>
                    <a:ext uri="{9D8B030D-6E8A-4147-A177-3AD203B41FA5}">
                      <a16:colId xmlns:a16="http://schemas.microsoft.com/office/drawing/2014/main" val="1970653341"/>
                    </a:ext>
                  </a:extLst>
                </a:gridCol>
                <a:gridCol w="1542331">
                  <a:extLst>
                    <a:ext uri="{9D8B030D-6E8A-4147-A177-3AD203B41FA5}">
                      <a16:colId xmlns:a16="http://schemas.microsoft.com/office/drawing/2014/main" val="2748003143"/>
                    </a:ext>
                  </a:extLst>
                </a:gridCol>
                <a:gridCol w="1406775">
                  <a:extLst>
                    <a:ext uri="{9D8B030D-6E8A-4147-A177-3AD203B41FA5}">
                      <a16:colId xmlns:a16="http://schemas.microsoft.com/office/drawing/2014/main" val="2341989828"/>
                    </a:ext>
                  </a:extLst>
                </a:gridCol>
              </a:tblGrid>
              <a:tr h="696423"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SUJET</a:t>
                      </a:r>
                    </a:p>
                  </a:txBody>
                  <a:tcPr marL="162710" marR="162710" marT="81355" marB="81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>
                          <a:solidFill>
                            <a:srgbClr val="FF0000"/>
                          </a:solidFill>
                        </a:rPr>
                        <a:t>VERBE</a:t>
                      </a:r>
                    </a:p>
                  </a:txBody>
                  <a:tcPr marL="162710" marR="162710" marT="81355" marB="81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CP</a:t>
                      </a:r>
                    </a:p>
                  </a:txBody>
                  <a:tcPr marL="162710" marR="162710" marT="81355" marB="81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>
                          <a:solidFill>
                            <a:srgbClr val="FF0000"/>
                          </a:solidFill>
                        </a:rPr>
                        <a:t>RGV</a:t>
                      </a:r>
                    </a:p>
                  </a:txBody>
                  <a:tcPr marL="162710" marR="162710" marT="81355" marB="81355"/>
                </a:tc>
                <a:extLst>
                  <a:ext uri="{0D108BD9-81ED-4DB2-BD59-A6C34878D82A}">
                    <a16:rowId xmlns:a16="http://schemas.microsoft.com/office/drawing/2014/main" val="2701602693"/>
                  </a:ext>
                </a:extLst>
              </a:tr>
              <a:tr h="1190600"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Il</a:t>
                      </a:r>
                    </a:p>
                  </a:txBody>
                  <a:tcPr marL="162710" marR="162710" marT="81355" marB="81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>
                          <a:solidFill>
                            <a:srgbClr val="FF0000"/>
                          </a:solidFill>
                        </a:rPr>
                        <a:t>préparait</a:t>
                      </a:r>
                    </a:p>
                  </a:txBody>
                  <a:tcPr marL="162710" marR="162710" marT="81355" marB="81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le repas</a:t>
                      </a:r>
                    </a:p>
                  </a:txBody>
                  <a:tcPr marL="162710" marR="162710" marT="81355" marB="81355"/>
                </a:tc>
                <a:tc>
                  <a:txBody>
                    <a:bodyPr/>
                    <a:lstStyle/>
                    <a:p>
                      <a:pPr algn="ctr"/>
                      <a:endParaRPr lang="fr-FR" sz="3200">
                        <a:solidFill>
                          <a:srgbClr val="FF0000"/>
                        </a:solidFill>
                      </a:endParaRPr>
                    </a:p>
                  </a:txBody>
                  <a:tcPr marL="162710" marR="162710" marT="81355" marB="81355"/>
                </a:tc>
                <a:extLst>
                  <a:ext uri="{0D108BD9-81ED-4DB2-BD59-A6C34878D82A}">
                    <a16:rowId xmlns:a16="http://schemas.microsoft.com/office/drawing/2014/main" val="3198298580"/>
                  </a:ext>
                </a:extLst>
              </a:tr>
              <a:tr h="1190600"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Hij</a:t>
                      </a:r>
                    </a:p>
                  </a:txBody>
                  <a:tcPr marL="162710" marR="162710" marT="81355" marB="81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>
                          <a:solidFill>
                            <a:srgbClr val="FF0000"/>
                          </a:solidFill>
                        </a:rPr>
                        <a:t>maakte</a:t>
                      </a:r>
                    </a:p>
                  </a:txBody>
                  <a:tcPr marL="162710" marR="162710" marT="81355" marB="81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het eten</a:t>
                      </a:r>
                    </a:p>
                  </a:txBody>
                  <a:tcPr marL="162710" marR="162710" marT="81355" marB="813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>
                          <a:solidFill>
                            <a:srgbClr val="FF0000"/>
                          </a:solidFill>
                        </a:rPr>
                        <a:t>klaar</a:t>
                      </a:r>
                    </a:p>
                  </a:txBody>
                  <a:tcPr marL="162710" marR="162710" marT="81355" marB="81355"/>
                </a:tc>
                <a:extLst>
                  <a:ext uri="{0D108BD9-81ED-4DB2-BD59-A6C34878D82A}">
                    <a16:rowId xmlns:a16="http://schemas.microsoft.com/office/drawing/2014/main" val="2341218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821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7F5385D-41D1-8B4D-AD78-E7170F9C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Formation – une recette en trois étapes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2ECEB6-10E4-764D-9DAF-8AC3531F5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r-FR" dirty="0"/>
              <a:t>1. je retire « -en » au verbe à l’infinitif (MAK</a:t>
            </a:r>
            <a:r>
              <a:rPr lang="fr-FR" b="1" dirty="0"/>
              <a:t>EN</a:t>
            </a:r>
            <a:r>
              <a:rPr lang="fr-FR" dirty="0"/>
              <a:t>)</a:t>
            </a:r>
          </a:p>
          <a:p>
            <a:r>
              <a:rPr lang="fr-FR" dirty="0"/>
              <a:t>2. je conjugue le verbe à la 1</a:t>
            </a:r>
            <a:r>
              <a:rPr lang="fr-FR" baseline="30000" dirty="0"/>
              <a:t>re</a:t>
            </a:r>
            <a:r>
              <a:rPr lang="fr-FR" dirty="0"/>
              <a:t> personne du singulier du présent</a:t>
            </a:r>
          </a:p>
          <a:p>
            <a:pPr marL="0" indent="0">
              <a:buNone/>
            </a:pPr>
            <a:r>
              <a:rPr lang="fr-FR" dirty="0"/>
              <a:t>(pourquoi ? Il faut que j’applique les règles d’orthographe) (</a:t>
            </a:r>
            <a:r>
              <a:rPr lang="fr-FR" dirty="0" err="1"/>
              <a:t>ik</a:t>
            </a:r>
            <a:r>
              <a:rPr lang="fr-FR" dirty="0"/>
              <a:t> MA</a:t>
            </a:r>
            <a:r>
              <a:rPr lang="fr-FR" b="1" dirty="0"/>
              <a:t>A</a:t>
            </a:r>
            <a:r>
              <a:rPr lang="fr-FR" dirty="0"/>
              <a:t>K)</a:t>
            </a:r>
          </a:p>
          <a:p>
            <a:r>
              <a:rPr lang="fr-FR" dirty="0"/>
              <a:t>3. j’ajoute une terminaison</a:t>
            </a:r>
          </a:p>
          <a:p>
            <a:pPr marL="0" indent="0">
              <a:buNone/>
            </a:pPr>
            <a:r>
              <a:rPr lang="fr-FR" dirty="0"/>
              <a:t>(pourquoi ? Sinon j’ai simplement conjugué au présent) (</a:t>
            </a:r>
            <a:r>
              <a:rPr lang="fr-FR" dirty="0" err="1"/>
              <a:t>ik</a:t>
            </a:r>
            <a:r>
              <a:rPr lang="fr-FR" dirty="0"/>
              <a:t> MAAK</a:t>
            </a:r>
            <a:r>
              <a:rPr lang="fr-FR" b="1" dirty="0"/>
              <a:t>TE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7706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4C48B0-2B57-074E-A74A-FD1D60C99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J’ajoute une terminaison 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8E5036-8489-894A-A840-D445F20B0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Première possibilité -DE(n)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E2CE6867-0110-FB46-963F-D936C43F3F3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04241857"/>
              </p:ext>
            </p:extLst>
          </p:nvPr>
        </p:nvGraphicFramePr>
        <p:xfrm>
          <a:off x="839788" y="2505075"/>
          <a:ext cx="51577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8894">
                  <a:extLst>
                    <a:ext uri="{9D8B030D-6E8A-4147-A177-3AD203B41FA5}">
                      <a16:colId xmlns:a16="http://schemas.microsoft.com/office/drawing/2014/main" val="2990875153"/>
                    </a:ext>
                  </a:extLst>
                </a:gridCol>
                <a:gridCol w="2578894">
                  <a:extLst>
                    <a:ext uri="{9D8B030D-6E8A-4147-A177-3AD203B41FA5}">
                      <a16:colId xmlns:a16="http://schemas.microsoft.com/office/drawing/2014/main" val="16489063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sujet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terminaison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25251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-DE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3051983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je/u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-DE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64836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hij</a:t>
                      </a:r>
                      <a:r>
                        <a:rPr lang="fr-FR" dirty="0"/>
                        <a:t>/</a:t>
                      </a:r>
                      <a:r>
                        <a:rPr lang="fr-FR" dirty="0" err="1"/>
                        <a:t>ze</a:t>
                      </a:r>
                      <a:r>
                        <a:rPr lang="fr-FR" dirty="0"/>
                        <a:t>/het/men/er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-DE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218868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we</a:t>
                      </a:r>
                      <a:endParaRPr lang="fr-F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-DEN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791884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jullie</a:t>
                      </a:r>
                      <a:endParaRPr lang="fr-F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-DEN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2456147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-DEN</a:t>
                      </a:r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3910059557"/>
                  </a:ext>
                </a:extLst>
              </a:tr>
            </a:tbl>
          </a:graphicData>
        </a:graphic>
      </p:graphicFrame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F81F90-7F10-BD4A-B940-83C49267C9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/>
              <a:t>Deuxième possibilité –TE(n)</a:t>
            </a:r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87AC6AED-3B4C-B742-845C-3A5ECC1CE631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14225833"/>
              </p:ext>
            </p:extLst>
          </p:nvPr>
        </p:nvGraphicFramePr>
        <p:xfrm>
          <a:off x="6172200" y="2505075"/>
          <a:ext cx="51831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594">
                  <a:extLst>
                    <a:ext uri="{9D8B030D-6E8A-4147-A177-3AD203B41FA5}">
                      <a16:colId xmlns:a16="http://schemas.microsoft.com/office/drawing/2014/main" val="3437520776"/>
                    </a:ext>
                  </a:extLst>
                </a:gridCol>
                <a:gridCol w="2591594">
                  <a:extLst>
                    <a:ext uri="{9D8B030D-6E8A-4147-A177-3AD203B41FA5}">
                      <a16:colId xmlns:a16="http://schemas.microsoft.com/office/drawing/2014/main" val="1119929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terminaison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01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242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je/u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16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hij</a:t>
                      </a:r>
                      <a:r>
                        <a:rPr lang="fr-FR" dirty="0"/>
                        <a:t>/</a:t>
                      </a:r>
                      <a:r>
                        <a:rPr lang="fr-FR" dirty="0" err="1"/>
                        <a:t>ze</a:t>
                      </a:r>
                      <a:r>
                        <a:rPr lang="fr-FR" dirty="0"/>
                        <a:t>/het/men/er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384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we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6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jullie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838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30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29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DAE975-CE7C-A744-8A68-D64F6E622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Mais quelle terminaison ?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B0611C-3587-FC44-9D08-825F73A26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5157787" cy="44989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b="1" dirty="0"/>
              <a:t>-DE(N)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dans tous les cas</a:t>
            </a:r>
          </a:p>
          <a:p>
            <a:pPr marL="0" indent="0" algn="ctr">
              <a:buNone/>
            </a:pPr>
            <a:r>
              <a:rPr lang="fr-FR" dirty="0"/>
              <a:t>MAIS pas quand…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FC12266-ED6E-4542-9DC0-6BD8E2616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90688"/>
            <a:ext cx="5183188" cy="44989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b="1" dirty="0"/>
              <a:t>-TE(N)</a:t>
            </a:r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…l’infinitif sans « -en » se termine par les lettres :</a:t>
            </a:r>
          </a:p>
          <a:p>
            <a:pPr marL="0" indent="0">
              <a:buNone/>
            </a:pPr>
            <a:r>
              <a:rPr lang="fr-FR" dirty="0"/>
              <a:t>F</a:t>
            </a:r>
          </a:p>
          <a:p>
            <a:pPr marL="0" indent="0">
              <a:buNone/>
            </a:pPr>
            <a:r>
              <a:rPr lang="fr-FR" dirty="0"/>
              <a:t>           K</a:t>
            </a:r>
          </a:p>
          <a:p>
            <a:pPr marL="0" indent="0">
              <a:buNone/>
            </a:pPr>
            <a:r>
              <a:rPr lang="fr-FR" dirty="0"/>
              <a:t>                     P</a:t>
            </a:r>
          </a:p>
          <a:p>
            <a:pPr marL="0" indent="0">
              <a:buNone/>
            </a:pPr>
            <a:r>
              <a:rPr lang="fr-FR" dirty="0"/>
              <a:t>                              S</a:t>
            </a:r>
          </a:p>
          <a:p>
            <a:pPr marL="0" indent="0">
              <a:buNone/>
            </a:pPr>
            <a:r>
              <a:rPr lang="fr-FR" dirty="0"/>
              <a:t>                                       </a:t>
            </a:r>
            <a:r>
              <a:rPr lang="fr-FR" dirty="0" err="1"/>
              <a:t>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                                               CH</a:t>
            </a:r>
          </a:p>
        </p:txBody>
      </p:sp>
    </p:spTree>
    <p:extLst>
      <p:ext uri="{BB962C8B-B14F-4D97-AF65-F5344CB8AC3E}">
        <p14:creationId xmlns:p14="http://schemas.microsoft.com/office/powerpoint/2010/main" val="1986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5518724-4879-C145-B361-3626D7B6F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12004"/>
            <a:ext cx="4043363" cy="4795408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rgbClr val="FFFFFF"/>
                </a:solidFill>
              </a:rPr>
              <a:t>F K P S </a:t>
            </a:r>
            <a:r>
              <a:rPr lang="fr-FR" dirty="0" err="1">
                <a:solidFill>
                  <a:srgbClr val="FFFFFF"/>
                </a:solidFill>
              </a:rPr>
              <a:t>T</a:t>
            </a:r>
            <a:r>
              <a:rPr lang="fr-FR" dirty="0">
                <a:solidFill>
                  <a:srgbClr val="FFFFFF"/>
                </a:solidFill>
              </a:rPr>
              <a:t> CH… </a:t>
            </a:r>
            <a:br>
              <a:rPr lang="fr-FR" dirty="0">
                <a:solidFill>
                  <a:srgbClr val="FFFFFF"/>
                </a:solidFill>
              </a:rPr>
            </a:br>
            <a:r>
              <a:rPr lang="fr-FR" dirty="0" err="1">
                <a:solidFill>
                  <a:srgbClr val="FFFFFF"/>
                </a:solidFill>
              </a:rPr>
              <a:t>pfff</a:t>
            </a:r>
            <a:r>
              <a:rPr lang="fr-FR" dirty="0">
                <a:solidFill>
                  <a:srgbClr val="FFFFFF"/>
                </a:solidFill>
              </a:rPr>
              <a:t>!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FBDBBCB-89F3-42C7-917E-E7C0636E6D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20539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6399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380402E-639E-F946-91DA-EDD229826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Essayons plusieurs verbes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1583DA-DBF8-F444-8F69-E164CE118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7344" y="1704385"/>
            <a:ext cx="6906491" cy="5585619"/>
          </a:xfrm>
        </p:spPr>
        <p:txBody>
          <a:bodyPr anchor="ctr">
            <a:normAutofit/>
          </a:bodyPr>
          <a:lstStyle/>
          <a:p>
            <a:r>
              <a:rPr lang="fr-FR" sz="2000" dirty="0"/>
              <a:t>« Faire » en néerlandais ?</a:t>
            </a:r>
          </a:p>
          <a:p>
            <a:pPr marL="0" indent="0">
              <a:buNone/>
            </a:pPr>
            <a:r>
              <a:rPr lang="fr-FR" sz="2000" dirty="0"/>
              <a:t>MAKEN</a:t>
            </a:r>
          </a:p>
          <a:p>
            <a:r>
              <a:rPr lang="fr-FR" sz="2000" dirty="0"/>
              <a:t>Je veux dire « il faisait », j’applique la recette :</a:t>
            </a:r>
          </a:p>
          <a:p>
            <a:pPr marL="0" indent="0">
              <a:buNone/>
            </a:pPr>
            <a:r>
              <a:rPr lang="fr-FR" sz="2000" dirty="0"/>
              <a:t>(1) Infinitif sans -EN</a:t>
            </a:r>
          </a:p>
          <a:p>
            <a:pPr marL="0" indent="0">
              <a:buNone/>
            </a:pPr>
            <a:r>
              <a:rPr lang="fr-FR" sz="2000" dirty="0"/>
              <a:t>MAK</a:t>
            </a:r>
          </a:p>
          <a:p>
            <a:pPr marL="0" indent="0">
              <a:buNone/>
            </a:pPr>
            <a:r>
              <a:rPr lang="fr-FR" sz="2000" dirty="0"/>
              <a:t>(2) j’applique les R.O.!</a:t>
            </a:r>
          </a:p>
          <a:p>
            <a:pPr marL="0" indent="0">
              <a:buNone/>
            </a:pPr>
            <a:r>
              <a:rPr lang="fr-FR" sz="2000" dirty="0"/>
              <a:t>MA</a:t>
            </a:r>
            <a:r>
              <a:rPr lang="fr-FR" sz="2000" b="1" dirty="0"/>
              <a:t>A</a:t>
            </a:r>
            <a:r>
              <a:rPr lang="fr-FR" sz="2000" dirty="0"/>
              <a:t>K</a:t>
            </a:r>
          </a:p>
          <a:p>
            <a:pPr marL="0" indent="0">
              <a:buNone/>
            </a:pPr>
            <a:r>
              <a:rPr lang="fr-FR" sz="2000" dirty="0"/>
              <a:t>(3) j’ajoute une terminaison</a:t>
            </a:r>
          </a:p>
          <a:p>
            <a:pPr marL="0" indent="0">
              <a:buNone/>
            </a:pPr>
            <a:r>
              <a:rPr lang="fr-FR" sz="2000" dirty="0"/>
              <a:t>(à la première étape, est-ce que Frank Klein Prend Son Thé </a:t>
            </a:r>
            <a:r>
              <a:rPr lang="fr-FR" sz="2000" dirty="0" err="1"/>
              <a:t>CHaud</a:t>
            </a:r>
            <a:r>
              <a:rPr lang="fr-FR" sz="2000" dirty="0"/>
              <a:t>?)</a:t>
            </a:r>
          </a:p>
          <a:p>
            <a:pPr marL="0" indent="0">
              <a:buNone/>
            </a:pPr>
            <a:r>
              <a:rPr lang="fr-FR" sz="2000" dirty="0"/>
              <a:t>OUI ! MA</a:t>
            </a:r>
            <a:r>
              <a:rPr lang="fr-FR" sz="2000" b="1" dirty="0"/>
              <a:t>K</a:t>
            </a:r>
            <a:r>
              <a:rPr lang="fr-FR" sz="2000" dirty="0"/>
              <a:t>, alors je peux m’attendre à une terminaison en –TE(n)</a:t>
            </a:r>
          </a:p>
          <a:p>
            <a:pPr marL="0" indent="0">
              <a:buNone/>
            </a:pPr>
            <a:r>
              <a:rPr lang="fr-FR" sz="2000" dirty="0"/>
              <a:t>Je voulais dire « il faisait », cela donne :</a:t>
            </a:r>
          </a:p>
          <a:p>
            <a:pPr marL="0" indent="0">
              <a:buNone/>
            </a:pPr>
            <a:r>
              <a:rPr lang="fr-FR" sz="2000" dirty="0" err="1"/>
              <a:t>Hij</a:t>
            </a:r>
            <a:r>
              <a:rPr lang="fr-FR" sz="2000" dirty="0"/>
              <a:t> M</a:t>
            </a:r>
            <a:r>
              <a:rPr lang="fr-FR" sz="2000" b="1" dirty="0"/>
              <a:t>AA</a:t>
            </a:r>
            <a:r>
              <a:rPr lang="fr-FR" sz="2000" dirty="0"/>
              <a:t>K –</a:t>
            </a:r>
            <a:r>
              <a:rPr lang="fr-FR" sz="2000" b="1" dirty="0"/>
              <a:t>TE</a:t>
            </a:r>
            <a:r>
              <a:rPr lang="fr-FR" sz="2000" dirty="0"/>
              <a:t> </a:t>
            </a:r>
            <a:r>
              <a:rPr lang="fr-FR" sz="2000" dirty="0">
                <a:sym typeface="Wingdings" pitchFamily="2" charset="2"/>
              </a:rPr>
              <a:t> </a:t>
            </a:r>
            <a:r>
              <a:rPr lang="fr-FR" sz="2000" dirty="0" err="1">
                <a:sym typeface="Wingdings" pitchFamily="2" charset="2"/>
              </a:rPr>
              <a:t>hij</a:t>
            </a:r>
            <a:r>
              <a:rPr lang="fr-FR" sz="2000" dirty="0">
                <a:sym typeface="Wingdings" pitchFamily="2" charset="2"/>
              </a:rPr>
              <a:t> </a:t>
            </a:r>
            <a:r>
              <a:rPr lang="fr-FR" sz="2000" dirty="0" err="1">
                <a:sym typeface="Wingdings" pitchFamily="2" charset="2"/>
              </a:rPr>
              <a:t>maakte</a:t>
            </a: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8640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AF5237B-4BF8-E642-8748-7DA22ECAE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fr-FR" sz="3700">
                <a:solidFill>
                  <a:srgbClr val="FFFFFF"/>
                </a:solidFill>
              </a:rPr>
              <a:t>« Nous rencontrions »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19AF82-EB08-7444-BCE5-6DF0D1D5C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r>
              <a:rPr lang="fr-FR" sz="2600" dirty="0"/>
              <a:t>Rencontrer?</a:t>
            </a:r>
          </a:p>
          <a:p>
            <a:pPr marL="0" indent="0">
              <a:buNone/>
            </a:pPr>
            <a:r>
              <a:rPr lang="fr-FR" sz="2600" dirty="0"/>
              <a:t>ONTMOETEN</a:t>
            </a:r>
          </a:p>
          <a:p>
            <a:r>
              <a:rPr lang="fr-FR" sz="2600" dirty="0"/>
              <a:t>Recette?</a:t>
            </a:r>
          </a:p>
          <a:p>
            <a:pPr marL="0" indent="0">
              <a:buNone/>
            </a:pPr>
            <a:r>
              <a:rPr lang="fr-FR" sz="2600" dirty="0"/>
              <a:t>(1) </a:t>
            </a:r>
            <a:r>
              <a:rPr lang="fr-FR" sz="2600" dirty="0" err="1"/>
              <a:t>Infinitf</a:t>
            </a:r>
            <a:r>
              <a:rPr lang="fr-FR" sz="2600" dirty="0"/>
              <a:t> sans –EN (</a:t>
            </a:r>
            <a:r>
              <a:rPr lang="fr-FR" sz="2600" i="1" dirty="0" err="1"/>
              <a:t>ontmoet</a:t>
            </a:r>
            <a:r>
              <a:rPr lang="fr-FR" sz="2600" dirty="0"/>
              <a:t>)</a:t>
            </a:r>
          </a:p>
          <a:p>
            <a:pPr marL="0" indent="0">
              <a:buNone/>
            </a:pPr>
            <a:r>
              <a:rPr lang="fr-FR" sz="2600" dirty="0"/>
              <a:t>(2) R.O.! (</a:t>
            </a:r>
            <a:r>
              <a:rPr lang="fr-FR" sz="2600" i="1" dirty="0" err="1"/>
              <a:t>ik</a:t>
            </a:r>
            <a:r>
              <a:rPr lang="fr-FR" sz="2600" i="1" dirty="0"/>
              <a:t> </a:t>
            </a:r>
            <a:r>
              <a:rPr lang="fr-FR" sz="2600" i="1" dirty="0" err="1"/>
              <a:t>ontmoet</a:t>
            </a:r>
            <a:r>
              <a:rPr lang="fr-FR" sz="2600" dirty="0"/>
              <a:t>)</a:t>
            </a:r>
          </a:p>
          <a:p>
            <a:pPr marL="0" indent="0">
              <a:buNone/>
            </a:pPr>
            <a:r>
              <a:rPr lang="fr-FR" sz="2600" dirty="0"/>
              <a:t>(3) Terminaison</a:t>
            </a:r>
          </a:p>
          <a:p>
            <a:pPr marL="0" indent="0">
              <a:buNone/>
            </a:pPr>
            <a:r>
              <a:rPr lang="fr-FR" sz="2600" dirty="0" err="1"/>
              <a:t>ontmoeten</a:t>
            </a:r>
            <a:r>
              <a:rPr lang="fr-FR" sz="2600" dirty="0"/>
              <a:t> sans « -en » </a:t>
            </a:r>
            <a:r>
              <a:rPr lang="fr-FR" sz="2600" dirty="0">
                <a:sym typeface="Wingdings" pitchFamily="2" charset="2"/>
              </a:rPr>
              <a:t> </a:t>
            </a:r>
            <a:r>
              <a:rPr lang="fr-FR" sz="2600" dirty="0" err="1">
                <a:sym typeface="Wingdings" pitchFamily="2" charset="2"/>
              </a:rPr>
              <a:t>ontmoe</a:t>
            </a:r>
            <a:r>
              <a:rPr lang="fr-FR" sz="2600" b="1" dirty="0" err="1">
                <a:sym typeface="Wingdings" pitchFamily="2" charset="2"/>
              </a:rPr>
              <a:t>t</a:t>
            </a:r>
            <a:endParaRPr lang="fr-FR" sz="2600" b="1" dirty="0">
              <a:sym typeface="Wingdings" pitchFamily="2" charset="2"/>
            </a:endParaRPr>
          </a:p>
          <a:p>
            <a:r>
              <a:rPr lang="fr-FR" sz="2600" dirty="0">
                <a:sym typeface="Wingdings" pitchFamily="2" charset="2"/>
              </a:rPr>
              <a:t>Frank Klein Prend Son Thé </a:t>
            </a:r>
            <a:r>
              <a:rPr lang="fr-FR" sz="2600" dirty="0" err="1">
                <a:sym typeface="Wingdings" pitchFamily="2" charset="2"/>
              </a:rPr>
              <a:t>CHaud</a:t>
            </a:r>
            <a:r>
              <a:rPr lang="fr-FR" sz="2600" dirty="0">
                <a:sym typeface="Wingdings" pitchFamily="2" charset="2"/>
              </a:rPr>
              <a:t>?</a:t>
            </a:r>
          </a:p>
          <a:p>
            <a:r>
              <a:rPr lang="fr-FR" sz="2600" dirty="0"/>
              <a:t>Oui! Je m’attends à une terminaison en :</a:t>
            </a:r>
          </a:p>
          <a:p>
            <a:r>
              <a:rPr lang="fr-FR" sz="2600" dirty="0"/>
              <a:t>-TE(N)</a:t>
            </a:r>
          </a:p>
          <a:p>
            <a:r>
              <a:rPr lang="fr-FR" sz="2600" dirty="0"/>
              <a:t>Je construis :</a:t>
            </a:r>
          </a:p>
          <a:p>
            <a:r>
              <a:rPr lang="fr-FR" sz="2600" dirty="0" err="1"/>
              <a:t>We</a:t>
            </a:r>
            <a:r>
              <a:rPr lang="fr-FR" sz="2600" dirty="0"/>
              <a:t> </a:t>
            </a:r>
            <a:r>
              <a:rPr lang="fr-FR" sz="2600" dirty="0" err="1"/>
              <a:t>ontmoet</a:t>
            </a:r>
            <a:r>
              <a:rPr lang="fr-FR" sz="2600" dirty="0"/>
              <a:t> te n </a:t>
            </a:r>
            <a:r>
              <a:rPr lang="fr-FR" sz="2600" dirty="0">
                <a:sym typeface="Wingdings" pitchFamily="2" charset="2"/>
              </a:rPr>
              <a:t> </a:t>
            </a:r>
            <a:r>
              <a:rPr lang="fr-FR" sz="2600" b="1" i="1" dirty="0" err="1">
                <a:sym typeface="Wingdings" pitchFamily="2" charset="2"/>
              </a:rPr>
              <a:t>We</a:t>
            </a:r>
            <a:r>
              <a:rPr lang="fr-FR" sz="2600" b="1" i="1" dirty="0">
                <a:sym typeface="Wingdings" pitchFamily="2" charset="2"/>
              </a:rPr>
              <a:t> </a:t>
            </a:r>
            <a:r>
              <a:rPr lang="fr-FR" sz="2600" b="1" i="1" dirty="0" err="1">
                <a:sym typeface="Wingdings" pitchFamily="2" charset="2"/>
              </a:rPr>
              <a:t>ontmoetten</a:t>
            </a:r>
            <a:endParaRPr lang="fr-FR" sz="2600" b="1" i="1" dirty="0"/>
          </a:p>
        </p:txBody>
      </p:sp>
    </p:spTree>
    <p:extLst>
      <p:ext uri="{BB962C8B-B14F-4D97-AF65-F5344CB8AC3E}">
        <p14:creationId xmlns:p14="http://schemas.microsoft.com/office/powerpoint/2010/main" val="381741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4C32F7B-B4B7-BD48-B882-8D0C3179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fr-FR" sz="3800" dirty="0">
                <a:solidFill>
                  <a:srgbClr val="FFFFFF"/>
                </a:solidFill>
              </a:rPr>
              <a:t>Tiens, il y a deux « </a:t>
            </a:r>
            <a:r>
              <a:rPr lang="fr-FR" sz="3800" dirty="0" err="1">
                <a:solidFill>
                  <a:srgbClr val="FFFFFF"/>
                </a:solidFill>
              </a:rPr>
              <a:t>t</a:t>
            </a:r>
            <a:r>
              <a:rPr lang="fr-FR" sz="3800" dirty="0">
                <a:solidFill>
                  <a:srgbClr val="FFFFFF"/>
                </a:solidFill>
              </a:rPr>
              <a:t> » </a:t>
            </a:r>
            <a:br>
              <a:rPr lang="fr-FR" sz="3800" dirty="0">
                <a:solidFill>
                  <a:srgbClr val="FFFFFF"/>
                </a:solidFill>
              </a:rPr>
            </a:br>
            <a:r>
              <a:rPr lang="fr-FR" sz="3800" dirty="0">
                <a:solidFill>
                  <a:srgbClr val="FFFFFF"/>
                </a:solidFill>
              </a:rPr>
              <a:t>et </a:t>
            </a:r>
            <a:br>
              <a:rPr lang="fr-FR" sz="3800" dirty="0">
                <a:solidFill>
                  <a:srgbClr val="FFFFFF"/>
                </a:solidFill>
              </a:rPr>
            </a:br>
            <a:r>
              <a:rPr lang="fr-FR" sz="3800" dirty="0">
                <a:solidFill>
                  <a:srgbClr val="FFFFFF"/>
                </a:solidFill>
              </a:rPr>
              <a:t>j’ai un « n »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0D813407-A750-1E4A-82D4-B1D2B148A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r>
              <a:rPr lang="fr-FR" sz="2600" dirty="0"/>
              <a:t>Deux « </a:t>
            </a:r>
            <a:r>
              <a:rPr lang="fr-FR" sz="2600" dirty="0" err="1"/>
              <a:t>T</a:t>
            </a:r>
            <a:r>
              <a:rPr lang="fr-FR" sz="2600" dirty="0"/>
              <a:t> » ?</a:t>
            </a:r>
          </a:p>
          <a:p>
            <a:pPr marL="0" indent="0">
              <a:buNone/>
            </a:pPr>
            <a:r>
              <a:rPr lang="fr-FR" sz="2600" dirty="0"/>
              <a:t>Oui, le 1</a:t>
            </a:r>
            <a:r>
              <a:rPr lang="fr-FR" sz="2600" baseline="30000" dirty="0"/>
              <a:t>er</a:t>
            </a:r>
            <a:r>
              <a:rPr lang="fr-FR" sz="2600" dirty="0"/>
              <a:t> « </a:t>
            </a:r>
            <a:r>
              <a:rPr lang="fr-FR" sz="2600" dirty="0" err="1"/>
              <a:t>t</a:t>
            </a:r>
            <a:r>
              <a:rPr lang="fr-FR" sz="2600" dirty="0"/>
              <a:t> » nous vient de « </a:t>
            </a:r>
            <a:r>
              <a:rPr lang="fr-FR" sz="2600" dirty="0" err="1"/>
              <a:t>ik</a:t>
            </a:r>
            <a:r>
              <a:rPr lang="fr-FR" sz="2600" dirty="0"/>
              <a:t> </a:t>
            </a:r>
            <a:r>
              <a:rPr lang="fr-FR" sz="2600" dirty="0" err="1"/>
              <a:t>ontmoeT</a:t>
            </a:r>
            <a:r>
              <a:rPr lang="fr-FR" sz="2600" dirty="0"/>
              <a:t> »</a:t>
            </a:r>
          </a:p>
          <a:p>
            <a:pPr marL="0" indent="0">
              <a:buNone/>
            </a:pPr>
            <a:r>
              <a:rPr lang="fr-FR" sz="2600" dirty="0"/>
              <a:t>Et le 2</a:t>
            </a:r>
            <a:r>
              <a:rPr lang="fr-FR" sz="2600" baseline="30000" dirty="0"/>
              <a:t>e</a:t>
            </a:r>
            <a:r>
              <a:rPr lang="fr-FR" sz="2600" dirty="0"/>
              <a:t> « </a:t>
            </a:r>
            <a:r>
              <a:rPr lang="fr-FR" sz="2600" dirty="0" err="1"/>
              <a:t>t</a:t>
            </a:r>
            <a:r>
              <a:rPr lang="fr-FR" sz="2600" dirty="0"/>
              <a:t> » nous vient de la terminaison « -TE »</a:t>
            </a:r>
          </a:p>
          <a:p>
            <a:pPr marL="0" indent="0">
              <a:buNone/>
            </a:pPr>
            <a:r>
              <a:rPr lang="fr-FR" sz="2600" dirty="0"/>
              <a:t>Il faut bel et bien les deux !</a:t>
            </a:r>
          </a:p>
          <a:p>
            <a:r>
              <a:rPr lang="fr-FR" sz="2600" dirty="0"/>
              <a:t>Un « -N » ?</a:t>
            </a:r>
          </a:p>
          <a:p>
            <a:pPr marL="0" indent="0">
              <a:buNone/>
            </a:pPr>
            <a:r>
              <a:rPr lang="fr-FR" sz="2600" dirty="0"/>
              <a:t>Oui, au </a:t>
            </a:r>
            <a:r>
              <a:rPr lang="fr-FR" sz="2600" b="1" dirty="0"/>
              <a:t>singulier</a:t>
            </a:r>
            <a:r>
              <a:rPr lang="fr-FR" sz="2600" dirty="0"/>
              <a:t>, les 3 formes du prétérit prennent une terminaison</a:t>
            </a:r>
          </a:p>
          <a:p>
            <a:pPr marL="0" indent="0">
              <a:buNone/>
            </a:pPr>
            <a:r>
              <a:rPr lang="fr-FR" sz="2600" dirty="0"/>
              <a:t>« -TE » ou « -DE »</a:t>
            </a:r>
          </a:p>
          <a:p>
            <a:pPr marL="0" indent="0">
              <a:buNone/>
            </a:pPr>
            <a:r>
              <a:rPr lang="fr-FR" sz="2600" dirty="0"/>
              <a:t>Et au </a:t>
            </a:r>
            <a:r>
              <a:rPr lang="fr-FR" sz="2600" b="1" dirty="0"/>
              <a:t>pluriel</a:t>
            </a:r>
            <a:r>
              <a:rPr lang="fr-FR" sz="2600" dirty="0"/>
              <a:t>, les 3 formes prennent</a:t>
            </a:r>
          </a:p>
          <a:p>
            <a:pPr marL="0" indent="0">
              <a:buNone/>
            </a:pPr>
            <a:r>
              <a:rPr lang="fr-FR" sz="2600" dirty="0"/>
              <a:t>« -TEN » ou « -DEN »</a:t>
            </a:r>
          </a:p>
        </p:txBody>
      </p:sp>
    </p:spTree>
    <p:extLst>
      <p:ext uri="{BB962C8B-B14F-4D97-AF65-F5344CB8AC3E}">
        <p14:creationId xmlns:p14="http://schemas.microsoft.com/office/powerpoint/2010/main" val="190046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1086</Words>
  <Application>Microsoft Macintosh PowerPoint</Application>
  <PresentationFormat>Grand écran</PresentationFormat>
  <Paragraphs>238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Le prétérit</vt:lpstr>
      <vt:lpstr>Quand ?</vt:lpstr>
      <vt:lpstr>Formation – une recette en trois étapes</vt:lpstr>
      <vt:lpstr>J’ajoute une terminaison ?</vt:lpstr>
      <vt:lpstr>Mais quelle terminaison ?</vt:lpstr>
      <vt:lpstr>F K P S T CH…  pfff!</vt:lpstr>
      <vt:lpstr>Essayons plusieurs verbes</vt:lpstr>
      <vt:lpstr>« Nous rencontrions »</vt:lpstr>
      <vt:lpstr>Tiens, il y a deux « t »  et  j’ai un « n »</vt:lpstr>
      <vt:lpstr>« ils répondaient »</vt:lpstr>
      <vt:lpstr>spellen (épeler) &amp; spelden (épingler)</vt:lpstr>
      <vt:lpstr>« elle vivait »</vt:lpstr>
      <vt:lpstr>Oui, mais j’ai « F », pourquoi « -DE(n) » ?</vt:lpstr>
      <vt:lpstr>Je spelde  &amp;  Je speldde</vt:lpstr>
      <vt:lpstr>Voilà, c’était le prétérit des verbes réguliers</vt:lpstr>
      <vt:lpstr>Attention, il existe des verbes au comportement IRREGULIER</vt:lpstr>
      <vt:lpstr>La liste des verbes irréguliers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prétérit</dc:title>
  <dc:creator>LUTHERS Cédric</dc:creator>
  <cp:lastModifiedBy>LUTHERS Cédric</cp:lastModifiedBy>
  <cp:revision>1</cp:revision>
  <dcterms:created xsi:type="dcterms:W3CDTF">2020-03-15T09:57:14Z</dcterms:created>
  <dcterms:modified xsi:type="dcterms:W3CDTF">2020-03-15T09:59:54Z</dcterms:modified>
</cp:coreProperties>
</file>