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8" r:id="rId1"/>
  </p:sldMasterIdLst>
  <p:sldIdLst>
    <p:sldId id="256" r:id="rId2"/>
    <p:sldId id="259" r:id="rId3"/>
    <p:sldId id="260" r:id="rId4"/>
    <p:sldId id="261" r:id="rId5"/>
    <p:sldId id="257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7" r:id="rId18"/>
    <p:sldId id="276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THERS Cédric" initials="LC" lastIdx="1" clrIdx="0">
    <p:extLst>
      <p:ext uri="{19B8F6BF-5375-455C-9EA6-DF929625EA0E}">
        <p15:presenceInfo xmlns:p15="http://schemas.microsoft.com/office/powerpoint/2012/main" userId="S::c.luthers@helmo.be::a4525496-658e-46b7-8946-0e72086f9a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6"/>
  </p:normalViewPr>
  <p:slideViewPr>
    <p:cSldViewPr snapToGrid="0" snapToObjects="1">
      <p:cViewPr varScale="1">
        <p:scale>
          <a:sx n="102" d="100"/>
          <a:sy n="102" d="100"/>
        </p:scale>
        <p:origin x="9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9B61C5-4629-4BCE-B42E-13B73FA1F09A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B5DE478-5BB8-4901-92D6-597EE98A59DC}">
      <dgm:prSet/>
      <dgm:spPr/>
      <dgm:t>
        <a:bodyPr/>
        <a:lstStyle/>
        <a:p>
          <a:r>
            <a:rPr lang="fr-FR" dirty="0"/>
            <a:t>Oui, encore une fois, j’ai la même </a:t>
          </a:r>
          <a:r>
            <a:rPr lang="fr-FR" b="1" dirty="0"/>
            <a:t>PRONONCIATION</a:t>
          </a:r>
          <a:endParaRPr lang="en-US" b="1" dirty="0"/>
        </a:p>
      </dgm:t>
    </dgm:pt>
    <dgm:pt modelId="{DE57209A-A349-46DC-9C17-12C93C67F257}" type="parTrans" cxnId="{23FE7D0E-2CF0-42B9-9665-260C193A136F}">
      <dgm:prSet/>
      <dgm:spPr/>
      <dgm:t>
        <a:bodyPr/>
        <a:lstStyle/>
        <a:p>
          <a:endParaRPr lang="en-US"/>
        </a:p>
      </dgm:t>
    </dgm:pt>
    <dgm:pt modelId="{8F32AE03-7E9F-456B-9067-2AA383EE163C}" type="sibTrans" cxnId="{23FE7D0E-2CF0-42B9-9665-260C193A136F}">
      <dgm:prSet/>
      <dgm:spPr/>
      <dgm:t>
        <a:bodyPr/>
        <a:lstStyle/>
        <a:p>
          <a:endParaRPr lang="en-US"/>
        </a:p>
      </dgm:t>
    </dgm:pt>
    <dgm:pt modelId="{84AB49CA-70D3-438E-97EC-F98CA8AC0BB5}">
      <dgm:prSet/>
      <dgm:spPr/>
      <dgm:t>
        <a:bodyPr/>
        <a:lstStyle/>
        <a:p>
          <a:r>
            <a:rPr lang="fr-FR" dirty="0"/>
            <a:t>MAIS ici, j’ai aussi la même </a:t>
          </a:r>
          <a:r>
            <a:rPr lang="fr-FR" b="1" dirty="0"/>
            <a:t>ORTHOGRAPHE</a:t>
          </a:r>
          <a:endParaRPr lang="en-US" b="1" dirty="0"/>
        </a:p>
      </dgm:t>
    </dgm:pt>
    <dgm:pt modelId="{4CF47741-160A-438D-9713-B414810CB6BA}" type="parTrans" cxnId="{2BFD822B-93C8-4A5B-8CE8-82879760C8ED}">
      <dgm:prSet/>
      <dgm:spPr/>
      <dgm:t>
        <a:bodyPr/>
        <a:lstStyle/>
        <a:p>
          <a:endParaRPr lang="en-US"/>
        </a:p>
      </dgm:t>
    </dgm:pt>
    <dgm:pt modelId="{D35A3968-60AB-43E8-84EA-165A478B0CF3}" type="sibTrans" cxnId="{2BFD822B-93C8-4A5B-8CE8-82879760C8ED}">
      <dgm:prSet/>
      <dgm:spPr/>
      <dgm:t>
        <a:bodyPr/>
        <a:lstStyle/>
        <a:p>
          <a:endParaRPr lang="en-US"/>
        </a:p>
      </dgm:t>
    </dgm:pt>
    <dgm:pt modelId="{E6F6C317-7574-42E6-B81E-F7DE5BC848AD}">
      <dgm:prSet/>
      <dgm:spPr/>
      <dgm:t>
        <a:bodyPr/>
        <a:lstStyle/>
        <a:p>
          <a:r>
            <a:rPr lang="fr-FR" dirty="0"/>
            <a:t>J’ai appliqué strictement les règles, c’est donc le </a:t>
          </a:r>
          <a:r>
            <a:rPr lang="fr-FR" b="1" dirty="0"/>
            <a:t>CONTEXTE</a:t>
          </a:r>
          <a:r>
            <a:rPr lang="fr-FR" dirty="0"/>
            <a:t> qui me permet de comprendre</a:t>
          </a:r>
          <a:endParaRPr lang="en-US" dirty="0"/>
        </a:p>
      </dgm:t>
    </dgm:pt>
    <dgm:pt modelId="{C8F3710A-4E65-412D-AC7C-EC55F835682F}" type="parTrans" cxnId="{A08938EE-11DD-4CF2-AFDA-EEB2AF3CA0CB}">
      <dgm:prSet/>
      <dgm:spPr/>
      <dgm:t>
        <a:bodyPr/>
        <a:lstStyle/>
        <a:p>
          <a:endParaRPr lang="en-US"/>
        </a:p>
      </dgm:t>
    </dgm:pt>
    <dgm:pt modelId="{BEF5DD2B-5581-4FEF-9FDD-8BC0E8A66874}" type="sibTrans" cxnId="{A08938EE-11DD-4CF2-AFDA-EEB2AF3CA0CB}">
      <dgm:prSet/>
      <dgm:spPr/>
      <dgm:t>
        <a:bodyPr/>
        <a:lstStyle/>
        <a:p>
          <a:endParaRPr lang="en-US"/>
        </a:p>
      </dgm:t>
    </dgm:pt>
    <dgm:pt modelId="{7448BF82-9312-4C39-A74D-443F8AD9BBC1}" type="pres">
      <dgm:prSet presAssocID="{E59B61C5-4629-4BCE-B42E-13B73FA1F09A}" presName="root" presStyleCnt="0">
        <dgm:presLayoutVars>
          <dgm:dir/>
          <dgm:resizeHandles val="exact"/>
        </dgm:presLayoutVars>
      </dgm:prSet>
      <dgm:spPr/>
    </dgm:pt>
    <dgm:pt modelId="{CDE10228-B121-4676-82EE-96180730E2C3}" type="pres">
      <dgm:prSet presAssocID="{BB5DE478-5BB8-4901-92D6-597EE98A59DC}" presName="compNode" presStyleCnt="0"/>
      <dgm:spPr/>
    </dgm:pt>
    <dgm:pt modelId="{5D3A9314-61C3-4B3B-B0DF-26515455C6A3}" type="pres">
      <dgm:prSet presAssocID="{BB5DE478-5BB8-4901-92D6-597EE98A59DC}" presName="iconRect" presStyleLbl="node1" presStyleIdx="0" presStyleCnt="3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um Set"/>
        </a:ext>
      </dgm:extLst>
    </dgm:pt>
    <dgm:pt modelId="{42A002AE-4C61-4E22-BDBD-A65E571791F3}" type="pres">
      <dgm:prSet presAssocID="{BB5DE478-5BB8-4901-92D6-597EE98A59DC}" presName="spaceRect" presStyleCnt="0"/>
      <dgm:spPr/>
    </dgm:pt>
    <dgm:pt modelId="{105977DD-7F4B-4DB5-B8DA-20E223F7C83A}" type="pres">
      <dgm:prSet presAssocID="{BB5DE478-5BB8-4901-92D6-597EE98A59DC}" presName="textRect" presStyleLbl="revTx" presStyleIdx="0" presStyleCnt="3">
        <dgm:presLayoutVars>
          <dgm:chMax val="1"/>
          <dgm:chPref val="1"/>
        </dgm:presLayoutVars>
      </dgm:prSet>
      <dgm:spPr/>
    </dgm:pt>
    <dgm:pt modelId="{EFD6F319-688A-473E-8B9D-68198D2D07CB}" type="pres">
      <dgm:prSet presAssocID="{8F32AE03-7E9F-456B-9067-2AA383EE163C}" presName="sibTrans" presStyleCnt="0"/>
      <dgm:spPr/>
    </dgm:pt>
    <dgm:pt modelId="{8C6B5402-744A-42D2-8C33-DBDA286B95B3}" type="pres">
      <dgm:prSet presAssocID="{84AB49CA-70D3-438E-97EC-F98CA8AC0BB5}" presName="compNode" presStyleCnt="0"/>
      <dgm:spPr/>
    </dgm:pt>
    <dgm:pt modelId="{F4FB1498-8076-415D-8941-F31E7ECC2851}" type="pres">
      <dgm:prSet presAssocID="{84AB49CA-70D3-438E-97EC-F98CA8AC0BB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uillemet fermé"/>
        </a:ext>
      </dgm:extLst>
    </dgm:pt>
    <dgm:pt modelId="{E2C572A0-56B2-433D-859A-0A0B88CF403D}" type="pres">
      <dgm:prSet presAssocID="{84AB49CA-70D3-438E-97EC-F98CA8AC0BB5}" presName="spaceRect" presStyleCnt="0"/>
      <dgm:spPr/>
    </dgm:pt>
    <dgm:pt modelId="{C5F90AE7-6BA8-4B19-8475-B93C345625DB}" type="pres">
      <dgm:prSet presAssocID="{84AB49CA-70D3-438E-97EC-F98CA8AC0BB5}" presName="textRect" presStyleLbl="revTx" presStyleIdx="1" presStyleCnt="3">
        <dgm:presLayoutVars>
          <dgm:chMax val="1"/>
          <dgm:chPref val="1"/>
        </dgm:presLayoutVars>
      </dgm:prSet>
      <dgm:spPr/>
    </dgm:pt>
    <dgm:pt modelId="{85D5AE2A-5A8B-4BE6-804A-FFD765B9F329}" type="pres">
      <dgm:prSet presAssocID="{D35A3968-60AB-43E8-84EA-165A478B0CF3}" presName="sibTrans" presStyleCnt="0"/>
      <dgm:spPr/>
    </dgm:pt>
    <dgm:pt modelId="{049A6F85-B49B-4447-B9D3-76FDBE48185A}" type="pres">
      <dgm:prSet presAssocID="{E6F6C317-7574-42E6-B81E-F7DE5BC848AD}" presName="compNode" presStyleCnt="0"/>
      <dgm:spPr/>
    </dgm:pt>
    <dgm:pt modelId="{371A5484-5D6A-4DA1-BB41-D68604658F96}" type="pres">
      <dgm:prSet presAssocID="{E6F6C317-7574-42E6-B81E-F7DE5BC848A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1C1CBA49-971F-4A6D-911B-1E2C795DDF2F}" type="pres">
      <dgm:prSet presAssocID="{E6F6C317-7574-42E6-B81E-F7DE5BC848AD}" presName="spaceRect" presStyleCnt="0"/>
      <dgm:spPr/>
    </dgm:pt>
    <dgm:pt modelId="{6047A0E1-38C5-4E88-8DD3-4E415538CCC3}" type="pres">
      <dgm:prSet presAssocID="{E6F6C317-7574-42E6-B81E-F7DE5BC848AD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23FE7D0E-2CF0-42B9-9665-260C193A136F}" srcId="{E59B61C5-4629-4BCE-B42E-13B73FA1F09A}" destId="{BB5DE478-5BB8-4901-92D6-597EE98A59DC}" srcOrd="0" destOrd="0" parTransId="{DE57209A-A349-46DC-9C17-12C93C67F257}" sibTransId="{8F32AE03-7E9F-456B-9067-2AA383EE163C}"/>
    <dgm:cxn modelId="{F449AB15-73C6-4CAE-BCCD-D8EF6F169A45}" type="presOf" srcId="{E59B61C5-4629-4BCE-B42E-13B73FA1F09A}" destId="{7448BF82-9312-4C39-A74D-443F8AD9BBC1}" srcOrd="0" destOrd="0" presId="urn:microsoft.com/office/officeart/2018/2/layout/IconLabelList"/>
    <dgm:cxn modelId="{2BFD822B-93C8-4A5B-8CE8-82879760C8ED}" srcId="{E59B61C5-4629-4BCE-B42E-13B73FA1F09A}" destId="{84AB49CA-70D3-438E-97EC-F98CA8AC0BB5}" srcOrd="1" destOrd="0" parTransId="{4CF47741-160A-438D-9713-B414810CB6BA}" sibTransId="{D35A3968-60AB-43E8-84EA-165A478B0CF3}"/>
    <dgm:cxn modelId="{44BFC137-1F8A-4F25-AEBA-43D20A73E091}" type="presOf" srcId="{84AB49CA-70D3-438E-97EC-F98CA8AC0BB5}" destId="{C5F90AE7-6BA8-4B19-8475-B93C345625DB}" srcOrd="0" destOrd="0" presId="urn:microsoft.com/office/officeart/2018/2/layout/IconLabelList"/>
    <dgm:cxn modelId="{33686661-D813-4C9E-A2D9-21FDA5B812DE}" type="presOf" srcId="{E6F6C317-7574-42E6-B81E-F7DE5BC848AD}" destId="{6047A0E1-38C5-4E88-8DD3-4E415538CCC3}" srcOrd="0" destOrd="0" presId="urn:microsoft.com/office/officeart/2018/2/layout/IconLabelList"/>
    <dgm:cxn modelId="{32A7A96A-46BB-4A81-9858-9EB48FDE682E}" type="presOf" srcId="{BB5DE478-5BB8-4901-92D6-597EE98A59DC}" destId="{105977DD-7F4B-4DB5-B8DA-20E223F7C83A}" srcOrd="0" destOrd="0" presId="urn:microsoft.com/office/officeart/2018/2/layout/IconLabelList"/>
    <dgm:cxn modelId="{A08938EE-11DD-4CF2-AFDA-EEB2AF3CA0CB}" srcId="{E59B61C5-4629-4BCE-B42E-13B73FA1F09A}" destId="{E6F6C317-7574-42E6-B81E-F7DE5BC848AD}" srcOrd="2" destOrd="0" parTransId="{C8F3710A-4E65-412D-AC7C-EC55F835682F}" sibTransId="{BEF5DD2B-5581-4FEF-9FDD-8BC0E8A66874}"/>
    <dgm:cxn modelId="{D9C53C25-9C53-4617-AD46-D67551D6F66F}" type="presParOf" srcId="{7448BF82-9312-4C39-A74D-443F8AD9BBC1}" destId="{CDE10228-B121-4676-82EE-96180730E2C3}" srcOrd="0" destOrd="0" presId="urn:microsoft.com/office/officeart/2018/2/layout/IconLabelList"/>
    <dgm:cxn modelId="{AF375314-D330-48D7-9E4D-CEF38160FA92}" type="presParOf" srcId="{CDE10228-B121-4676-82EE-96180730E2C3}" destId="{5D3A9314-61C3-4B3B-B0DF-26515455C6A3}" srcOrd="0" destOrd="0" presId="urn:microsoft.com/office/officeart/2018/2/layout/IconLabelList"/>
    <dgm:cxn modelId="{04BBC91E-77F1-404D-9D3D-0ADE3C307B72}" type="presParOf" srcId="{CDE10228-B121-4676-82EE-96180730E2C3}" destId="{42A002AE-4C61-4E22-BDBD-A65E571791F3}" srcOrd="1" destOrd="0" presId="urn:microsoft.com/office/officeart/2018/2/layout/IconLabelList"/>
    <dgm:cxn modelId="{AD24FC67-B130-4FE5-A6BC-F6D0E5E10D3C}" type="presParOf" srcId="{CDE10228-B121-4676-82EE-96180730E2C3}" destId="{105977DD-7F4B-4DB5-B8DA-20E223F7C83A}" srcOrd="2" destOrd="0" presId="urn:microsoft.com/office/officeart/2018/2/layout/IconLabelList"/>
    <dgm:cxn modelId="{DC702F6F-DBF7-403F-9533-06B47426E582}" type="presParOf" srcId="{7448BF82-9312-4C39-A74D-443F8AD9BBC1}" destId="{EFD6F319-688A-473E-8B9D-68198D2D07CB}" srcOrd="1" destOrd="0" presId="urn:microsoft.com/office/officeart/2018/2/layout/IconLabelList"/>
    <dgm:cxn modelId="{77687F2C-671C-4FDD-9A66-E90331190785}" type="presParOf" srcId="{7448BF82-9312-4C39-A74D-443F8AD9BBC1}" destId="{8C6B5402-744A-42D2-8C33-DBDA286B95B3}" srcOrd="2" destOrd="0" presId="urn:microsoft.com/office/officeart/2018/2/layout/IconLabelList"/>
    <dgm:cxn modelId="{DD9838A4-534B-4AF8-9FE3-1987F495753C}" type="presParOf" srcId="{8C6B5402-744A-42D2-8C33-DBDA286B95B3}" destId="{F4FB1498-8076-415D-8941-F31E7ECC2851}" srcOrd="0" destOrd="0" presId="urn:microsoft.com/office/officeart/2018/2/layout/IconLabelList"/>
    <dgm:cxn modelId="{BF7CC4CE-621A-497D-8654-98F65AAA44B4}" type="presParOf" srcId="{8C6B5402-744A-42D2-8C33-DBDA286B95B3}" destId="{E2C572A0-56B2-433D-859A-0A0B88CF403D}" srcOrd="1" destOrd="0" presId="urn:microsoft.com/office/officeart/2018/2/layout/IconLabelList"/>
    <dgm:cxn modelId="{5DEDB7CC-0CCC-46FC-B89C-730AC4EFDC66}" type="presParOf" srcId="{8C6B5402-744A-42D2-8C33-DBDA286B95B3}" destId="{C5F90AE7-6BA8-4B19-8475-B93C345625DB}" srcOrd="2" destOrd="0" presId="urn:microsoft.com/office/officeart/2018/2/layout/IconLabelList"/>
    <dgm:cxn modelId="{FE3C4073-86A7-44F2-A7F1-78A099124A71}" type="presParOf" srcId="{7448BF82-9312-4C39-A74D-443F8AD9BBC1}" destId="{85D5AE2A-5A8B-4BE6-804A-FFD765B9F329}" srcOrd="3" destOrd="0" presId="urn:microsoft.com/office/officeart/2018/2/layout/IconLabelList"/>
    <dgm:cxn modelId="{13912A51-1ADD-45E3-B5D2-BFB9AAFB4F50}" type="presParOf" srcId="{7448BF82-9312-4C39-A74D-443F8AD9BBC1}" destId="{049A6F85-B49B-4447-B9D3-76FDBE48185A}" srcOrd="4" destOrd="0" presId="urn:microsoft.com/office/officeart/2018/2/layout/IconLabelList"/>
    <dgm:cxn modelId="{94B640CC-9C64-4A33-9225-37A9825A1687}" type="presParOf" srcId="{049A6F85-B49B-4447-B9D3-76FDBE48185A}" destId="{371A5484-5D6A-4DA1-BB41-D68604658F96}" srcOrd="0" destOrd="0" presId="urn:microsoft.com/office/officeart/2018/2/layout/IconLabelList"/>
    <dgm:cxn modelId="{A108B141-27E1-42AE-83C3-1D4998835C23}" type="presParOf" srcId="{049A6F85-B49B-4447-B9D3-76FDBE48185A}" destId="{1C1CBA49-971F-4A6D-911B-1E2C795DDF2F}" srcOrd="1" destOrd="0" presId="urn:microsoft.com/office/officeart/2018/2/layout/IconLabelList"/>
    <dgm:cxn modelId="{4D5BE9F8-AF6A-4381-AD6F-89428636AB61}" type="presParOf" srcId="{049A6F85-B49B-4447-B9D3-76FDBE48185A}" destId="{6047A0E1-38C5-4E88-8DD3-4E415538CCC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82087F-3CA3-4A36-B4D8-63438750CE2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F6B39E7-F27D-43BA-A99D-C5B40D866A22}">
      <dgm:prSet/>
      <dgm:spPr/>
      <dgm:t>
        <a:bodyPr/>
        <a:lstStyle/>
        <a:p>
          <a:r>
            <a:rPr lang="fr-FR"/>
            <a:t>La liste des verbes irréguliers se trouve en fin de syllabus</a:t>
          </a:r>
          <a:endParaRPr lang="en-US"/>
        </a:p>
      </dgm:t>
    </dgm:pt>
    <dgm:pt modelId="{8640E744-07FA-4648-973A-3C767C4FE106}" type="parTrans" cxnId="{184C5CED-B868-49EF-B693-C2CAAD0F66B8}">
      <dgm:prSet/>
      <dgm:spPr/>
      <dgm:t>
        <a:bodyPr/>
        <a:lstStyle/>
        <a:p>
          <a:endParaRPr lang="en-US"/>
        </a:p>
      </dgm:t>
    </dgm:pt>
    <dgm:pt modelId="{F93B1E60-F5DE-4861-88BC-A6E7F99FC5E7}" type="sibTrans" cxnId="{184C5CED-B868-49EF-B693-C2CAAD0F66B8}">
      <dgm:prSet/>
      <dgm:spPr/>
      <dgm:t>
        <a:bodyPr/>
        <a:lstStyle/>
        <a:p>
          <a:endParaRPr lang="en-US"/>
        </a:p>
      </dgm:t>
    </dgm:pt>
    <dgm:pt modelId="{65CC2E4C-D12C-4D8F-A7E5-5A6B67EE3CF3}">
      <dgm:prSet custT="1"/>
      <dgm:spPr/>
      <dgm:t>
        <a:bodyPr/>
        <a:lstStyle/>
        <a:p>
          <a:r>
            <a:rPr lang="fr-FR" sz="2200" dirty="0"/>
            <a:t>Les verbes à étudier sont indiqués en gras</a:t>
          </a:r>
          <a:endParaRPr lang="en-US" sz="2200" dirty="0"/>
        </a:p>
      </dgm:t>
    </dgm:pt>
    <dgm:pt modelId="{9DE64C8C-D540-466F-AD2D-D54C74BF7904}" type="parTrans" cxnId="{024BCD7F-02CF-4A3F-B96B-FAC2ED40A821}">
      <dgm:prSet/>
      <dgm:spPr/>
      <dgm:t>
        <a:bodyPr/>
        <a:lstStyle/>
        <a:p>
          <a:endParaRPr lang="en-US"/>
        </a:p>
      </dgm:t>
    </dgm:pt>
    <dgm:pt modelId="{4587FFEC-0EC2-4C4B-8847-B5C2F4153DDB}" type="sibTrans" cxnId="{024BCD7F-02CF-4A3F-B96B-FAC2ED40A821}">
      <dgm:prSet/>
      <dgm:spPr/>
      <dgm:t>
        <a:bodyPr/>
        <a:lstStyle/>
        <a:p>
          <a:endParaRPr lang="en-US"/>
        </a:p>
      </dgm:t>
    </dgm:pt>
    <dgm:pt modelId="{31B1DD1A-AAC9-4212-A439-8910ED4EE76F}">
      <dgm:prSet/>
      <dgm:spPr/>
      <dgm:t>
        <a:bodyPr/>
        <a:lstStyle/>
        <a:p>
          <a:r>
            <a:rPr lang="fr-FR" dirty="0"/>
            <a:t>Il n’existe qu’une seule forme du participe passé, il est invariable</a:t>
          </a:r>
          <a:endParaRPr lang="en-US" dirty="0"/>
        </a:p>
      </dgm:t>
    </dgm:pt>
    <dgm:pt modelId="{D791AD71-D165-40E6-9DD3-2F62CEB51648}" type="parTrans" cxnId="{EEFF1231-A79A-4717-B3F8-235CCCB9857F}">
      <dgm:prSet/>
      <dgm:spPr/>
      <dgm:t>
        <a:bodyPr/>
        <a:lstStyle/>
        <a:p>
          <a:endParaRPr lang="en-US"/>
        </a:p>
      </dgm:t>
    </dgm:pt>
    <dgm:pt modelId="{9D88E110-1FDE-4259-BE58-0B6DDC4CC4F6}" type="sibTrans" cxnId="{EEFF1231-A79A-4717-B3F8-235CCCB9857F}">
      <dgm:prSet/>
      <dgm:spPr/>
      <dgm:t>
        <a:bodyPr/>
        <a:lstStyle/>
        <a:p>
          <a:endParaRPr lang="en-US"/>
        </a:p>
      </dgm:t>
    </dgm:pt>
    <dgm:pt modelId="{523DCB8A-FFFF-4059-87E6-0CEE904CCEF7}" type="pres">
      <dgm:prSet presAssocID="{DE82087F-3CA3-4A36-B4D8-63438750CE2C}" presName="root" presStyleCnt="0">
        <dgm:presLayoutVars>
          <dgm:dir/>
          <dgm:resizeHandles val="exact"/>
        </dgm:presLayoutVars>
      </dgm:prSet>
      <dgm:spPr/>
    </dgm:pt>
    <dgm:pt modelId="{F6C381D1-CE1A-4563-A1F3-A75AC0E9FF7D}" type="pres">
      <dgm:prSet presAssocID="{9F6B39E7-F27D-43BA-A99D-C5B40D866A22}" presName="compNode" presStyleCnt="0"/>
      <dgm:spPr/>
    </dgm:pt>
    <dgm:pt modelId="{6250EAD4-D67B-4291-891D-6D067777F5FE}" type="pres">
      <dgm:prSet presAssocID="{9F6B39E7-F27D-43BA-A99D-C5B40D866A22}" presName="bgRect" presStyleLbl="bgShp" presStyleIdx="0" presStyleCnt="3"/>
      <dgm:spPr/>
    </dgm:pt>
    <dgm:pt modelId="{D3616208-0EE4-4496-8A69-A9B567D0DC93}" type="pres">
      <dgm:prSet presAssocID="{9F6B39E7-F27D-43BA-A99D-C5B40D866A2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650C940A-3F7C-4980-9324-FC38E7EB1F6F}" type="pres">
      <dgm:prSet presAssocID="{9F6B39E7-F27D-43BA-A99D-C5B40D866A22}" presName="spaceRect" presStyleCnt="0"/>
      <dgm:spPr/>
    </dgm:pt>
    <dgm:pt modelId="{6C6571E2-D015-4B43-B939-E09C5A8EF0FD}" type="pres">
      <dgm:prSet presAssocID="{9F6B39E7-F27D-43BA-A99D-C5B40D866A22}" presName="parTx" presStyleLbl="revTx" presStyleIdx="0" presStyleCnt="3">
        <dgm:presLayoutVars>
          <dgm:chMax val="0"/>
          <dgm:chPref val="0"/>
        </dgm:presLayoutVars>
      </dgm:prSet>
      <dgm:spPr/>
    </dgm:pt>
    <dgm:pt modelId="{7F8AE47E-9AA9-496A-B893-36B03CF20CB5}" type="pres">
      <dgm:prSet presAssocID="{F93B1E60-F5DE-4861-88BC-A6E7F99FC5E7}" presName="sibTrans" presStyleCnt="0"/>
      <dgm:spPr/>
    </dgm:pt>
    <dgm:pt modelId="{BE2EC9EC-506B-43BB-A78F-2432F4F201F8}" type="pres">
      <dgm:prSet presAssocID="{65CC2E4C-D12C-4D8F-A7E5-5A6B67EE3CF3}" presName="compNode" presStyleCnt="0"/>
      <dgm:spPr/>
    </dgm:pt>
    <dgm:pt modelId="{DBF55A01-7D5B-4B6B-B771-33C125473B0C}" type="pres">
      <dgm:prSet presAssocID="{65CC2E4C-D12C-4D8F-A7E5-5A6B67EE3CF3}" presName="bgRect" presStyleLbl="bgShp" presStyleIdx="1" presStyleCnt="3"/>
      <dgm:spPr/>
    </dgm:pt>
    <dgm:pt modelId="{7386CB2D-D5ED-4CA2-B414-3706017B45AA}" type="pres">
      <dgm:prSet presAssocID="{65CC2E4C-D12C-4D8F-A7E5-5A6B67EE3CF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redBlack"/>
        </a:ext>
      </dgm:extLst>
    </dgm:pt>
    <dgm:pt modelId="{25E25500-30DF-4BEB-B3B1-41182544DD86}" type="pres">
      <dgm:prSet presAssocID="{65CC2E4C-D12C-4D8F-A7E5-5A6B67EE3CF3}" presName="spaceRect" presStyleCnt="0"/>
      <dgm:spPr/>
    </dgm:pt>
    <dgm:pt modelId="{0E2B981C-31B9-42C7-B362-573EC27A6870}" type="pres">
      <dgm:prSet presAssocID="{65CC2E4C-D12C-4D8F-A7E5-5A6B67EE3CF3}" presName="parTx" presStyleLbl="revTx" presStyleIdx="1" presStyleCnt="3">
        <dgm:presLayoutVars>
          <dgm:chMax val="0"/>
          <dgm:chPref val="0"/>
        </dgm:presLayoutVars>
      </dgm:prSet>
      <dgm:spPr/>
    </dgm:pt>
    <dgm:pt modelId="{F9146AE5-0F00-4CB5-93A0-66078D7275CE}" type="pres">
      <dgm:prSet presAssocID="{4587FFEC-0EC2-4C4B-8847-B5C2F4153DDB}" presName="sibTrans" presStyleCnt="0"/>
      <dgm:spPr/>
    </dgm:pt>
    <dgm:pt modelId="{892878D4-FBD8-4358-A16B-1A6005B60A3D}" type="pres">
      <dgm:prSet presAssocID="{31B1DD1A-AAC9-4212-A439-8910ED4EE76F}" presName="compNode" presStyleCnt="0"/>
      <dgm:spPr/>
    </dgm:pt>
    <dgm:pt modelId="{0ED94215-9775-4FEA-9039-8C38E7D0F45B}" type="pres">
      <dgm:prSet presAssocID="{31B1DD1A-AAC9-4212-A439-8910ED4EE76F}" presName="bgRect" presStyleLbl="bgShp" presStyleIdx="2" presStyleCnt="3"/>
      <dgm:spPr/>
    </dgm:pt>
    <dgm:pt modelId="{E53890FE-6D48-47B1-8B5C-6DA871754DB3}" type="pres">
      <dgm:prSet presAssocID="{31B1DD1A-AAC9-4212-A439-8910ED4EE76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versation (droite à gauche)"/>
        </a:ext>
      </dgm:extLst>
    </dgm:pt>
    <dgm:pt modelId="{662362BC-B4FB-49D3-97E4-BD687610158C}" type="pres">
      <dgm:prSet presAssocID="{31B1DD1A-AAC9-4212-A439-8910ED4EE76F}" presName="spaceRect" presStyleCnt="0"/>
      <dgm:spPr/>
    </dgm:pt>
    <dgm:pt modelId="{02C296A6-65B4-4C19-ADC8-858BFFA924EC}" type="pres">
      <dgm:prSet presAssocID="{31B1DD1A-AAC9-4212-A439-8910ED4EE76F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EEFF1231-A79A-4717-B3F8-235CCCB9857F}" srcId="{DE82087F-3CA3-4A36-B4D8-63438750CE2C}" destId="{31B1DD1A-AAC9-4212-A439-8910ED4EE76F}" srcOrd="2" destOrd="0" parTransId="{D791AD71-D165-40E6-9DD3-2F62CEB51648}" sibTransId="{9D88E110-1FDE-4259-BE58-0B6DDC4CC4F6}"/>
    <dgm:cxn modelId="{57977F47-46DA-4511-9B36-90B82354CE45}" type="presOf" srcId="{31B1DD1A-AAC9-4212-A439-8910ED4EE76F}" destId="{02C296A6-65B4-4C19-ADC8-858BFFA924EC}" srcOrd="0" destOrd="0" presId="urn:microsoft.com/office/officeart/2018/2/layout/IconVerticalSolidList"/>
    <dgm:cxn modelId="{024BCD7F-02CF-4A3F-B96B-FAC2ED40A821}" srcId="{DE82087F-3CA3-4A36-B4D8-63438750CE2C}" destId="{65CC2E4C-D12C-4D8F-A7E5-5A6B67EE3CF3}" srcOrd="1" destOrd="0" parTransId="{9DE64C8C-D540-466F-AD2D-D54C74BF7904}" sibTransId="{4587FFEC-0EC2-4C4B-8847-B5C2F4153DDB}"/>
    <dgm:cxn modelId="{6B0BFBB3-962F-4782-A2EF-CDF55A8E2585}" type="presOf" srcId="{9F6B39E7-F27D-43BA-A99D-C5B40D866A22}" destId="{6C6571E2-D015-4B43-B939-E09C5A8EF0FD}" srcOrd="0" destOrd="0" presId="urn:microsoft.com/office/officeart/2018/2/layout/IconVerticalSolidList"/>
    <dgm:cxn modelId="{D01A72CC-98D7-47E2-84F3-5CE0C32D9589}" type="presOf" srcId="{DE82087F-3CA3-4A36-B4D8-63438750CE2C}" destId="{523DCB8A-FFFF-4059-87E6-0CEE904CCEF7}" srcOrd="0" destOrd="0" presId="urn:microsoft.com/office/officeart/2018/2/layout/IconVerticalSolidList"/>
    <dgm:cxn modelId="{184C5CED-B868-49EF-B693-C2CAAD0F66B8}" srcId="{DE82087F-3CA3-4A36-B4D8-63438750CE2C}" destId="{9F6B39E7-F27D-43BA-A99D-C5B40D866A22}" srcOrd="0" destOrd="0" parTransId="{8640E744-07FA-4648-973A-3C767C4FE106}" sibTransId="{F93B1E60-F5DE-4861-88BC-A6E7F99FC5E7}"/>
    <dgm:cxn modelId="{D09CDAFE-9343-43BE-9CA8-8AE3C531320A}" type="presOf" srcId="{65CC2E4C-D12C-4D8F-A7E5-5A6B67EE3CF3}" destId="{0E2B981C-31B9-42C7-B362-573EC27A6870}" srcOrd="0" destOrd="0" presId="urn:microsoft.com/office/officeart/2018/2/layout/IconVerticalSolidList"/>
    <dgm:cxn modelId="{93424491-5FD9-4700-95EF-0A51F682D1DB}" type="presParOf" srcId="{523DCB8A-FFFF-4059-87E6-0CEE904CCEF7}" destId="{F6C381D1-CE1A-4563-A1F3-A75AC0E9FF7D}" srcOrd="0" destOrd="0" presId="urn:microsoft.com/office/officeart/2018/2/layout/IconVerticalSolidList"/>
    <dgm:cxn modelId="{E495A565-DE71-41D3-8516-9B38639A2B0C}" type="presParOf" srcId="{F6C381D1-CE1A-4563-A1F3-A75AC0E9FF7D}" destId="{6250EAD4-D67B-4291-891D-6D067777F5FE}" srcOrd="0" destOrd="0" presId="urn:microsoft.com/office/officeart/2018/2/layout/IconVerticalSolidList"/>
    <dgm:cxn modelId="{9785FE87-2B19-4CCA-B25A-32CAFC9BAB7E}" type="presParOf" srcId="{F6C381D1-CE1A-4563-A1F3-A75AC0E9FF7D}" destId="{D3616208-0EE4-4496-8A69-A9B567D0DC93}" srcOrd="1" destOrd="0" presId="urn:microsoft.com/office/officeart/2018/2/layout/IconVerticalSolidList"/>
    <dgm:cxn modelId="{450C289C-255B-43E1-BEA3-062544281476}" type="presParOf" srcId="{F6C381D1-CE1A-4563-A1F3-A75AC0E9FF7D}" destId="{650C940A-3F7C-4980-9324-FC38E7EB1F6F}" srcOrd="2" destOrd="0" presId="urn:microsoft.com/office/officeart/2018/2/layout/IconVerticalSolidList"/>
    <dgm:cxn modelId="{A3F4D223-4EA0-42FC-A558-39FD64B76967}" type="presParOf" srcId="{F6C381D1-CE1A-4563-A1F3-A75AC0E9FF7D}" destId="{6C6571E2-D015-4B43-B939-E09C5A8EF0FD}" srcOrd="3" destOrd="0" presId="urn:microsoft.com/office/officeart/2018/2/layout/IconVerticalSolidList"/>
    <dgm:cxn modelId="{748C6E05-6BB6-40D8-811F-A2849F787201}" type="presParOf" srcId="{523DCB8A-FFFF-4059-87E6-0CEE904CCEF7}" destId="{7F8AE47E-9AA9-496A-B893-36B03CF20CB5}" srcOrd="1" destOrd="0" presId="urn:microsoft.com/office/officeart/2018/2/layout/IconVerticalSolidList"/>
    <dgm:cxn modelId="{D0004C11-805A-48D6-BDA4-C7AB41963A66}" type="presParOf" srcId="{523DCB8A-FFFF-4059-87E6-0CEE904CCEF7}" destId="{BE2EC9EC-506B-43BB-A78F-2432F4F201F8}" srcOrd="2" destOrd="0" presId="urn:microsoft.com/office/officeart/2018/2/layout/IconVerticalSolidList"/>
    <dgm:cxn modelId="{66A8BB19-D5B9-480D-B5D8-60738E36C211}" type="presParOf" srcId="{BE2EC9EC-506B-43BB-A78F-2432F4F201F8}" destId="{DBF55A01-7D5B-4B6B-B771-33C125473B0C}" srcOrd="0" destOrd="0" presId="urn:microsoft.com/office/officeart/2018/2/layout/IconVerticalSolidList"/>
    <dgm:cxn modelId="{F3B2AC98-439C-4A59-9F54-62CB5979C64E}" type="presParOf" srcId="{BE2EC9EC-506B-43BB-A78F-2432F4F201F8}" destId="{7386CB2D-D5ED-4CA2-B414-3706017B45AA}" srcOrd="1" destOrd="0" presId="urn:microsoft.com/office/officeart/2018/2/layout/IconVerticalSolidList"/>
    <dgm:cxn modelId="{3E284522-06FE-49F6-BD12-D4E47D5E9047}" type="presParOf" srcId="{BE2EC9EC-506B-43BB-A78F-2432F4F201F8}" destId="{25E25500-30DF-4BEB-B3B1-41182544DD86}" srcOrd="2" destOrd="0" presId="urn:microsoft.com/office/officeart/2018/2/layout/IconVerticalSolidList"/>
    <dgm:cxn modelId="{7E38F3ED-4714-4F80-A281-CEDD0D6AACCF}" type="presParOf" srcId="{BE2EC9EC-506B-43BB-A78F-2432F4F201F8}" destId="{0E2B981C-31B9-42C7-B362-573EC27A6870}" srcOrd="3" destOrd="0" presId="urn:microsoft.com/office/officeart/2018/2/layout/IconVerticalSolidList"/>
    <dgm:cxn modelId="{2ED3F499-4EF3-426F-9115-5E3595CC95B9}" type="presParOf" srcId="{523DCB8A-FFFF-4059-87E6-0CEE904CCEF7}" destId="{F9146AE5-0F00-4CB5-93A0-66078D7275CE}" srcOrd="3" destOrd="0" presId="urn:microsoft.com/office/officeart/2018/2/layout/IconVerticalSolidList"/>
    <dgm:cxn modelId="{4E14A162-87CB-483D-8040-A1C365A962FC}" type="presParOf" srcId="{523DCB8A-FFFF-4059-87E6-0CEE904CCEF7}" destId="{892878D4-FBD8-4358-A16B-1A6005B60A3D}" srcOrd="4" destOrd="0" presId="urn:microsoft.com/office/officeart/2018/2/layout/IconVerticalSolidList"/>
    <dgm:cxn modelId="{E56D2BE3-181E-4A07-916E-380A67E8EFE7}" type="presParOf" srcId="{892878D4-FBD8-4358-A16B-1A6005B60A3D}" destId="{0ED94215-9775-4FEA-9039-8C38E7D0F45B}" srcOrd="0" destOrd="0" presId="urn:microsoft.com/office/officeart/2018/2/layout/IconVerticalSolidList"/>
    <dgm:cxn modelId="{CCC72952-A5B6-4AA1-9E78-2FF5A255BE3C}" type="presParOf" srcId="{892878D4-FBD8-4358-A16B-1A6005B60A3D}" destId="{E53890FE-6D48-47B1-8B5C-6DA871754DB3}" srcOrd="1" destOrd="0" presId="urn:microsoft.com/office/officeart/2018/2/layout/IconVerticalSolidList"/>
    <dgm:cxn modelId="{872DBA91-1407-436F-9ED9-D7E15A123F9E}" type="presParOf" srcId="{892878D4-FBD8-4358-A16B-1A6005B60A3D}" destId="{662362BC-B4FB-49D3-97E4-BD687610158C}" srcOrd="2" destOrd="0" presId="urn:microsoft.com/office/officeart/2018/2/layout/IconVerticalSolidList"/>
    <dgm:cxn modelId="{D4DD1CF9-0F76-4061-9091-87590713C1DB}" type="presParOf" srcId="{892878D4-FBD8-4358-A16B-1A6005B60A3D}" destId="{02C296A6-65B4-4C19-ADC8-858BFFA924E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3A9314-61C3-4B3B-B0DF-26515455C6A3}">
      <dsp:nvSpPr>
        <dsp:cNvPr id="0" name=""/>
        <dsp:cNvSpPr/>
      </dsp:nvSpPr>
      <dsp:spPr>
        <a:xfrm>
          <a:off x="1063980" y="719741"/>
          <a:ext cx="1274535" cy="1274535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5977DD-7F4B-4DB5-B8DA-20E223F7C83A}">
      <dsp:nvSpPr>
        <dsp:cNvPr id="0" name=""/>
        <dsp:cNvSpPr/>
      </dsp:nvSpPr>
      <dsp:spPr>
        <a:xfrm>
          <a:off x="285097" y="2346338"/>
          <a:ext cx="28323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Oui, encore une fois, j’ai la même </a:t>
          </a:r>
          <a:r>
            <a:rPr lang="fr-FR" sz="1600" b="1" kern="1200" dirty="0"/>
            <a:t>PRONONCIATION</a:t>
          </a:r>
          <a:endParaRPr lang="en-US" sz="1600" b="1" kern="1200" dirty="0"/>
        </a:p>
      </dsp:txBody>
      <dsp:txXfrm>
        <a:off x="285097" y="2346338"/>
        <a:ext cx="2832300" cy="720000"/>
      </dsp:txXfrm>
    </dsp:sp>
    <dsp:sp modelId="{F4FB1498-8076-415D-8941-F31E7ECC2851}">
      <dsp:nvSpPr>
        <dsp:cNvPr id="0" name=""/>
        <dsp:cNvSpPr/>
      </dsp:nvSpPr>
      <dsp:spPr>
        <a:xfrm>
          <a:off x="4391932" y="719741"/>
          <a:ext cx="1274535" cy="12745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F90AE7-6BA8-4B19-8475-B93C345625DB}">
      <dsp:nvSpPr>
        <dsp:cNvPr id="0" name=""/>
        <dsp:cNvSpPr/>
      </dsp:nvSpPr>
      <dsp:spPr>
        <a:xfrm>
          <a:off x="3613050" y="2346338"/>
          <a:ext cx="28323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MAIS ici, j’ai aussi la même </a:t>
          </a:r>
          <a:r>
            <a:rPr lang="fr-FR" sz="1600" b="1" kern="1200" dirty="0"/>
            <a:t>ORTHOGRAPHE</a:t>
          </a:r>
          <a:endParaRPr lang="en-US" sz="1600" b="1" kern="1200" dirty="0"/>
        </a:p>
      </dsp:txBody>
      <dsp:txXfrm>
        <a:off x="3613050" y="2346338"/>
        <a:ext cx="2832300" cy="720000"/>
      </dsp:txXfrm>
    </dsp:sp>
    <dsp:sp modelId="{371A5484-5D6A-4DA1-BB41-D68604658F96}">
      <dsp:nvSpPr>
        <dsp:cNvPr id="0" name=""/>
        <dsp:cNvSpPr/>
      </dsp:nvSpPr>
      <dsp:spPr>
        <a:xfrm>
          <a:off x="7719885" y="719741"/>
          <a:ext cx="1274535" cy="12745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47A0E1-38C5-4E88-8DD3-4E415538CCC3}">
      <dsp:nvSpPr>
        <dsp:cNvPr id="0" name=""/>
        <dsp:cNvSpPr/>
      </dsp:nvSpPr>
      <dsp:spPr>
        <a:xfrm>
          <a:off x="6941002" y="2346338"/>
          <a:ext cx="28323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J’ai appliqué strictement les règles, c’est donc le </a:t>
          </a:r>
          <a:r>
            <a:rPr lang="fr-FR" sz="1600" b="1" kern="1200" dirty="0"/>
            <a:t>CONTEXTE</a:t>
          </a:r>
          <a:r>
            <a:rPr lang="fr-FR" sz="1600" kern="1200" dirty="0"/>
            <a:t> qui me permet de comprendre</a:t>
          </a:r>
          <a:endParaRPr lang="en-US" sz="1600" kern="1200" dirty="0"/>
        </a:p>
      </dsp:txBody>
      <dsp:txXfrm>
        <a:off x="6941002" y="2346338"/>
        <a:ext cx="28323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50EAD4-D67B-4291-891D-6D067777F5FE}">
      <dsp:nvSpPr>
        <dsp:cNvPr id="0" name=""/>
        <dsp:cNvSpPr/>
      </dsp:nvSpPr>
      <dsp:spPr>
        <a:xfrm>
          <a:off x="0" y="689"/>
          <a:ext cx="6797675" cy="16138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616208-0EE4-4496-8A69-A9B567D0DC93}">
      <dsp:nvSpPr>
        <dsp:cNvPr id="0" name=""/>
        <dsp:cNvSpPr/>
      </dsp:nvSpPr>
      <dsp:spPr>
        <a:xfrm>
          <a:off x="488194" y="363809"/>
          <a:ext cx="887626" cy="887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6571E2-D015-4B43-B939-E09C5A8EF0FD}">
      <dsp:nvSpPr>
        <dsp:cNvPr id="0" name=""/>
        <dsp:cNvSpPr/>
      </dsp:nvSpPr>
      <dsp:spPr>
        <a:xfrm>
          <a:off x="1864015" y="689"/>
          <a:ext cx="4933659" cy="161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801" tIns="170801" rIns="170801" bIns="17080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/>
            <a:t>La liste des verbes irréguliers se trouve en fin de syllabus</a:t>
          </a:r>
          <a:endParaRPr lang="en-US" sz="2500" kern="1200"/>
        </a:p>
      </dsp:txBody>
      <dsp:txXfrm>
        <a:off x="1864015" y="689"/>
        <a:ext cx="4933659" cy="1613866"/>
      </dsp:txXfrm>
    </dsp:sp>
    <dsp:sp modelId="{DBF55A01-7D5B-4B6B-B771-33C125473B0C}">
      <dsp:nvSpPr>
        <dsp:cNvPr id="0" name=""/>
        <dsp:cNvSpPr/>
      </dsp:nvSpPr>
      <dsp:spPr>
        <a:xfrm>
          <a:off x="0" y="2018022"/>
          <a:ext cx="6797675" cy="161386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86CB2D-D5ED-4CA2-B414-3706017B45AA}">
      <dsp:nvSpPr>
        <dsp:cNvPr id="0" name=""/>
        <dsp:cNvSpPr/>
      </dsp:nvSpPr>
      <dsp:spPr>
        <a:xfrm>
          <a:off x="488194" y="2381142"/>
          <a:ext cx="887626" cy="887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2B981C-31B9-42C7-B362-573EC27A6870}">
      <dsp:nvSpPr>
        <dsp:cNvPr id="0" name=""/>
        <dsp:cNvSpPr/>
      </dsp:nvSpPr>
      <dsp:spPr>
        <a:xfrm>
          <a:off x="1864015" y="2018022"/>
          <a:ext cx="4933659" cy="161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801" tIns="170801" rIns="170801" bIns="17080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Les verbes à étudier sont indiqués en gras</a:t>
          </a:r>
          <a:endParaRPr lang="en-US" sz="2200" kern="1200" dirty="0"/>
        </a:p>
      </dsp:txBody>
      <dsp:txXfrm>
        <a:off x="1864015" y="2018022"/>
        <a:ext cx="4933659" cy="1613866"/>
      </dsp:txXfrm>
    </dsp:sp>
    <dsp:sp modelId="{0ED94215-9775-4FEA-9039-8C38E7D0F45B}">
      <dsp:nvSpPr>
        <dsp:cNvPr id="0" name=""/>
        <dsp:cNvSpPr/>
      </dsp:nvSpPr>
      <dsp:spPr>
        <a:xfrm>
          <a:off x="0" y="4035355"/>
          <a:ext cx="6797675" cy="16138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3890FE-6D48-47B1-8B5C-6DA871754DB3}">
      <dsp:nvSpPr>
        <dsp:cNvPr id="0" name=""/>
        <dsp:cNvSpPr/>
      </dsp:nvSpPr>
      <dsp:spPr>
        <a:xfrm>
          <a:off x="488194" y="4398475"/>
          <a:ext cx="887626" cy="887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C296A6-65B4-4C19-ADC8-858BFFA924EC}">
      <dsp:nvSpPr>
        <dsp:cNvPr id="0" name=""/>
        <dsp:cNvSpPr/>
      </dsp:nvSpPr>
      <dsp:spPr>
        <a:xfrm>
          <a:off x="1864015" y="4035355"/>
          <a:ext cx="4933659" cy="161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801" tIns="170801" rIns="170801" bIns="17080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Il n’existe qu’une seule forme du participe passé, il est invariable</a:t>
          </a:r>
          <a:endParaRPr lang="en-US" sz="2500" kern="1200" dirty="0"/>
        </a:p>
      </dsp:txBody>
      <dsp:txXfrm>
        <a:off x="1864015" y="4035355"/>
        <a:ext cx="4933659" cy="16138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10/19/21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013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10/19/21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719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10/19/21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267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10/19/21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939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10/19/21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131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10/19/21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774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10/19/21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959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10/19/21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804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10/19/21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98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10/19/21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55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10/19/21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857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10/19/21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8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7" r:id="rId6"/>
    <p:sldLayoutId id="2147483712" r:id="rId7"/>
    <p:sldLayoutId id="2147483713" r:id="rId8"/>
    <p:sldLayoutId id="2147483714" r:id="rId9"/>
    <p:sldLayoutId id="2147483716" r:id="rId10"/>
    <p:sldLayoutId id="214748371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3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5735764-7719-41CD-BEF7-C9855541D4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6045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0"/>
                </a:scheme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chemeClr val="tx1">
                  <a:alpha val="30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51265CC-194C-404B-9A31-4B0B6B343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49"/>
            <a:ext cx="10058400" cy="366375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fr-FR" sz="3600">
                <a:solidFill>
                  <a:schemeClr val="bg1"/>
                </a:solidFill>
              </a:rPr>
              <a:t>Le passé composé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7641A52-5150-C64D-A483-952047FE09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158916"/>
            <a:ext cx="10058400" cy="119583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fr-FR" sz="1800">
                <a:solidFill>
                  <a:schemeClr val="bg1"/>
                </a:solidFill>
              </a:rPr>
              <a:t>Ou plutôt la formation du participe passé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4E5597F-CE67-4085-9548-E6A8036DA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93881" y="4035362"/>
            <a:ext cx="5404237" cy="0"/>
          </a:xfrm>
          <a:prstGeom prst="line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5732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-1"/>
            <a:ext cx="4648593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3D5F95B-ED87-084E-9796-82B860E39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fr-FR" sz="4400">
                <a:solidFill>
                  <a:srgbClr val="FFFFFF"/>
                </a:solidFill>
              </a:rPr>
              <a:t>« elle a préparé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CFA247-709C-7C44-91B0-D340F73A7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anchor="ctr">
            <a:normAutofit/>
          </a:bodyPr>
          <a:lstStyle/>
          <a:p>
            <a:r>
              <a:rPr lang="fr-FR" sz="2200" dirty="0"/>
              <a:t>Préparer ?</a:t>
            </a:r>
          </a:p>
          <a:p>
            <a:r>
              <a:rPr lang="fr-FR" sz="2200" i="1" u="sng" dirty="0" err="1"/>
              <a:t>klaar</a:t>
            </a:r>
            <a:r>
              <a:rPr lang="fr-FR" sz="2200" i="1" dirty="0" err="1"/>
              <a:t>maken</a:t>
            </a:r>
            <a:endParaRPr lang="fr-FR" sz="2200" i="1" dirty="0"/>
          </a:p>
          <a:p>
            <a:r>
              <a:rPr lang="fr-FR" sz="2200" dirty="0"/>
              <a:t>(1) infinitif sans « -en » (</a:t>
            </a:r>
            <a:r>
              <a:rPr lang="fr-FR" sz="2200" i="1" u="sng" dirty="0" err="1"/>
              <a:t>klaar</a:t>
            </a:r>
            <a:r>
              <a:rPr lang="fr-FR" sz="2200" i="1" dirty="0" err="1"/>
              <a:t>ma</a:t>
            </a:r>
            <a:r>
              <a:rPr lang="fr-FR" sz="2200" b="1" i="1" dirty="0" err="1"/>
              <a:t>k</a:t>
            </a:r>
            <a:r>
              <a:rPr lang="fr-FR" sz="2200" dirty="0"/>
              <a:t>)</a:t>
            </a:r>
          </a:p>
          <a:p>
            <a:r>
              <a:rPr lang="fr-FR" sz="2200" dirty="0"/>
              <a:t>(2) 1</a:t>
            </a:r>
            <a:r>
              <a:rPr lang="fr-FR" sz="2200" baseline="30000" dirty="0"/>
              <a:t>re</a:t>
            </a:r>
            <a:r>
              <a:rPr lang="fr-FR" sz="2200" dirty="0"/>
              <a:t> personne du </a:t>
            </a:r>
            <a:r>
              <a:rPr lang="fr-FR" sz="2200" dirty="0" err="1"/>
              <a:t>sg</a:t>
            </a:r>
            <a:r>
              <a:rPr lang="fr-FR" sz="2200" dirty="0"/>
              <a:t> du présent (</a:t>
            </a:r>
            <a:r>
              <a:rPr lang="fr-FR" sz="2200" dirty="0" err="1"/>
              <a:t>ik</a:t>
            </a:r>
            <a:r>
              <a:rPr lang="fr-FR" sz="2200" dirty="0"/>
              <a:t> </a:t>
            </a:r>
            <a:r>
              <a:rPr lang="fr-FR" sz="2200" i="1" dirty="0" err="1"/>
              <a:t>ma</a:t>
            </a:r>
            <a:r>
              <a:rPr lang="fr-FR" sz="2200" b="1" i="1" dirty="0" err="1"/>
              <a:t>a</a:t>
            </a:r>
            <a:r>
              <a:rPr lang="fr-FR" sz="2200" i="1" dirty="0" err="1"/>
              <a:t>k</a:t>
            </a:r>
            <a:r>
              <a:rPr lang="fr-FR" sz="2200" dirty="0"/>
              <a:t> … </a:t>
            </a:r>
            <a:r>
              <a:rPr lang="fr-FR" sz="2200" dirty="0" err="1"/>
              <a:t>klaar</a:t>
            </a:r>
            <a:r>
              <a:rPr lang="fr-FR" sz="2200" dirty="0"/>
              <a:t>)</a:t>
            </a:r>
          </a:p>
          <a:p>
            <a:r>
              <a:rPr lang="fr-FR" sz="2200" dirty="0"/>
              <a:t>(3) FKPSTCH ? Oui, car « k » à (1) </a:t>
            </a:r>
            <a:r>
              <a:rPr lang="fr-FR" sz="2200" dirty="0">
                <a:sym typeface="Wingdings" pitchFamily="2" charset="2"/>
              </a:rPr>
              <a:t> je m’attends à terminaison « </a:t>
            </a:r>
            <a:r>
              <a:rPr lang="fr-FR" sz="2200" dirty="0"/>
              <a:t>-</a:t>
            </a:r>
            <a:r>
              <a:rPr lang="fr-FR" sz="2200" dirty="0" err="1"/>
              <a:t>T</a:t>
            </a:r>
            <a:r>
              <a:rPr lang="fr-FR" sz="2200" dirty="0"/>
              <a:t> »</a:t>
            </a:r>
          </a:p>
          <a:p>
            <a:r>
              <a:rPr lang="fr-FR" sz="2200" dirty="0"/>
              <a:t>(3’) j’ajoute « GE- » ? Oui, car pas « </a:t>
            </a:r>
            <a:r>
              <a:rPr lang="fr-FR" sz="2200" dirty="0" err="1"/>
              <a:t>BeGeVer</a:t>
            </a:r>
            <a:r>
              <a:rPr lang="fr-FR" sz="2200" dirty="0"/>
              <a:t> </a:t>
            </a:r>
            <a:r>
              <a:rPr lang="fr-FR" sz="2200" dirty="0" err="1"/>
              <a:t>ErOntHer</a:t>
            </a:r>
            <a:r>
              <a:rPr lang="fr-FR" sz="2200" dirty="0"/>
              <a:t> »</a:t>
            </a:r>
          </a:p>
          <a:p>
            <a:r>
              <a:rPr lang="fr-FR" sz="2200" dirty="0"/>
              <a:t>(3’’) j’ai une particule séparable ? Oui « </a:t>
            </a:r>
            <a:r>
              <a:rPr lang="fr-FR" sz="2200" i="1" dirty="0" err="1"/>
              <a:t>klaar</a:t>
            </a:r>
            <a:r>
              <a:rPr lang="fr-FR" sz="2200" dirty="0"/>
              <a:t> »</a:t>
            </a:r>
          </a:p>
          <a:p>
            <a:r>
              <a:rPr lang="fr-FR" sz="2200" dirty="0"/>
              <a:t>Formation de « elle a préparé »</a:t>
            </a:r>
          </a:p>
          <a:p>
            <a:r>
              <a:rPr lang="fr-FR" sz="2200" dirty="0" err="1"/>
              <a:t>Ze</a:t>
            </a:r>
            <a:r>
              <a:rPr lang="fr-FR" sz="2200" dirty="0"/>
              <a:t> </a:t>
            </a:r>
            <a:r>
              <a:rPr lang="fr-FR" sz="2200" dirty="0" err="1"/>
              <a:t>heeft</a:t>
            </a:r>
            <a:r>
              <a:rPr lang="fr-FR" sz="2200" dirty="0"/>
              <a:t> ……… [</a:t>
            </a:r>
            <a:r>
              <a:rPr lang="fr-FR" sz="2200" dirty="0" err="1"/>
              <a:t>klaar</a:t>
            </a:r>
            <a:r>
              <a:rPr lang="fr-FR" sz="2200" dirty="0"/>
              <a:t> + -GE- + </a:t>
            </a:r>
            <a:r>
              <a:rPr lang="fr-FR" sz="2200" dirty="0" err="1"/>
              <a:t>maak</a:t>
            </a:r>
            <a:r>
              <a:rPr lang="fr-FR" sz="2200" dirty="0"/>
              <a:t> + </a:t>
            </a:r>
            <a:r>
              <a:rPr lang="fr-FR" sz="2200" dirty="0" err="1"/>
              <a:t>T</a:t>
            </a:r>
            <a:r>
              <a:rPr lang="fr-FR" sz="2200" dirty="0"/>
              <a:t>] (</a:t>
            </a:r>
            <a:r>
              <a:rPr lang="fr-FR" sz="2200" dirty="0" err="1">
                <a:solidFill>
                  <a:srgbClr val="FF0000"/>
                </a:solidFill>
              </a:rPr>
              <a:t>klaar</a:t>
            </a:r>
            <a:r>
              <a:rPr lang="fr-FR" sz="2200" b="1" dirty="0" err="1">
                <a:solidFill>
                  <a:srgbClr val="FF0000"/>
                </a:solidFill>
              </a:rPr>
              <a:t>ge</a:t>
            </a:r>
            <a:r>
              <a:rPr lang="fr-FR" sz="2200" dirty="0" err="1">
                <a:solidFill>
                  <a:srgbClr val="FF0000"/>
                </a:solidFill>
              </a:rPr>
              <a:t>maak</a:t>
            </a:r>
            <a:r>
              <a:rPr lang="fr-FR" sz="2200" b="1" dirty="0" err="1">
                <a:solidFill>
                  <a:srgbClr val="FF0000"/>
                </a:solidFill>
              </a:rPr>
              <a:t>t</a:t>
            </a:r>
            <a:r>
              <a:rPr lang="fr-FR" sz="2200" dirty="0"/>
              <a:t>)</a:t>
            </a:r>
          </a:p>
          <a:p>
            <a:endParaRPr lang="fr-FR" sz="2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AEED9E-BB91-43A0-911B-1ACD8803E3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1826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-1"/>
            <a:ext cx="4648593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3D5F95B-ED87-084E-9796-82B860E39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fr-FR" sz="4400" dirty="0">
                <a:solidFill>
                  <a:srgbClr val="FFFFFF"/>
                </a:solidFill>
              </a:rPr>
              <a:t>« nous avons </a:t>
            </a:r>
            <a:r>
              <a:rPr lang="fr-FR" sz="4400" dirty="0" err="1">
                <a:solidFill>
                  <a:srgbClr val="FFFFFF"/>
                </a:solidFill>
              </a:rPr>
              <a:t>reconcontré</a:t>
            </a:r>
            <a:r>
              <a:rPr lang="fr-FR" sz="4400" dirty="0">
                <a:solidFill>
                  <a:srgbClr val="FFFFFF"/>
                </a:solidFill>
              </a:rPr>
              <a:t>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CFA247-709C-7C44-91B0-D340F73A7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anchor="ctr">
            <a:normAutofit/>
          </a:bodyPr>
          <a:lstStyle/>
          <a:p>
            <a:r>
              <a:rPr lang="fr-FR" sz="2200" dirty="0"/>
              <a:t>Rencontrer ?</a:t>
            </a:r>
          </a:p>
          <a:p>
            <a:r>
              <a:rPr lang="fr-FR" sz="2200" i="1" dirty="0" err="1"/>
              <a:t>ontmoeten</a:t>
            </a:r>
            <a:endParaRPr lang="fr-FR" sz="2200" i="1" dirty="0"/>
          </a:p>
          <a:p>
            <a:r>
              <a:rPr lang="fr-FR" sz="2200" dirty="0"/>
              <a:t>(1) infinitif sans « -en » (</a:t>
            </a:r>
            <a:r>
              <a:rPr lang="fr-FR" sz="2200" i="1" dirty="0" err="1"/>
              <a:t>ontmoe</a:t>
            </a:r>
            <a:r>
              <a:rPr lang="fr-FR" sz="2200" b="1" i="1" dirty="0" err="1"/>
              <a:t>t</a:t>
            </a:r>
            <a:r>
              <a:rPr lang="fr-FR" sz="2200" dirty="0"/>
              <a:t>)</a:t>
            </a:r>
          </a:p>
          <a:p>
            <a:r>
              <a:rPr lang="fr-FR" sz="2200" dirty="0"/>
              <a:t>(2) 1</a:t>
            </a:r>
            <a:r>
              <a:rPr lang="fr-FR" sz="2200" baseline="30000" dirty="0"/>
              <a:t>re</a:t>
            </a:r>
            <a:r>
              <a:rPr lang="fr-FR" sz="2200" dirty="0"/>
              <a:t> personne du </a:t>
            </a:r>
            <a:r>
              <a:rPr lang="fr-FR" sz="2200" dirty="0" err="1"/>
              <a:t>sg</a:t>
            </a:r>
            <a:r>
              <a:rPr lang="fr-FR" sz="2200" dirty="0"/>
              <a:t> du présent (</a:t>
            </a:r>
            <a:r>
              <a:rPr lang="fr-FR" sz="2200" dirty="0" err="1"/>
              <a:t>ik</a:t>
            </a:r>
            <a:r>
              <a:rPr lang="fr-FR" sz="2200" dirty="0"/>
              <a:t> </a:t>
            </a:r>
            <a:r>
              <a:rPr lang="fr-FR" sz="2200" i="1" dirty="0" err="1"/>
              <a:t>ontmoet</a:t>
            </a:r>
            <a:r>
              <a:rPr lang="fr-FR" sz="2200" dirty="0"/>
              <a:t>)</a:t>
            </a:r>
          </a:p>
          <a:p>
            <a:r>
              <a:rPr lang="fr-FR" sz="2200" dirty="0"/>
              <a:t>(3) FKPSTCH ? Oui, car « k » à (1) </a:t>
            </a:r>
            <a:r>
              <a:rPr lang="fr-FR" sz="2200" dirty="0">
                <a:sym typeface="Wingdings" pitchFamily="2" charset="2"/>
              </a:rPr>
              <a:t> je m’attends à terminaison « </a:t>
            </a:r>
            <a:r>
              <a:rPr lang="fr-FR" sz="2200" dirty="0"/>
              <a:t>-</a:t>
            </a:r>
            <a:r>
              <a:rPr lang="fr-FR" sz="2200" dirty="0" err="1"/>
              <a:t>T</a:t>
            </a:r>
            <a:r>
              <a:rPr lang="fr-FR" sz="2200" dirty="0"/>
              <a:t> »</a:t>
            </a:r>
          </a:p>
          <a:p>
            <a:r>
              <a:rPr lang="fr-FR" sz="2200" dirty="0"/>
              <a:t>(3’) j’ajoute « GE- » ? NON, car « </a:t>
            </a:r>
            <a:r>
              <a:rPr lang="fr-FR" sz="2200" dirty="0" err="1"/>
              <a:t>BeGeVer</a:t>
            </a:r>
            <a:r>
              <a:rPr lang="fr-FR" sz="2200" dirty="0"/>
              <a:t> </a:t>
            </a:r>
            <a:r>
              <a:rPr lang="fr-FR" sz="2200" dirty="0" err="1"/>
              <a:t>Er</a:t>
            </a:r>
            <a:r>
              <a:rPr lang="fr-FR" sz="2200" b="1" dirty="0" err="1"/>
              <a:t>ONT</a:t>
            </a:r>
            <a:r>
              <a:rPr lang="fr-FR" sz="2200" dirty="0" err="1"/>
              <a:t>Her</a:t>
            </a:r>
            <a:r>
              <a:rPr lang="fr-FR" sz="2200" dirty="0"/>
              <a:t> »</a:t>
            </a:r>
          </a:p>
          <a:p>
            <a:r>
              <a:rPr lang="fr-FR" sz="2200" dirty="0"/>
              <a:t>(3’’) j’ai une particule séparable ? NON</a:t>
            </a:r>
          </a:p>
          <a:p>
            <a:r>
              <a:rPr lang="fr-FR" sz="2200" dirty="0"/>
              <a:t>Formation de « nous avons rencontré »</a:t>
            </a:r>
          </a:p>
          <a:p>
            <a:r>
              <a:rPr lang="fr-FR" sz="2200" dirty="0" err="1"/>
              <a:t>We</a:t>
            </a:r>
            <a:r>
              <a:rPr lang="fr-FR" sz="2200" dirty="0"/>
              <a:t> </a:t>
            </a:r>
            <a:r>
              <a:rPr lang="fr-FR" sz="2200" dirty="0" err="1"/>
              <a:t>hebben</a:t>
            </a:r>
            <a:r>
              <a:rPr lang="fr-FR" sz="2200" dirty="0"/>
              <a:t> ……… [__+ -</a:t>
            </a:r>
            <a:r>
              <a:rPr lang="fr-FR" sz="2200" strike="sngStrike" dirty="0"/>
              <a:t>GE-</a:t>
            </a:r>
            <a:r>
              <a:rPr lang="fr-FR" sz="2200" dirty="0"/>
              <a:t> + </a:t>
            </a:r>
            <a:r>
              <a:rPr lang="fr-FR" sz="2200" dirty="0" err="1"/>
              <a:t>ontmoet</a:t>
            </a:r>
            <a:r>
              <a:rPr lang="fr-FR" sz="2200" dirty="0"/>
              <a:t> + </a:t>
            </a:r>
            <a:r>
              <a:rPr lang="fr-FR" sz="2200" dirty="0" err="1"/>
              <a:t>T</a:t>
            </a:r>
            <a:r>
              <a:rPr lang="fr-FR" sz="2200" dirty="0"/>
              <a:t>] (</a:t>
            </a:r>
            <a:r>
              <a:rPr lang="fr-FR" sz="2200" dirty="0" err="1">
                <a:solidFill>
                  <a:srgbClr val="FF0000"/>
                </a:solidFill>
              </a:rPr>
              <a:t>ontmoet</a:t>
            </a:r>
            <a:r>
              <a:rPr lang="fr-FR" sz="2200" dirty="0"/>
              <a:t>)</a:t>
            </a:r>
          </a:p>
          <a:p>
            <a:endParaRPr lang="fr-FR" sz="2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AEED9E-BB91-43A0-911B-1ACD8803E3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4925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C8DD82D3-D002-45B0-B16A-82B3DA4EF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5A54440-250F-8F44-BE7C-47EA62AB0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073550" cy="5126203"/>
          </a:xfrm>
        </p:spPr>
        <p:txBody>
          <a:bodyPr anchor="ctr">
            <a:normAutofit/>
          </a:bodyPr>
          <a:lstStyle/>
          <a:p>
            <a:pPr algn="r"/>
            <a:r>
              <a:rPr lang="fr-FR"/>
              <a:t>Tiens, ce n’est pas ontmoett ?</a:t>
            </a:r>
          </a:p>
        </p:txBody>
      </p:sp>
      <p:cxnSp>
        <p:nvCxnSpPr>
          <p:cNvPr id="15" name="Straight Connector 9">
            <a:extLst>
              <a:ext uri="{FF2B5EF4-FFF2-40B4-BE49-F238E27FC236}">
                <a16:creationId xmlns:a16="http://schemas.microsoft.com/office/drawing/2014/main" id="{9F09C252-16FE-4557-AD6D-BB5CA7734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2" y="1778497"/>
            <a:ext cx="0" cy="3200400"/>
          </a:xfrm>
          <a:prstGeom prst="line">
            <a:avLst/>
          </a:prstGeom>
          <a:ln w="1905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F66C5A-A19E-ED42-A9FA-0571547BB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3786" y="621697"/>
            <a:ext cx="6791894" cy="5147973"/>
          </a:xfrm>
        </p:spPr>
        <p:txBody>
          <a:bodyPr anchor="ctr">
            <a:normAutofit/>
          </a:bodyPr>
          <a:lstStyle/>
          <a:p>
            <a:r>
              <a:rPr lang="fr-FR" dirty="0"/>
              <a:t>Non, mais c’est une question pertinente !</a:t>
            </a:r>
          </a:p>
          <a:p>
            <a:r>
              <a:rPr lang="fr-FR" dirty="0"/>
              <a:t>Au prétérit (imparfait), on avait bien deux « </a:t>
            </a:r>
            <a:r>
              <a:rPr lang="fr-FR" dirty="0" err="1"/>
              <a:t>t</a:t>
            </a:r>
            <a:r>
              <a:rPr lang="fr-FR" dirty="0"/>
              <a:t> » (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ontmoe</a:t>
            </a:r>
            <a:r>
              <a:rPr lang="fr-FR" b="1" dirty="0" err="1"/>
              <a:t>tt</a:t>
            </a:r>
            <a:r>
              <a:rPr lang="fr-FR" dirty="0" err="1"/>
              <a:t>en</a:t>
            </a:r>
            <a:r>
              <a:rPr lang="fr-FR" dirty="0"/>
              <a:t>) mais la présence du deuxième « </a:t>
            </a:r>
            <a:r>
              <a:rPr lang="fr-FR" dirty="0" err="1"/>
              <a:t>T</a:t>
            </a:r>
            <a:r>
              <a:rPr lang="fr-FR" dirty="0"/>
              <a:t> » était justifiée par la présence du « E » dans la terminaison « -T</a:t>
            </a:r>
            <a:r>
              <a:rPr lang="fr-FR" b="1" dirty="0"/>
              <a:t>E</a:t>
            </a:r>
            <a:r>
              <a:rPr lang="fr-FR" dirty="0"/>
              <a:t> »</a:t>
            </a:r>
          </a:p>
          <a:p>
            <a:r>
              <a:rPr lang="fr-FR" dirty="0"/>
              <a:t>ICI, je n’ai pas ce « E » et je n’ajoute que « -</a:t>
            </a:r>
            <a:r>
              <a:rPr lang="fr-FR" dirty="0" err="1"/>
              <a:t>T</a:t>
            </a:r>
            <a:r>
              <a:rPr lang="fr-FR" dirty="0"/>
              <a:t> » là où il y en a déjà un. C’est un peu trop pour le néerlandais. Un seul « -</a:t>
            </a:r>
            <a:r>
              <a:rPr lang="fr-FR" dirty="0" err="1"/>
              <a:t>T</a:t>
            </a:r>
            <a:r>
              <a:rPr lang="fr-FR" dirty="0"/>
              <a:t> » suffit, et il en sera de même pour le « -D »</a:t>
            </a:r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14552793-7DFF-4EC7-AC69-D34A75D01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15460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-1"/>
            <a:ext cx="4648593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3D5F95B-ED87-084E-9796-82B860E39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fr-FR" sz="4400" dirty="0">
                <a:solidFill>
                  <a:srgbClr val="FFFFFF"/>
                </a:solidFill>
              </a:rPr>
              <a:t>« elles ont répondu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CFA247-709C-7C44-91B0-D340F73A7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anchor="ctr">
            <a:normAutofit/>
          </a:bodyPr>
          <a:lstStyle/>
          <a:p>
            <a:r>
              <a:rPr lang="fr-FR" sz="2200" dirty="0"/>
              <a:t>Répondre ?</a:t>
            </a:r>
          </a:p>
          <a:p>
            <a:r>
              <a:rPr lang="fr-FR" sz="2200" i="1" dirty="0" err="1"/>
              <a:t>antwoorden</a:t>
            </a:r>
            <a:endParaRPr lang="fr-FR" sz="2200" i="1" dirty="0"/>
          </a:p>
          <a:p>
            <a:r>
              <a:rPr lang="fr-FR" sz="2200" dirty="0"/>
              <a:t>(1) infinitif sans « -en » (</a:t>
            </a:r>
            <a:r>
              <a:rPr lang="fr-FR" sz="2200" i="1" dirty="0" err="1"/>
              <a:t>antwoor</a:t>
            </a:r>
            <a:r>
              <a:rPr lang="fr-FR" sz="2200" b="1" i="1" dirty="0" err="1"/>
              <a:t>d</a:t>
            </a:r>
            <a:r>
              <a:rPr lang="fr-FR" sz="2200" dirty="0"/>
              <a:t>)</a:t>
            </a:r>
          </a:p>
          <a:p>
            <a:r>
              <a:rPr lang="fr-FR" sz="2200" dirty="0"/>
              <a:t>(2) 1</a:t>
            </a:r>
            <a:r>
              <a:rPr lang="fr-FR" sz="2200" baseline="30000" dirty="0"/>
              <a:t>re</a:t>
            </a:r>
            <a:r>
              <a:rPr lang="fr-FR" sz="2200" dirty="0"/>
              <a:t> personne du </a:t>
            </a:r>
            <a:r>
              <a:rPr lang="fr-FR" sz="2200" dirty="0" err="1"/>
              <a:t>sg</a:t>
            </a:r>
            <a:r>
              <a:rPr lang="fr-FR" sz="2200" dirty="0"/>
              <a:t> du présent (</a:t>
            </a:r>
            <a:r>
              <a:rPr lang="fr-FR" sz="2200" dirty="0" err="1"/>
              <a:t>ik</a:t>
            </a:r>
            <a:r>
              <a:rPr lang="fr-FR" sz="2200" dirty="0"/>
              <a:t> </a:t>
            </a:r>
            <a:r>
              <a:rPr lang="fr-FR" sz="2200" i="1" dirty="0" err="1"/>
              <a:t>antwoord</a:t>
            </a:r>
            <a:r>
              <a:rPr lang="fr-FR" sz="2200" dirty="0"/>
              <a:t>)</a:t>
            </a:r>
          </a:p>
          <a:p>
            <a:r>
              <a:rPr lang="fr-FR" sz="2200" dirty="0"/>
              <a:t>(3) FKPSTCH ? Non </a:t>
            </a:r>
            <a:r>
              <a:rPr lang="fr-FR" sz="2200" dirty="0">
                <a:sym typeface="Wingdings" pitchFamily="2" charset="2"/>
              </a:rPr>
              <a:t> je m’attends à terminaison « </a:t>
            </a:r>
            <a:r>
              <a:rPr lang="fr-FR" sz="2200" dirty="0"/>
              <a:t>-D »</a:t>
            </a:r>
          </a:p>
          <a:p>
            <a:r>
              <a:rPr lang="fr-FR" sz="2200" dirty="0"/>
              <a:t>(3’) j’ajoute « GE- » ? Oui, car pas « </a:t>
            </a:r>
            <a:r>
              <a:rPr lang="fr-FR" sz="2200" dirty="0" err="1"/>
              <a:t>BeGeVer</a:t>
            </a:r>
            <a:r>
              <a:rPr lang="fr-FR" sz="2200" dirty="0"/>
              <a:t> </a:t>
            </a:r>
            <a:r>
              <a:rPr lang="fr-FR" sz="2200" dirty="0" err="1"/>
              <a:t>ErOntHer</a:t>
            </a:r>
            <a:r>
              <a:rPr lang="fr-FR" sz="2200" dirty="0"/>
              <a:t> »</a:t>
            </a:r>
          </a:p>
          <a:p>
            <a:r>
              <a:rPr lang="fr-FR" sz="2200" dirty="0"/>
              <a:t>(3’’) j’ai une particule séparable ? NON</a:t>
            </a:r>
          </a:p>
          <a:p>
            <a:r>
              <a:rPr lang="fr-FR" sz="2200" dirty="0"/>
              <a:t>Formation de « elles ont répondu »</a:t>
            </a:r>
          </a:p>
          <a:p>
            <a:r>
              <a:rPr lang="fr-FR" sz="2200" dirty="0" err="1"/>
              <a:t>Ze</a:t>
            </a:r>
            <a:r>
              <a:rPr lang="fr-FR" sz="2200" dirty="0"/>
              <a:t> </a:t>
            </a:r>
            <a:r>
              <a:rPr lang="fr-FR" sz="2200" dirty="0" err="1"/>
              <a:t>hebben</a:t>
            </a:r>
            <a:r>
              <a:rPr lang="fr-FR" sz="2200" dirty="0"/>
              <a:t> ……… [__+ -GE- + </a:t>
            </a:r>
            <a:r>
              <a:rPr lang="fr-FR" sz="2200" dirty="0" err="1"/>
              <a:t>antwoord</a:t>
            </a:r>
            <a:r>
              <a:rPr lang="fr-FR" sz="2200" dirty="0"/>
              <a:t> + D] (</a:t>
            </a:r>
            <a:r>
              <a:rPr lang="fr-FR" sz="2200" dirty="0" err="1">
                <a:solidFill>
                  <a:srgbClr val="FF0000"/>
                </a:solidFill>
              </a:rPr>
              <a:t>geantwoord</a:t>
            </a:r>
            <a:r>
              <a:rPr lang="fr-FR" sz="2200" dirty="0"/>
              <a:t>)</a:t>
            </a:r>
          </a:p>
          <a:p>
            <a:endParaRPr lang="fr-FR" sz="2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AEED9E-BB91-43A0-911B-1ACD8803E3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81191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5E1AC70-36C7-DA4A-888A-7E0E0C82F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Pas « geantwoordd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A9A1D9-5502-BD4B-9DE8-9E901EEEC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/>
          </a:bodyPr>
          <a:lstStyle/>
          <a:p>
            <a:r>
              <a:rPr lang="fr-FR" dirty="0"/>
              <a:t>J’ai compris, c’est comme « </a:t>
            </a:r>
            <a:r>
              <a:rPr lang="fr-FR" dirty="0" err="1"/>
              <a:t>ontmoet</a:t>
            </a:r>
            <a:r>
              <a:rPr lang="fr-FR" dirty="0"/>
              <a:t> » !</a:t>
            </a:r>
          </a:p>
          <a:p>
            <a:r>
              <a:rPr lang="fr-FR" dirty="0"/>
              <a:t>J’ai déjà « -D » ou « -</a:t>
            </a:r>
            <a:r>
              <a:rPr lang="fr-FR" dirty="0" err="1"/>
              <a:t>T</a:t>
            </a:r>
            <a:r>
              <a:rPr lang="fr-FR" dirty="0"/>
              <a:t> » pour terminer mon verbe, je ne vais pas en ajouter un deuxième vu que je n’ai pas de « -E » final pour le participe passé du passé composé</a:t>
            </a:r>
          </a:p>
          <a:p>
            <a:endParaRPr lang="fr-FR" dirty="0"/>
          </a:p>
          <a:p>
            <a:pPr algn="ctr"/>
            <a:r>
              <a:rPr lang="fr-FR" i="1" dirty="0" err="1"/>
              <a:t>Ze</a:t>
            </a:r>
            <a:r>
              <a:rPr lang="fr-FR" i="1" dirty="0"/>
              <a:t> </a:t>
            </a:r>
            <a:r>
              <a:rPr lang="fr-FR" i="1" dirty="0" err="1">
                <a:solidFill>
                  <a:srgbClr val="FF0000"/>
                </a:solidFill>
              </a:rPr>
              <a:t>hebben</a:t>
            </a:r>
            <a:r>
              <a:rPr lang="fr-FR" i="1" dirty="0"/>
              <a:t> op de </a:t>
            </a:r>
            <a:r>
              <a:rPr lang="fr-FR" i="1" dirty="0" err="1"/>
              <a:t>vraag</a:t>
            </a:r>
            <a:r>
              <a:rPr lang="fr-FR" i="1" dirty="0"/>
              <a:t> </a:t>
            </a:r>
            <a:r>
              <a:rPr lang="fr-FR" i="1" dirty="0" err="1">
                <a:solidFill>
                  <a:srgbClr val="FF0000"/>
                </a:solidFill>
              </a:rPr>
              <a:t>geantwoord</a:t>
            </a:r>
            <a:endParaRPr lang="fr-FR" i="1" dirty="0">
              <a:solidFill>
                <a:srgbClr val="FF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73565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02BD5B-3746-584C-A799-2B64BA59B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« </a:t>
            </a:r>
            <a:r>
              <a:rPr lang="fr-FR" dirty="0" err="1"/>
              <a:t>spellen</a:t>
            </a:r>
            <a:r>
              <a:rPr lang="fr-FR" dirty="0"/>
              <a:t> » &amp; « </a:t>
            </a:r>
            <a:r>
              <a:rPr lang="fr-FR" dirty="0" err="1"/>
              <a:t>spelden</a:t>
            </a:r>
            <a:r>
              <a:rPr lang="fr-FR" dirty="0"/>
              <a:t> »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17C6927-EF48-2C40-9C2D-FDC3625BB6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FR" dirty="0"/>
              <a:t>« TU AS </a:t>
            </a:r>
            <a:r>
              <a:rPr lang="fr-FR" dirty="0" err="1"/>
              <a:t>éPELé</a:t>
            </a:r>
            <a:r>
              <a:rPr lang="fr-FR" dirty="0"/>
              <a:t> »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0CA0D7A-3951-BD40-8F31-A072BF944D6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(1) SPELL</a:t>
            </a:r>
          </a:p>
          <a:p>
            <a:r>
              <a:rPr lang="fr-FR" dirty="0"/>
              <a:t>(2) IK SPEL</a:t>
            </a:r>
          </a:p>
          <a:p>
            <a:r>
              <a:rPr lang="fr-FR" dirty="0"/>
              <a:t>(3) FKPSTCH ? « -D »</a:t>
            </a:r>
          </a:p>
          <a:p>
            <a:r>
              <a:rPr lang="fr-FR" dirty="0"/>
              <a:t>(3’) BGVEOH ? « GE- » </a:t>
            </a:r>
          </a:p>
          <a:p>
            <a:r>
              <a:rPr lang="fr-FR" dirty="0"/>
              <a:t>(3’’) PAS DE PARTICULE</a:t>
            </a:r>
          </a:p>
          <a:p>
            <a:pPr algn="ctr"/>
            <a:r>
              <a:rPr lang="fr-FR" i="1" dirty="0"/>
              <a:t>JE </a:t>
            </a:r>
            <a:r>
              <a:rPr lang="fr-FR" i="1" dirty="0">
                <a:solidFill>
                  <a:srgbClr val="FF0000"/>
                </a:solidFill>
              </a:rPr>
              <a:t>HEBT</a:t>
            </a:r>
            <a:r>
              <a:rPr lang="fr-FR" i="1" dirty="0"/>
              <a:t> DE NAAM </a:t>
            </a:r>
            <a:r>
              <a:rPr lang="fr-FR" i="1" dirty="0">
                <a:solidFill>
                  <a:srgbClr val="FF0000"/>
                </a:solidFill>
              </a:rPr>
              <a:t>GESPELD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3A2C5D33-6F98-5542-BAEC-A7931610C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fr-FR" dirty="0"/>
              <a:t>« TU AS </a:t>
            </a:r>
            <a:r>
              <a:rPr lang="fr-FR" dirty="0" err="1"/>
              <a:t>éPINGLé</a:t>
            </a:r>
            <a:r>
              <a:rPr lang="fr-FR" dirty="0"/>
              <a:t> »</a:t>
            </a:r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D3BD9A6A-ACA9-5E4A-816D-9484FD04885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(1) SPELD</a:t>
            </a:r>
          </a:p>
          <a:p>
            <a:r>
              <a:rPr lang="fr-FR" dirty="0"/>
              <a:t>(2) IK SPELD</a:t>
            </a:r>
          </a:p>
          <a:p>
            <a:r>
              <a:rPr lang="fr-FR" dirty="0"/>
              <a:t>(3) FKPSTCH ? « -D »</a:t>
            </a:r>
          </a:p>
          <a:p>
            <a:r>
              <a:rPr lang="fr-FR" dirty="0"/>
              <a:t>(3’) BGVEOH ? « GE- »</a:t>
            </a:r>
          </a:p>
          <a:p>
            <a:r>
              <a:rPr lang="fr-FR" dirty="0"/>
              <a:t>(3’’) PAS DE PARTICULE</a:t>
            </a:r>
          </a:p>
          <a:p>
            <a:pPr algn="ctr"/>
            <a:r>
              <a:rPr lang="fr-FR" i="1" dirty="0"/>
              <a:t>JE </a:t>
            </a:r>
            <a:r>
              <a:rPr lang="fr-FR" i="1" dirty="0">
                <a:solidFill>
                  <a:srgbClr val="FF0000"/>
                </a:solidFill>
              </a:rPr>
              <a:t>HEBT</a:t>
            </a:r>
            <a:r>
              <a:rPr lang="fr-FR" i="1" dirty="0"/>
              <a:t> DE STOF </a:t>
            </a:r>
            <a:r>
              <a:rPr lang="fr-FR" i="1" dirty="0">
                <a:solidFill>
                  <a:srgbClr val="FF0000"/>
                </a:solidFill>
              </a:rPr>
              <a:t>GESPELD</a:t>
            </a:r>
          </a:p>
        </p:txBody>
      </p:sp>
    </p:spTree>
    <p:extLst>
      <p:ext uri="{BB962C8B-B14F-4D97-AF65-F5344CB8AC3E}">
        <p14:creationId xmlns:p14="http://schemas.microsoft.com/office/powerpoint/2010/main" val="363469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8F0A37D-2337-4AAF-98B0-7E4E9B98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69F1199-8A7B-2641-836C-8883AED10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GESPELD &amp; GESPELD ?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5CCCF0-E573-463A-9760-1FDC0B2CF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F7234D70-FB65-4E99-985E-64D219674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58CC4F21-3919-44AE-96D4-5C544A0E2B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131498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7113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EE362070-691D-44DB-98D4-BC61774B0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DE6D0A4-1643-0E4C-8168-8012A832D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504" y="758951"/>
            <a:ext cx="7319175" cy="337493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>
                <a:solidFill>
                  <a:schemeClr val="tx1">
                    <a:lumMod val="85000"/>
                    <a:lumOff val="15000"/>
                  </a:schemeClr>
                </a:solidFill>
              </a:rPr>
              <a:t>Choix de l’auxiliaire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340C8D-F587-A54A-BA05-F04C95A55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6504" y="4455620"/>
            <a:ext cx="7321946" cy="114300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cap="all" spc="200">
                <a:solidFill>
                  <a:schemeClr val="tx1"/>
                </a:solidFill>
              </a:rPr>
              <a:t>HEBBEN ou ZIJN?</a:t>
            </a:r>
          </a:p>
        </p:txBody>
      </p:sp>
      <p:pic>
        <p:nvPicPr>
          <p:cNvPr id="7" name="Graphic 6" descr="Publicité">
            <a:extLst>
              <a:ext uri="{FF2B5EF4-FFF2-40B4-BE49-F238E27FC236}">
                <a16:creationId xmlns:a16="http://schemas.microsoft.com/office/drawing/2014/main" id="{DD873BA3-27B0-4CAB-A9A4-CD1AF7833F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973" y="1790485"/>
            <a:ext cx="2758331" cy="2758331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A7EFE9C-DAE7-4ECA-BDB2-34E2534B8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8251" y="4294753"/>
            <a:ext cx="71323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32DB1480-5B24-4B37-B70E-C74945DD91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013010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8E9C91B-7EAD-4562-AB0E-DFB9663AE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1497DE5-0939-4D1D-9350-0C5E1B209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CCC70ED-6C63-4537-B7EB-51990D6C0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24" y="457200"/>
            <a:ext cx="11274552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95BE2B06-5099-7B4D-AE1E-A8E6EEFD4D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6971982"/>
              </p:ext>
            </p:extLst>
          </p:nvPr>
        </p:nvGraphicFramePr>
        <p:xfrm>
          <a:off x="943356" y="871538"/>
          <a:ext cx="10337292" cy="5114922"/>
        </p:xfrm>
        <a:graphic>
          <a:graphicData uri="http://schemas.openxmlformats.org/drawingml/2006/table">
            <a:tbl>
              <a:tblPr firstRow="1" firstCol="1" bandRow="1"/>
              <a:tblGrid>
                <a:gridCol w="5120556">
                  <a:extLst>
                    <a:ext uri="{9D8B030D-6E8A-4147-A177-3AD203B41FA5}">
                      <a16:colId xmlns:a16="http://schemas.microsoft.com/office/drawing/2014/main" val="1097589375"/>
                    </a:ext>
                  </a:extLst>
                </a:gridCol>
                <a:gridCol w="5216736">
                  <a:extLst>
                    <a:ext uri="{9D8B030D-6E8A-4147-A177-3AD203B41FA5}">
                      <a16:colId xmlns:a16="http://schemas.microsoft.com/office/drawing/2014/main" val="2646910532"/>
                    </a:ext>
                  </a:extLst>
                </a:gridCol>
              </a:tblGrid>
              <a:tr h="303759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300" b="0" i="0" u="none" strike="noStrike" cap="small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hebben</a:t>
                      </a:r>
                      <a:endParaRPr lang="fr-BE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300" b="0" i="0" u="none" strike="noStrike" cap="small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zijn</a:t>
                      </a:r>
                      <a:endParaRPr lang="fr-BE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43257"/>
                  </a:ext>
                </a:extLst>
              </a:tr>
              <a:tr h="536970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 en français, la plupart des verbes se conjugue avec l’auxiliaire « avoir »</a:t>
                      </a:r>
                      <a:endParaRPr lang="fr-BE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Avec les verbes suivants, on emploie d’auxiliaire « être » : </a:t>
                      </a:r>
                      <a:r>
                        <a:rPr lang="nl-BE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zijn – worden – gebeuren – blijken – komen – gaan – blijven</a:t>
                      </a:r>
                      <a:endParaRPr lang="nl-BE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540879"/>
                  </a:ext>
                </a:extLst>
              </a:tr>
              <a:tr h="303759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Ex. : Ik </a:t>
                      </a:r>
                      <a:r>
                        <a:rPr lang="nl-BE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heb</a:t>
                      </a: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een brief </a:t>
                      </a:r>
                      <a:r>
                        <a:rPr lang="nl-BE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opgesteld</a:t>
                      </a: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nl-BE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Ex. : Wat </a:t>
                      </a:r>
                      <a:r>
                        <a:rPr lang="nl-BE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er gisteren </a:t>
                      </a:r>
                      <a:r>
                        <a:rPr lang="nl-BE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gebeurd</a:t>
                      </a: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nl-BE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80951"/>
                  </a:ext>
                </a:extLst>
              </a:tr>
              <a:tr h="30375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 verbes intransitifs qui expriment une action ou un état.</a:t>
                      </a:r>
                      <a:endParaRPr lang="fr-BE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 verbes intransitifs qui expriment le passage d’un état à un autre.</a:t>
                      </a:r>
                      <a:endParaRPr lang="fr-BE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423932"/>
                  </a:ext>
                </a:extLst>
              </a:tr>
              <a:tr h="303759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Ex. : Ze </a:t>
                      </a:r>
                      <a:r>
                        <a:rPr lang="nl-BE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hebben</a:t>
                      </a:r>
                      <a:r>
                        <a:rPr lang="nl-BE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veel </a:t>
                      </a:r>
                      <a:r>
                        <a:rPr lang="nl-BE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gewerkt</a:t>
                      </a:r>
                      <a:r>
                        <a:rPr lang="nl-BE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nl-BE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Ex. : Ze </a:t>
                      </a:r>
                      <a:r>
                        <a:rPr lang="nl-BE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gisteren </a:t>
                      </a:r>
                      <a:r>
                        <a:rPr lang="nl-BE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gestorven</a:t>
                      </a: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nl-BE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054783"/>
                  </a:ext>
                </a:extLst>
              </a:tr>
              <a:tr h="30375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 verbes impersonnels</a:t>
                      </a:r>
                      <a:endParaRPr lang="fr-BE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 temps composés de la voix passive.</a:t>
                      </a:r>
                      <a:endParaRPr lang="fr-BE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586655"/>
                  </a:ext>
                </a:extLst>
              </a:tr>
              <a:tr h="303759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Ex. : Het </a:t>
                      </a:r>
                      <a:r>
                        <a:rPr lang="nl-BE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heeft</a:t>
                      </a:r>
                      <a:r>
                        <a:rPr lang="nl-BE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veel </a:t>
                      </a:r>
                      <a:r>
                        <a:rPr lang="nl-BE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geregend</a:t>
                      </a:r>
                      <a:r>
                        <a:rPr lang="nl-BE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nl-BE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Ex. : Het product </a:t>
                      </a:r>
                      <a:r>
                        <a:rPr lang="nl-BE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direct </a:t>
                      </a:r>
                      <a:r>
                        <a:rPr lang="nl-BE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verkocht</a:t>
                      </a: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nl-BE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821702"/>
                  </a:ext>
                </a:extLst>
              </a:tr>
              <a:tr h="30375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 verbes réfléchis</a:t>
                      </a:r>
                      <a:endParaRPr lang="fr-BE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 verbes qui expriment une réussite/un échec</a:t>
                      </a:r>
                      <a:endParaRPr lang="fr-BE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824326"/>
                  </a:ext>
                </a:extLst>
              </a:tr>
              <a:tr h="303759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Ex. : Ik </a:t>
                      </a:r>
                      <a:r>
                        <a:rPr lang="nl-BE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heb</a:t>
                      </a:r>
                      <a:r>
                        <a:rPr lang="nl-BE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 nog niet </a:t>
                      </a:r>
                      <a:r>
                        <a:rPr lang="nl-BE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gewassen</a:t>
                      </a:r>
                      <a:r>
                        <a:rPr lang="nl-BE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nl-BE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Ex. : Ik </a:t>
                      </a:r>
                      <a:r>
                        <a:rPr lang="nl-BE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</a:t>
                      </a: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voor mijn examen </a:t>
                      </a:r>
                      <a:r>
                        <a:rPr lang="nl-BE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geslaagd</a:t>
                      </a: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nl-BE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219980"/>
                  </a:ext>
                </a:extLst>
              </a:tr>
              <a:tr h="770181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 verbes intransitifs de mouvement</a:t>
                      </a:r>
                      <a:endParaRPr lang="fr-BE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le point de départ n’est pas mentionné et/ou si le but de l’action n’est pas mentionné</a:t>
                      </a:r>
                      <a:endParaRPr lang="fr-BE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 verbes intransitifs de mouvement</a:t>
                      </a:r>
                      <a:endParaRPr lang="fr-BE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on insiste sur le changement de lieu et/ou si le point de départ est mentionné et/ou si le but de l’action est mentionné/atteint</a:t>
                      </a:r>
                      <a:endParaRPr lang="fr-BE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839445"/>
                  </a:ext>
                </a:extLst>
              </a:tr>
              <a:tr h="770181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Ex. : Ik </a:t>
                      </a:r>
                      <a:r>
                        <a:rPr lang="nl-BE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heb</a:t>
                      </a:r>
                      <a:r>
                        <a:rPr lang="nl-BE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het bos </a:t>
                      </a:r>
                      <a:r>
                        <a:rPr lang="nl-BE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gewandeld</a:t>
                      </a:r>
                      <a:r>
                        <a:rPr lang="nl-BE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nl-BE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Ex. : Hij </a:t>
                      </a:r>
                      <a:r>
                        <a:rPr lang="nl-BE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heeft</a:t>
                      </a:r>
                      <a:r>
                        <a:rPr lang="nl-BE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tien kilometer </a:t>
                      </a:r>
                      <a:r>
                        <a:rPr lang="nl-BE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gelopen</a:t>
                      </a:r>
                      <a:r>
                        <a:rPr lang="nl-BE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nl-BE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Ex. : Ik </a:t>
                      </a:r>
                      <a:r>
                        <a:rPr lang="nl-BE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heb</a:t>
                      </a:r>
                      <a:r>
                        <a:rPr lang="nl-BE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veel in mijn leven </a:t>
                      </a:r>
                      <a:r>
                        <a:rPr lang="nl-BE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gereisd</a:t>
                      </a:r>
                      <a:r>
                        <a:rPr lang="nl-BE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nl-BE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Ex. : Ik </a:t>
                      </a:r>
                      <a:r>
                        <a:rPr lang="nl-BE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</a:t>
                      </a: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naar het bos </a:t>
                      </a:r>
                      <a:r>
                        <a:rPr lang="nl-BE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gewandeld</a:t>
                      </a: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nl-BE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Ex. : Hij </a:t>
                      </a:r>
                      <a:r>
                        <a:rPr lang="nl-BE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BE" sz="1300" b="0" i="1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naar buiten</a:t>
                      </a: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BE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gelopen</a:t>
                      </a: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nl-BE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Ex. : Ze </a:t>
                      </a:r>
                      <a:r>
                        <a:rPr lang="nl-BE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zijn</a:t>
                      </a: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BE" sz="1300" b="0" i="1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naar Londen</a:t>
                      </a: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BE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gereisd</a:t>
                      </a: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nl-BE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230110"/>
                  </a:ext>
                </a:extLst>
              </a:tr>
              <a:tr h="30375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 verbe « vergeten » - ne pas avoir pensé (négligence)</a:t>
                      </a:r>
                      <a:endParaRPr lang="fr-BE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 verbe « vergeten » - ne pas se souvenir (mémoire)</a:t>
                      </a:r>
                      <a:endParaRPr lang="fr-BE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23922"/>
                  </a:ext>
                </a:extLst>
              </a:tr>
              <a:tr h="303759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Ex. : Ze </a:t>
                      </a:r>
                      <a:r>
                        <a:rPr lang="nl-BE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heeft</a:t>
                      </a:r>
                      <a:r>
                        <a:rPr lang="nl-BE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brief thuis </a:t>
                      </a:r>
                      <a:r>
                        <a:rPr lang="nl-BE" sz="13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vergeten</a:t>
                      </a:r>
                      <a:r>
                        <a:rPr lang="nl-BE" sz="13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nl-BE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Ex. : Ze </a:t>
                      </a:r>
                      <a:r>
                        <a:rPr lang="nl-BE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haar tekst </a:t>
                      </a:r>
                      <a:r>
                        <a:rPr lang="nl-BE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vergeten</a:t>
                      </a:r>
                      <a:r>
                        <a:rPr lang="nl-BE" sz="13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nl-BE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782" marR="88782" marT="12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859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093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7D83CF-5D0E-A846-AB5F-5607F0587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verbes réguliers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7204EA0E-50ED-944B-B948-6A4B207F3F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7162"/>
              </p:ext>
            </p:extLst>
          </p:nvPr>
        </p:nvGraphicFramePr>
        <p:xfrm>
          <a:off x="1096963" y="2108200"/>
          <a:ext cx="100584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4291593738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2100441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VERBE (infinitif)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Participe passé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565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 </a:t>
                      </a:r>
                      <a:r>
                        <a:rPr lang="fr-FR" dirty="0" err="1"/>
                        <a:t>maken</a:t>
                      </a:r>
                      <a:r>
                        <a:rPr lang="fr-FR" dirty="0"/>
                        <a:t> (faire)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gemaakt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647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ontmoeten</a:t>
                      </a:r>
                      <a:r>
                        <a:rPr lang="fr-FR" dirty="0"/>
                        <a:t> (rencontrer)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ontmoet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7026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antwoorden</a:t>
                      </a:r>
                      <a:r>
                        <a:rPr lang="fr-FR" dirty="0"/>
                        <a:t> (répondre)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geantwoord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285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spellen</a:t>
                      </a:r>
                      <a:r>
                        <a:rPr lang="fr-FR" dirty="0"/>
                        <a:t> (épeler)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gespeld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8064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spelden</a:t>
                      </a:r>
                      <a:r>
                        <a:rPr lang="fr-FR" dirty="0"/>
                        <a:t> (épingler)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gespeld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907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boeken</a:t>
                      </a:r>
                      <a:r>
                        <a:rPr lang="fr-FR" dirty="0"/>
                        <a:t> (réserver)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geboekt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202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praten</a:t>
                      </a:r>
                      <a:r>
                        <a:rPr lang="fr-FR" dirty="0"/>
                        <a:t> (parler)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gepraat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532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begeleiden</a:t>
                      </a:r>
                      <a:r>
                        <a:rPr lang="fr-FR" dirty="0"/>
                        <a:t> (accompagner, guider)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begeleid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585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leven</a:t>
                      </a:r>
                      <a:r>
                        <a:rPr lang="fr-FR" dirty="0"/>
                        <a:t> (vivre)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geleefd</a:t>
                      </a:r>
                      <a:r>
                        <a:rPr lang="fr-FR" dirty="0"/>
                        <a:t> (attention ! 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0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naaien</a:t>
                      </a:r>
                      <a:r>
                        <a:rPr lang="fr-FR" dirty="0"/>
                        <a:t> (coudre)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genaaid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592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8837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AB6E427-3F73-4C06-A5D5-AE52C3883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8C9BDAA-0390-4B39-9B5C-BC95E5120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9919" cy="6858000"/>
          </a:xfrm>
          <a:prstGeom prst="rect">
            <a:avLst/>
          </a:prstGeom>
          <a:solidFill>
            <a:srgbClr val="C34D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4262165-C770-2349-9575-D0D3B1D48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6"/>
            <a:ext cx="3084844" cy="1961086"/>
          </a:xfrm>
        </p:spPr>
        <p:txBody>
          <a:bodyPr>
            <a:normAutofit/>
          </a:bodyPr>
          <a:lstStyle/>
          <a:p>
            <a:r>
              <a:rPr lang="fr-FR" sz="4000">
                <a:solidFill>
                  <a:srgbClr val="FFFFFF"/>
                </a:solidFill>
              </a:rPr>
              <a:t>Quand ?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04A321A-A039-4720-87B4-66A4210E0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1752" y="2638787"/>
            <a:ext cx="27432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A5B90B-FAC5-BC4E-99F6-87EE46641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849" y="2799653"/>
            <a:ext cx="3571102" cy="3279839"/>
          </a:xfrm>
        </p:spPr>
        <p:txBody>
          <a:bodyPr>
            <a:normAutofit/>
          </a:bodyPr>
          <a:lstStyle/>
          <a:p>
            <a:r>
              <a:rPr lang="fr-FR" sz="1800" dirty="0">
                <a:solidFill>
                  <a:srgbClr val="FFFFFF"/>
                </a:solidFill>
              </a:rPr>
              <a:t>Comme en français :</a:t>
            </a:r>
          </a:p>
          <a:p>
            <a:r>
              <a:rPr lang="fr-FR" sz="1800" dirty="0">
                <a:solidFill>
                  <a:srgbClr val="FFFFFF"/>
                </a:solidFill>
              </a:rPr>
              <a:t>Je </a:t>
            </a:r>
            <a:r>
              <a:rPr lang="fr-FR" sz="18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suis allé </a:t>
            </a:r>
            <a:r>
              <a:rPr lang="fr-FR" sz="1800" dirty="0">
                <a:solidFill>
                  <a:srgbClr val="FFFFFF"/>
                </a:solidFill>
              </a:rPr>
              <a:t>à l’école ET j’</a:t>
            </a:r>
            <a:r>
              <a:rPr lang="fr-FR" sz="18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ai vu </a:t>
            </a:r>
            <a:r>
              <a:rPr lang="fr-FR" sz="1800" dirty="0">
                <a:solidFill>
                  <a:srgbClr val="FFFFFF"/>
                </a:solidFill>
              </a:rPr>
              <a:t>ma sœur</a:t>
            </a:r>
          </a:p>
          <a:p>
            <a:endParaRPr lang="fr-FR" sz="1800" dirty="0">
              <a:solidFill>
                <a:srgbClr val="FFFFFF"/>
              </a:solidFill>
            </a:endParaRPr>
          </a:p>
          <a:p>
            <a:r>
              <a:rPr lang="fr-FR" sz="1800" dirty="0">
                <a:solidFill>
                  <a:srgbClr val="FFFFFF"/>
                </a:solidFill>
              </a:rPr>
              <a:t>ATTENTION</a:t>
            </a:r>
          </a:p>
          <a:p>
            <a:r>
              <a:rPr lang="fr-FR" sz="1800" dirty="0">
                <a:solidFill>
                  <a:srgbClr val="FFFFFF"/>
                </a:solidFill>
              </a:rPr>
              <a:t>Au passé composé, j’ai </a:t>
            </a:r>
            <a:r>
              <a:rPr lang="fr-FR" sz="1800" b="1" dirty="0">
                <a:solidFill>
                  <a:srgbClr val="FFFFFF"/>
                </a:solidFill>
              </a:rPr>
              <a:t>2 formes</a:t>
            </a:r>
            <a:r>
              <a:rPr lang="fr-FR" sz="1800" dirty="0">
                <a:solidFill>
                  <a:srgbClr val="FFFFFF"/>
                </a:solidFill>
              </a:rPr>
              <a:t> verbales et pas une seule !!!</a:t>
            </a:r>
          </a:p>
          <a:p>
            <a:endParaRPr lang="fr-FR" sz="1800" dirty="0">
              <a:solidFill>
                <a:srgbClr val="FFFFFF"/>
              </a:solidFill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A67B7DD-8E26-C84E-BB01-1928B736FC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432888"/>
              </p:ext>
            </p:extLst>
          </p:nvPr>
        </p:nvGraphicFramePr>
        <p:xfrm>
          <a:off x="4742017" y="2163150"/>
          <a:ext cx="6798084" cy="253170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62221">
                  <a:extLst>
                    <a:ext uri="{9D8B030D-6E8A-4147-A177-3AD203B41FA5}">
                      <a16:colId xmlns:a16="http://schemas.microsoft.com/office/drawing/2014/main" val="31539412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94459854"/>
                    </a:ext>
                  </a:extLst>
                </a:gridCol>
                <a:gridCol w="1383957">
                  <a:extLst>
                    <a:ext uri="{9D8B030D-6E8A-4147-A177-3AD203B41FA5}">
                      <a16:colId xmlns:a16="http://schemas.microsoft.com/office/drawing/2014/main" val="3499308953"/>
                    </a:ext>
                  </a:extLst>
                </a:gridCol>
                <a:gridCol w="2223106">
                  <a:extLst>
                    <a:ext uri="{9D8B030D-6E8A-4147-A177-3AD203B41FA5}">
                      <a16:colId xmlns:a16="http://schemas.microsoft.com/office/drawing/2014/main" val="1302911040"/>
                    </a:ext>
                  </a:extLst>
                </a:gridCol>
              </a:tblGrid>
              <a:tr h="580182">
                <a:tc>
                  <a:txBody>
                    <a:bodyPr/>
                    <a:lstStyle/>
                    <a:p>
                      <a:pPr algn="ctr"/>
                      <a:r>
                        <a:rPr lang="fr-FR" sz="2600"/>
                        <a:t>SUJET</a:t>
                      </a:r>
                    </a:p>
                  </a:txBody>
                  <a:tcPr marL="131859" marR="131859" marT="65930" marB="659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>
                          <a:solidFill>
                            <a:srgbClr val="FF0000"/>
                          </a:solidFill>
                        </a:rPr>
                        <a:t>VERBE</a:t>
                      </a:r>
                    </a:p>
                  </a:txBody>
                  <a:tcPr marL="131859" marR="131859" marT="65930" marB="659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/>
                        <a:t>CP</a:t>
                      </a:r>
                    </a:p>
                  </a:txBody>
                  <a:tcPr marL="131859" marR="131859" marT="65930" marB="659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>
                          <a:solidFill>
                            <a:srgbClr val="FF0000"/>
                          </a:solidFill>
                        </a:rPr>
                        <a:t>RGV</a:t>
                      </a:r>
                    </a:p>
                  </a:txBody>
                  <a:tcPr marL="131859" marR="131859" marT="65930" marB="65930"/>
                </a:tc>
                <a:extLst>
                  <a:ext uri="{0D108BD9-81ED-4DB2-BD59-A6C34878D82A}">
                    <a16:rowId xmlns:a16="http://schemas.microsoft.com/office/drawing/2014/main" val="1239182616"/>
                  </a:ext>
                </a:extLst>
              </a:tr>
              <a:tr h="975760">
                <a:tc>
                  <a:txBody>
                    <a:bodyPr/>
                    <a:lstStyle/>
                    <a:p>
                      <a:pPr algn="ctr"/>
                      <a:r>
                        <a:rPr lang="fr-FR" sz="2600"/>
                        <a:t>J'</a:t>
                      </a:r>
                    </a:p>
                  </a:txBody>
                  <a:tcPr marL="131859" marR="131859" marT="65930" marB="659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dirty="0">
                          <a:solidFill>
                            <a:srgbClr val="FF0000"/>
                          </a:solidFill>
                        </a:rPr>
                        <a:t>ai + préparé</a:t>
                      </a:r>
                    </a:p>
                  </a:txBody>
                  <a:tcPr marL="131859" marR="131859" marT="65930" marB="659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/>
                        <a:t>le repas</a:t>
                      </a:r>
                    </a:p>
                  </a:txBody>
                  <a:tcPr marL="131859" marR="131859" marT="65930" marB="65930"/>
                </a:tc>
                <a:tc>
                  <a:txBody>
                    <a:bodyPr/>
                    <a:lstStyle/>
                    <a:p>
                      <a:pPr algn="ctr"/>
                      <a:endParaRPr lang="fr-FR" sz="2600">
                        <a:solidFill>
                          <a:srgbClr val="FF0000"/>
                        </a:solidFill>
                      </a:endParaRPr>
                    </a:p>
                  </a:txBody>
                  <a:tcPr marL="131859" marR="131859" marT="65930" marB="65930"/>
                </a:tc>
                <a:extLst>
                  <a:ext uri="{0D108BD9-81ED-4DB2-BD59-A6C34878D82A}">
                    <a16:rowId xmlns:a16="http://schemas.microsoft.com/office/drawing/2014/main" val="1319977718"/>
                  </a:ext>
                </a:extLst>
              </a:tr>
              <a:tr h="975760">
                <a:tc>
                  <a:txBody>
                    <a:bodyPr/>
                    <a:lstStyle/>
                    <a:p>
                      <a:pPr algn="ctr"/>
                      <a:r>
                        <a:rPr lang="fr-FR" sz="2600"/>
                        <a:t>Ik</a:t>
                      </a:r>
                    </a:p>
                  </a:txBody>
                  <a:tcPr marL="131859" marR="131859" marT="65930" marB="659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>
                          <a:solidFill>
                            <a:srgbClr val="FF0000"/>
                          </a:solidFill>
                        </a:rPr>
                        <a:t>heb</a:t>
                      </a:r>
                    </a:p>
                  </a:txBody>
                  <a:tcPr marL="131859" marR="131859" marT="65930" marB="659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/>
                        <a:t>het eten</a:t>
                      </a:r>
                    </a:p>
                  </a:txBody>
                  <a:tcPr marL="131859" marR="131859" marT="65930" marB="659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dirty="0" err="1">
                          <a:solidFill>
                            <a:srgbClr val="FF0000"/>
                          </a:solidFill>
                        </a:rPr>
                        <a:t>klaargemaakt</a:t>
                      </a:r>
                      <a:endParaRPr lang="fr-FR" sz="2600" dirty="0">
                        <a:solidFill>
                          <a:srgbClr val="FF0000"/>
                        </a:solidFill>
                      </a:endParaRPr>
                    </a:p>
                  </a:txBody>
                  <a:tcPr marL="131859" marR="131859" marT="65930" marB="65930"/>
                </a:tc>
                <a:extLst>
                  <a:ext uri="{0D108BD9-81ED-4DB2-BD59-A6C34878D82A}">
                    <a16:rowId xmlns:a16="http://schemas.microsoft.com/office/drawing/2014/main" val="965900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2648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66D671D-B778-3541-A7BE-83DA7FB92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pPr algn="ctr"/>
            <a:r>
              <a:rPr lang="fr-FR" sz="3600" dirty="0">
                <a:solidFill>
                  <a:schemeClr val="bg1"/>
                </a:solidFill>
              </a:rPr>
              <a:t>Il existe aussi des verbes irréguliers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85DE514F-1C44-457F-846B-6B66ED3F64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9490655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65177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CDCABF-A7BA-F44D-AE1C-A65B9FFA1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verbes irréguliers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15063A2D-8708-944D-AAEA-BCAD0AE8D9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4170947"/>
              </p:ext>
            </p:extLst>
          </p:nvPr>
        </p:nvGraphicFramePr>
        <p:xfrm>
          <a:off x="1096963" y="2108200"/>
          <a:ext cx="100584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193376365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3259150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Verbe (infinitif)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Participe passé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418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komen</a:t>
                      </a:r>
                      <a:r>
                        <a:rPr lang="fr-FR" dirty="0"/>
                        <a:t> (venir)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gekomen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376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u="sng" dirty="0" err="1"/>
                        <a:t>aan</a:t>
                      </a:r>
                      <a:r>
                        <a:rPr lang="fr-FR" dirty="0" err="1"/>
                        <a:t>komen</a:t>
                      </a:r>
                      <a:r>
                        <a:rPr lang="fr-FR" dirty="0"/>
                        <a:t> (arriver)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aangekomen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68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gaan</a:t>
                      </a:r>
                      <a:r>
                        <a:rPr lang="fr-FR" dirty="0"/>
                        <a:t> (aller)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gegaan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169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krijgen</a:t>
                      </a:r>
                      <a:r>
                        <a:rPr lang="fr-FR" dirty="0"/>
                        <a:t> (recevoir)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gekregen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564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spreken</a:t>
                      </a:r>
                      <a:r>
                        <a:rPr lang="fr-FR" dirty="0"/>
                        <a:t> (parler)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gesproken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926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lopen</a:t>
                      </a:r>
                      <a:r>
                        <a:rPr lang="fr-FR" dirty="0"/>
                        <a:t> (marcher)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gelopen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240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dragen</a:t>
                      </a:r>
                      <a:r>
                        <a:rPr lang="fr-FR" dirty="0"/>
                        <a:t> (porter)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gedragen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673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doen</a:t>
                      </a:r>
                      <a:r>
                        <a:rPr lang="fr-FR" dirty="0"/>
                        <a:t> (faire)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gedaan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968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zijn</a:t>
                      </a:r>
                      <a:r>
                        <a:rPr lang="fr-FR" dirty="0"/>
                        <a:t> (être) &amp; </a:t>
                      </a:r>
                      <a:r>
                        <a:rPr lang="fr-FR" dirty="0" err="1"/>
                        <a:t>hebben</a:t>
                      </a:r>
                      <a:r>
                        <a:rPr lang="fr-FR" dirty="0"/>
                        <a:t> (avoir)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geweest</a:t>
                      </a:r>
                      <a:r>
                        <a:rPr lang="fr-FR" dirty="0"/>
                        <a:t> &amp; </a:t>
                      </a:r>
                      <a:r>
                        <a:rPr lang="fr-FR" dirty="0" err="1"/>
                        <a:t>gehad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258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115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35C0AD-AE9A-2D45-A63B-ABE9EE900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On l’observe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A402C9-69C0-2C4D-B4B7-897E07F7C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200" dirty="0"/>
              <a:t>Il n’y a qu’UNE SEULE deuxième position dans la structure de la phrase néerlandaise</a:t>
            </a:r>
          </a:p>
          <a:p>
            <a:r>
              <a:rPr lang="fr-FR" dirty="0"/>
              <a:t>ET</a:t>
            </a:r>
          </a:p>
          <a:p>
            <a:r>
              <a:rPr lang="fr-FR" dirty="0"/>
              <a:t>Le passé composé est composé de deux formes verbales :</a:t>
            </a:r>
          </a:p>
          <a:p>
            <a:r>
              <a:rPr lang="fr-FR" dirty="0"/>
              <a:t>1 </a:t>
            </a:r>
            <a:r>
              <a:rPr lang="fr-FR" dirty="0">
                <a:solidFill>
                  <a:srgbClr val="FF0000"/>
                </a:solidFill>
              </a:rPr>
              <a:t>auxiliaire</a:t>
            </a:r>
            <a:r>
              <a:rPr lang="fr-FR" dirty="0"/>
              <a:t> (avoir ou être) + 1 </a:t>
            </a:r>
            <a:r>
              <a:rPr lang="fr-FR" dirty="0">
                <a:solidFill>
                  <a:srgbClr val="FF0000"/>
                </a:solidFill>
              </a:rPr>
              <a:t>participe passé</a:t>
            </a:r>
          </a:p>
          <a:p>
            <a:r>
              <a:rPr lang="fr-FR" dirty="0"/>
              <a:t>DONC</a:t>
            </a:r>
          </a:p>
          <a:p>
            <a:r>
              <a:rPr lang="fr-FR" dirty="0"/>
              <a:t>L’auxiliaire est en 2</a:t>
            </a:r>
            <a:r>
              <a:rPr lang="fr-FR" baseline="30000" dirty="0"/>
              <a:t>e</a:t>
            </a:r>
            <a:r>
              <a:rPr lang="fr-FR" dirty="0"/>
              <a:t> position et le participe passé doit se trouver dans le RGV</a:t>
            </a:r>
          </a:p>
        </p:txBody>
      </p:sp>
    </p:spTree>
    <p:extLst>
      <p:ext uri="{BB962C8B-B14F-4D97-AF65-F5344CB8AC3E}">
        <p14:creationId xmlns:p14="http://schemas.microsoft.com/office/powerpoint/2010/main" val="843316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46687F-3904-9E4A-B47F-1ACB8210A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Cela donne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46E44B74-76BA-4B45-AD00-B736FEA25A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9164241"/>
              </p:ext>
            </p:extLst>
          </p:nvPr>
        </p:nvGraphicFramePr>
        <p:xfrm>
          <a:off x="1096963" y="2108200"/>
          <a:ext cx="10058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432265027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1007293084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391124687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4058259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RGV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045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Mijn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zus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is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op </a:t>
                      </a:r>
                      <a:r>
                        <a:rPr lang="fr-FR" dirty="0" err="1"/>
                        <a:t>school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gebleven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4388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Hij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heeft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een</a:t>
                      </a:r>
                      <a:r>
                        <a:rPr lang="fr-FR" dirty="0"/>
                        <a:t> appel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geplukt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995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Jullie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hebben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de ronde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gemaakt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621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Haar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ouders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hebben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hun </a:t>
                      </a:r>
                      <a:r>
                        <a:rPr lang="fr-FR" dirty="0" err="1"/>
                        <a:t>vrienden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uitgenodigd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203352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F862F2B3-6EA9-264A-8A55-9ADC64688BD1}"/>
              </a:ext>
            </a:extLst>
          </p:cNvPr>
          <p:cNvSpPr txBox="1"/>
          <p:nvPr/>
        </p:nvSpPr>
        <p:spPr>
          <a:xfrm>
            <a:off x="1458097" y="4522573"/>
            <a:ext cx="94034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Ma sœur est restée à l’école</a:t>
            </a:r>
          </a:p>
          <a:p>
            <a:r>
              <a:rPr lang="fr-FR" dirty="0"/>
              <a:t>Il a cueilli une pomme</a:t>
            </a:r>
          </a:p>
          <a:p>
            <a:r>
              <a:rPr lang="fr-FR" dirty="0"/>
              <a:t>Vous avez fait le tour</a:t>
            </a:r>
          </a:p>
          <a:p>
            <a:r>
              <a:rPr lang="fr-FR" dirty="0"/>
              <a:t>Ses parents ont invité leurs amis</a:t>
            </a:r>
          </a:p>
        </p:txBody>
      </p:sp>
    </p:spTree>
    <p:extLst>
      <p:ext uri="{BB962C8B-B14F-4D97-AF65-F5344CB8AC3E}">
        <p14:creationId xmlns:p14="http://schemas.microsoft.com/office/powerpoint/2010/main" val="4002023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E59911-A7F3-C145-A1BD-F57FC2B7F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600" dirty="0"/>
              <a:t>On se rappelle de la formation du prétérit ?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1740C614-B761-DB49-BB1A-9201E2FAA7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5017703"/>
              </p:ext>
            </p:extLst>
          </p:nvPr>
        </p:nvGraphicFramePr>
        <p:xfrm>
          <a:off x="1096963" y="2108200"/>
          <a:ext cx="10058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1588">
                  <a:extLst>
                    <a:ext uri="{9D8B030D-6E8A-4147-A177-3AD203B41FA5}">
                      <a16:colId xmlns:a16="http://schemas.microsoft.com/office/drawing/2014/main" val="497034767"/>
                    </a:ext>
                  </a:extLst>
                </a:gridCol>
                <a:gridCol w="8226812">
                  <a:extLst>
                    <a:ext uri="{9D8B030D-6E8A-4147-A177-3AD203B41FA5}">
                      <a16:colId xmlns:a16="http://schemas.microsoft.com/office/drawing/2014/main" val="41533381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étape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690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Infinitif sans « -EN 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328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Application des règles d’orthographe (R.O. !)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0739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Choix de la terminaison (-</a:t>
                      </a:r>
                      <a:r>
                        <a:rPr lang="fr-FR" dirty="0" err="1"/>
                        <a:t>DEn</a:t>
                      </a:r>
                      <a:r>
                        <a:rPr lang="fr-FR" dirty="0"/>
                        <a:t> OU –</a:t>
                      </a:r>
                      <a:r>
                        <a:rPr lang="fr-FR" dirty="0" err="1"/>
                        <a:t>Ten</a:t>
                      </a:r>
                      <a:r>
                        <a:rPr lang="fr-FR" dirty="0"/>
                        <a:t> selon FKPSTCH)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606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We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maak</a:t>
                      </a:r>
                      <a:r>
                        <a:rPr lang="fr-FR" dirty="0"/>
                        <a:t> te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767674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5656A671-7B61-B34F-AE41-A54DADA72BB9}"/>
              </a:ext>
            </a:extLst>
          </p:cNvPr>
          <p:cNvSpPr txBox="1"/>
          <p:nvPr/>
        </p:nvSpPr>
        <p:spPr>
          <a:xfrm>
            <a:off x="1532237" y="4497859"/>
            <a:ext cx="8637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N.B. : Le verbe au prétérit était en 2</a:t>
            </a:r>
            <a:r>
              <a:rPr lang="fr-FR" baseline="30000" dirty="0"/>
              <a:t>e</a:t>
            </a:r>
            <a:r>
              <a:rPr lang="fr-FR" dirty="0"/>
              <a:t> position et sa particule séparable éventuelle dans le RGV</a:t>
            </a:r>
          </a:p>
          <a:p>
            <a:r>
              <a:rPr lang="fr-FR" dirty="0"/>
              <a:t>C’était la même structure qu’en conjuguant au présent</a:t>
            </a:r>
          </a:p>
        </p:txBody>
      </p:sp>
    </p:spTree>
    <p:extLst>
      <p:ext uri="{BB962C8B-B14F-4D97-AF65-F5344CB8AC3E}">
        <p14:creationId xmlns:p14="http://schemas.microsoft.com/office/powerpoint/2010/main" val="798449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E59911-A7F3-C145-A1BD-F57FC2B7F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Pour la formation du participe passé, c’est la même base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1740C614-B761-DB49-BB1A-9201E2FAA7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6139176"/>
              </p:ext>
            </p:extLst>
          </p:nvPr>
        </p:nvGraphicFramePr>
        <p:xfrm>
          <a:off x="1096963" y="2108200"/>
          <a:ext cx="10058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1588">
                  <a:extLst>
                    <a:ext uri="{9D8B030D-6E8A-4147-A177-3AD203B41FA5}">
                      <a16:colId xmlns:a16="http://schemas.microsoft.com/office/drawing/2014/main" val="497034767"/>
                    </a:ext>
                  </a:extLst>
                </a:gridCol>
                <a:gridCol w="8226812">
                  <a:extLst>
                    <a:ext uri="{9D8B030D-6E8A-4147-A177-3AD203B41FA5}">
                      <a16:colId xmlns:a16="http://schemas.microsoft.com/office/drawing/2014/main" val="41533381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étape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690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Infinitif sans « -EN 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328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Application des règles d’orthographe (R.O. !)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0739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Choix de la terminaison (selon FKPSTCH)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606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767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0731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3B4EB3-F8EC-CE41-98CE-E1BF0306F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À la troisième étape 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9690C6-4B5D-C54C-B15A-A4B6CB34823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fr-FR" dirty="0"/>
              <a:t>La terminaison est :</a:t>
            </a:r>
          </a:p>
          <a:p>
            <a:pPr marL="0" indent="0" algn="ctr">
              <a:buNone/>
            </a:pPr>
            <a:endParaRPr lang="fr-FR" dirty="0"/>
          </a:p>
          <a:p>
            <a:pPr marL="457200" indent="-457200" algn="ctr">
              <a:buAutoNum type="arabicParenBoth"/>
            </a:pPr>
            <a:r>
              <a:rPr lang="fr-FR" dirty="0"/>
              <a:t>« </a:t>
            </a:r>
            <a:r>
              <a:rPr lang="fr-FR" b="1" dirty="0"/>
              <a:t>-D </a:t>
            </a:r>
            <a:r>
              <a:rPr lang="fr-FR" dirty="0"/>
              <a:t>»</a:t>
            </a:r>
          </a:p>
          <a:p>
            <a:pPr marL="0" indent="0" algn="ctr">
              <a:buNone/>
            </a:pPr>
            <a:r>
              <a:rPr lang="fr-FR" dirty="0"/>
              <a:t>(dans tous les cas…)</a:t>
            </a:r>
          </a:p>
          <a:p>
            <a:pPr marL="457200" indent="-457200" algn="ctr">
              <a:buAutoNum type="arabicParenBoth"/>
            </a:pPr>
            <a:r>
              <a:rPr lang="fr-FR" dirty="0"/>
              <a:t>« </a:t>
            </a:r>
            <a:r>
              <a:rPr lang="fr-FR" b="1" dirty="0"/>
              <a:t>-</a:t>
            </a:r>
            <a:r>
              <a:rPr lang="fr-FR" b="1" dirty="0" err="1"/>
              <a:t>T</a:t>
            </a:r>
            <a:r>
              <a:rPr lang="fr-FR" b="1" dirty="0"/>
              <a:t> </a:t>
            </a:r>
            <a:r>
              <a:rPr lang="fr-FR" dirty="0"/>
              <a:t>»</a:t>
            </a:r>
          </a:p>
          <a:p>
            <a:pPr marL="0" indent="0" algn="ctr">
              <a:buNone/>
            </a:pPr>
            <a:r>
              <a:rPr lang="fr-FR" dirty="0"/>
              <a:t>(… sauf si FKPSTCH)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EE46950-D642-E846-B0A9-C798AE11D36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Et la racine verbale est précédée de :</a:t>
            </a:r>
          </a:p>
          <a:p>
            <a:r>
              <a:rPr lang="fr-FR" dirty="0"/>
              <a:t>« </a:t>
            </a:r>
            <a:r>
              <a:rPr lang="fr-FR" b="1" dirty="0"/>
              <a:t>GE-</a:t>
            </a:r>
            <a:r>
              <a:rPr lang="fr-FR" dirty="0"/>
              <a:t> »</a:t>
            </a:r>
          </a:p>
          <a:p>
            <a:r>
              <a:rPr lang="fr-FR" dirty="0"/>
              <a:t>SAUF SI le verbe commence déjà par</a:t>
            </a:r>
          </a:p>
          <a:p>
            <a:r>
              <a:rPr lang="fr-FR" dirty="0"/>
              <a:t>BE-</a:t>
            </a:r>
          </a:p>
          <a:p>
            <a:r>
              <a:rPr lang="fr-FR" dirty="0"/>
              <a:t>     GE-</a:t>
            </a:r>
          </a:p>
          <a:p>
            <a:r>
              <a:rPr lang="fr-FR" dirty="0"/>
              <a:t>           VER-</a:t>
            </a:r>
          </a:p>
          <a:p>
            <a:r>
              <a:rPr lang="fr-FR" dirty="0"/>
              <a:t>                   ER-</a:t>
            </a:r>
          </a:p>
          <a:p>
            <a:r>
              <a:rPr lang="fr-FR" dirty="0"/>
              <a:t>                         ONT-</a:t>
            </a:r>
          </a:p>
          <a:p>
            <a:r>
              <a:rPr lang="fr-FR" dirty="0"/>
              <a:t>                                 HER-</a:t>
            </a:r>
          </a:p>
        </p:txBody>
      </p:sp>
    </p:spTree>
    <p:extLst>
      <p:ext uri="{BB962C8B-B14F-4D97-AF65-F5344CB8AC3E}">
        <p14:creationId xmlns:p14="http://schemas.microsoft.com/office/powerpoint/2010/main" val="1631315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FF8823-2135-9B47-9257-05A7CBAF7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 n’oublions pas non plus…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FBFB100E-023F-3E4F-BEB6-F1E085C664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7642778"/>
              </p:ext>
            </p:extLst>
          </p:nvPr>
        </p:nvGraphicFramePr>
        <p:xfrm>
          <a:off x="1195817" y="3034957"/>
          <a:ext cx="972755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1889">
                  <a:extLst>
                    <a:ext uri="{9D8B030D-6E8A-4147-A177-3AD203B41FA5}">
                      <a16:colId xmlns:a16="http://schemas.microsoft.com/office/drawing/2014/main" val="3971562269"/>
                    </a:ext>
                  </a:extLst>
                </a:gridCol>
                <a:gridCol w="2431889">
                  <a:extLst>
                    <a:ext uri="{9D8B030D-6E8A-4147-A177-3AD203B41FA5}">
                      <a16:colId xmlns:a16="http://schemas.microsoft.com/office/drawing/2014/main" val="2872077362"/>
                    </a:ext>
                  </a:extLst>
                </a:gridCol>
                <a:gridCol w="2431889">
                  <a:extLst>
                    <a:ext uri="{9D8B030D-6E8A-4147-A177-3AD203B41FA5}">
                      <a16:colId xmlns:a16="http://schemas.microsoft.com/office/drawing/2014/main" val="3857092654"/>
                    </a:ext>
                  </a:extLst>
                </a:gridCol>
                <a:gridCol w="2431889">
                  <a:extLst>
                    <a:ext uri="{9D8B030D-6E8A-4147-A177-3AD203B41FA5}">
                      <a16:colId xmlns:a16="http://schemas.microsoft.com/office/drawing/2014/main" val="1894585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RGV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762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ik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maak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het </a:t>
                      </a:r>
                      <a:r>
                        <a:rPr lang="fr-FR" dirty="0" err="1"/>
                        <a:t>eten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>
                          <a:solidFill>
                            <a:srgbClr val="FF0000"/>
                          </a:solidFill>
                        </a:rPr>
                        <a:t>klaar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344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ik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heb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het </a:t>
                      </a:r>
                      <a:r>
                        <a:rPr lang="fr-FR" dirty="0" err="1"/>
                        <a:t>eten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>
                          <a:solidFill>
                            <a:srgbClr val="FF0000"/>
                          </a:solidFill>
                        </a:rPr>
                        <a:t>klaar</a:t>
                      </a:r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gemaakt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557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hij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komt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op </a:t>
                      </a:r>
                      <a:r>
                        <a:rPr lang="fr-FR" dirty="0" err="1"/>
                        <a:t>tijd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>
                          <a:solidFill>
                            <a:srgbClr val="FF0000"/>
                          </a:solidFill>
                        </a:rPr>
                        <a:t>aan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896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hij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is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op </a:t>
                      </a:r>
                      <a:r>
                        <a:rPr lang="fr-FR" dirty="0" err="1"/>
                        <a:t>tijd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>
                          <a:solidFill>
                            <a:srgbClr val="FF0000"/>
                          </a:solidFill>
                        </a:rPr>
                        <a:t>aan</a:t>
                      </a:r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gekomen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577012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39C774CE-10BA-7049-9621-851A8A2134C5}"/>
              </a:ext>
            </a:extLst>
          </p:cNvPr>
          <p:cNvSpPr txBox="1"/>
          <p:nvPr/>
        </p:nvSpPr>
        <p:spPr>
          <a:xfrm>
            <a:off x="837470" y="2310714"/>
            <a:ext cx="10318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… que la particule séparable est déjà dans le RGV, elle vient dont se coller DEVANT le « -</a:t>
            </a:r>
            <a:r>
              <a:rPr lang="fr-FR" dirty="0" err="1"/>
              <a:t>ge</a:t>
            </a:r>
            <a:r>
              <a:rPr lang="fr-FR" dirty="0"/>
              <a:t>- » du participe passé</a:t>
            </a:r>
          </a:p>
        </p:txBody>
      </p:sp>
    </p:spTree>
    <p:extLst>
      <p:ext uri="{BB962C8B-B14F-4D97-AF65-F5344CB8AC3E}">
        <p14:creationId xmlns:p14="http://schemas.microsoft.com/office/powerpoint/2010/main" val="2247722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E59911-A7F3-C145-A1BD-F57FC2B7F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DONC la formation du participe passé fonctionne comme ceci :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1740C614-B761-DB49-BB1A-9201E2FAA7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7545836"/>
              </p:ext>
            </p:extLst>
          </p:nvPr>
        </p:nvGraphicFramePr>
        <p:xfrm>
          <a:off x="1096963" y="2108200"/>
          <a:ext cx="100584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1588">
                  <a:extLst>
                    <a:ext uri="{9D8B030D-6E8A-4147-A177-3AD203B41FA5}">
                      <a16:colId xmlns:a16="http://schemas.microsoft.com/office/drawing/2014/main" val="497034767"/>
                    </a:ext>
                  </a:extLst>
                </a:gridCol>
                <a:gridCol w="8226812">
                  <a:extLst>
                    <a:ext uri="{9D8B030D-6E8A-4147-A177-3AD203B41FA5}">
                      <a16:colId xmlns:a16="http://schemas.microsoft.com/office/drawing/2014/main" val="41533381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étape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690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Infinitif sans « -EN » (</a:t>
                      </a:r>
                      <a:r>
                        <a:rPr lang="fr-FR" dirty="0">
                          <a:highlight>
                            <a:srgbClr val="FFFF00"/>
                          </a:highlight>
                        </a:rPr>
                        <a:t>*</a:t>
                      </a:r>
                      <a:r>
                        <a:rPr lang="fr-FR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328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Application des règles d’orthographe (R.O. !)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0739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Choix de la terminaison (« -D » ou « -</a:t>
                      </a:r>
                      <a:r>
                        <a:rPr lang="fr-FR" dirty="0" err="1"/>
                        <a:t>T</a:t>
                      </a:r>
                      <a:r>
                        <a:rPr lang="fr-FR" dirty="0"/>
                        <a:t> » selon FKPSTCH) (</a:t>
                      </a:r>
                      <a:r>
                        <a:rPr lang="fr-FR" dirty="0">
                          <a:highlight>
                            <a:srgbClr val="FFFF00"/>
                          </a:highlight>
                        </a:rPr>
                        <a:t>*</a:t>
                      </a:r>
                      <a:r>
                        <a:rPr lang="fr-FR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606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Ajouter « GE- » sauf si « </a:t>
                      </a:r>
                      <a:r>
                        <a:rPr lang="fr-FR" dirty="0" err="1"/>
                        <a:t>be</a:t>
                      </a:r>
                      <a:r>
                        <a:rPr lang="fr-FR" dirty="0"/>
                        <a:t>-/</a:t>
                      </a:r>
                      <a:r>
                        <a:rPr lang="fr-FR" dirty="0" err="1"/>
                        <a:t>ge</a:t>
                      </a:r>
                      <a:r>
                        <a:rPr lang="fr-FR" dirty="0"/>
                        <a:t>-/ver-/er-/ont-/</a:t>
                      </a:r>
                      <a:r>
                        <a:rPr lang="fr-FR" dirty="0" err="1"/>
                        <a:t>her</a:t>
                      </a:r>
                      <a:r>
                        <a:rPr lang="fr-FR" dirty="0"/>
                        <a:t>- 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42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3’’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Coller la particule séparable (si applicable) devant le « -GE- 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359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(particule)-GE-(racine avec R.O.)-D/T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767674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E940C71B-9082-3848-8419-1673AAB41ECB}"/>
              </a:ext>
            </a:extLst>
          </p:cNvPr>
          <p:cNvSpPr txBox="1"/>
          <p:nvPr/>
        </p:nvSpPr>
        <p:spPr>
          <a:xfrm>
            <a:off x="1272746" y="5041557"/>
            <a:ext cx="6919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N.B. : le participe passé est invariable !</a:t>
            </a:r>
          </a:p>
        </p:txBody>
      </p:sp>
    </p:spTree>
    <p:extLst>
      <p:ext uri="{BB962C8B-B14F-4D97-AF65-F5344CB8AC3E}">
        <p14:creationId xmlns:p14="http://schemas.microsoft.com/office/powerpoint/2010/main" val="27703787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RegularSeed_2SEEDS">
      <a:dk1>
        <a:srgbClr val="000000"/>
      </a:dk1>
      <a:lt1>
        <a:srgbClr val="FFFFFF"/>
      </a:lt1>
      <a:dk2>
        <a:srgbClr val="243F41"/>
      </a:dk2>
      <a:lt2>
        <a:srgbClr val="EBE7E6"/>
      </a:lt2>
      <a:accent1>
        <a:srgbClr val="3BABB1"/>
      </a:accent1>
      <a:accent2>
        <a:srgbClr val="46B28B"/>
      </a:accent2>
      <a:accent3>
        <a:srgbClr val="4D8BC3"/>
      </a:accent3>
      <a:accent4>
        <a:srgbClr val="B13B81"/>
      </a:accent4>
      <a:accent5>
        <a:srgbClr val="C34D62"/>
      </a:accent5>
      <a:accent6>
        <a:srgbClr val="B1573B"/>
      </a:accent6>
      <a:hlink>
        <a:srgbClr val="CA6862"/>
      </a:hlink>
      <a:folHlink>
        <a:srgbClr val="848484"/>
      </a:folHlink>
    </a:clrScheme>
    <a:fontScheme name="Retrospect">
      <a:majorFont>
        <a:latin typeface="Garamond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1600</Words>
  <Application>Microsoft Macintosh PowerPoint</Application>
  <PresentationFormat>Grand écran</PresentationFormat>
  <Paragraphs>269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5" baseType="lpstr">
      <vt:lpstr>Arial</vt:lpstr>
      <vt:lpstr>Calibri</vt:lpstr>
      <vt:lpstr>Garamond</vt:lpstr>
      <vt:lpstr>RetrospectVTI</vt:lpstr>
      <vt:lpstr>Le passé composé</vt:lpstr>
      <vt:lpstr>Quand ?</vt:lpstr>
      <vt:lpstr>On l’observe</vt:lpstr>
      <vt:lpstr>Cela donne</vt:lpstr>
      <vt:lpstr>On se rappelle de la formation du prétérit ?</vt:lpstr>
      <vt:lpstr>Pour la formation du participe passé, c’est la même base</vt:lpstr>
      <vt:lpstr>À la troisième étape :</vt:lpstr>
      <vt:lpstr>Et n’oublions pas non plus…</vt:lpstr>
      <vt:lpstr>DONC la formation du participe passé fonctionne comme ceci :</vt:lpstr>
      <vt:lpstr>« elle a préparé »</vt:lpstr>
      <vt:lpstr>« nous avons reconcontré »</vt:lpstr>
      <vt:lpstr>Tiens, ce n’est pas ontmoett ?</vt:lpstr>
      <vt:lpstr>« elles ont répondu »</vt:lpstr>
      <vt:lpstr>Pas « geantwoordd »</vt:lpstr>
      <vt:lpstr>« spellen » &amp; « spelden »</vt:lpstr>
      <vt:lpstr>GESPELD &amp; GESPELD ?</vt:lpstr>
      <vt:lpstr>Choix de l’auxiliaire</vt:lpstr>
      <vt:lpstr>Présentation PowerPoint</vt:lpstr>
      <vt:lpstr>Quelques verbes réguliers</vt:lpstr>
      <vt:lpstr>Il existe aussi des verbes irréguliers</vt:lpstr>
      <vt:lpstr>Quelques verbes irréguliers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passé composé</dc:title>
  <dc:creator>LUTHERS Cédric</dc:creator>
  <cp:lastModifiedBy>Cédric LUTHERS</cp:lastModifiedBy>
  <cp:revision>3</cp:revision>
  <dcterms:created xsi:type="dcterms:W3CDTF">2020-03-15T11:49:30Z</dcterms:created>
  <dcterms:modified xsi:type="dcterms:W3CDTF">2021-10-19T09:43:01Z</dcterms:modified>
</cp:coreProperties>
</file>