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5" r:id="rId8"/>
    <p:sldId id="261" r:id="rId9"/>
    <p:sldId id="262" r:id="rId10"/>
    <p:sldId id="266" r:id="rId11"/>
    <p:sldId id="269" r:id="rId12"/>
    <p:sldId id="268" r:id="rId13"/>
    <p:sldId id="267" r:id="rId14"/>
    <p:sldId id="270" r:id="rId15"/>
    <p:sldId id="271" r:id="rId16"/>
    <p:sldId id="272" r:id="rId17"/>
    <p:sldId id="274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69"/>
    <p:restoredTop sz="94697"/>
  </p:normalViewPr>
  <p:slideViewPr>
    <p:cSldViewPr snapToGrid="0" snapToObjects="1">
      <p:cViewPr varScale="1">
        <p:scale>
          <a:sx n="85" d="100"/>
          <a:sy n="85" d="100"/>
        </p:scale>
        <p:origin x="95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CDB71B-2A53-0348-AB0B-4580C9647E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E4F88AF-1A98-5844-A103-80C3B1F928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6B38DA-79D4-DB4B-B1AC-989A54B3F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B683A-B26B-EC45-A527-B843DC81CC59}" type="datetimeFigureOut">
              <a:rPr lang="fr-FR" smtClean="0"/>
              <a:t>17/11/2021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D4A2C65-0B4B-FD44-820C-75626B592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2FBEE7-9F51-A845-83FB-D8876FB9C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C52-CECA-674E-B873-481131CE2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3886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71B3C3-70FD-584D-9B96-766BB5071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CAAF05B-8FB5-844D-A691-DA27F26FDD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A6E5D3-236E-A54F-A3F1-006A05ECE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B683A-B26B-EC45-A527-B843DC81CC59}" type="datetimeFigureOut">
              <a:rPr lang="fr-FR" smtClean="0"/>
              <a:t>17/11/2021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A1C1EA-BFF2-7242-8308-DB41B05CE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3AE3D96-FCC7-1F4E-B1E0-0F08BE12D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C52-CECA-674E-B873-481131CE2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600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6FBB45F-6190-7449-BC59-F7D5695097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4EE2087-0D83-4A41-AC23-D9291DB237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297FCE-E7DB-C846-B875-F34FB0B12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B683A-B26B-EC45-A527-B843DC81CC59}" type="datetimeFigureOut">
              <a:rPr lang="fr-FR" smtClean="0"/>
              <a:t>17/11/2021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5599074-2FC6-EA42-8822-F282A54AD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6E699B3-4D8C-A44A-A26B-3E5861EDB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C52-CECA-674E-B873-481131CE2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6475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739C12-E896-B746-B1F6-989B4EF73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27A340-32C7-7947-BB0B-C9F9DFFE6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FAA03A-30F8-EB47-965B-DE82331D8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B683A-B26B-EC45-A527-B843DC81CC59}" type="datetimeFigureOut">
              <a:rPr lang="fr-FR" smtClean="0"/>
              <a:t>17/11/2021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B38702-1D16-6545-B112-4980738D4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8DFA91-FC45-9440-A7AC-8B0D180AB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C52-CECA-674E-B873-481131CE2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8951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41CF65-FCB6-8643-8DC1-6BD4AF6FA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8EFCD30-226F-3749-A746-8572DE9079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B033D9E-72FD-0846-84D1-946FE9E9A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B683A-B26B-EC45-A527-B843DC81CC59}" type="datetimeFigureOut">
              <a:rPr lang="fr-FR" smtClean="0"/>
              <a:t>17/11/2021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BEDDCC-AD3C-D041-B70F-81A548420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13E115-ED2B-B54F-8888-351C65D62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C52-CECA-674E-B873-481131CE2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3803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4B0BB6-371A-904A-88A3-A9CEF20B1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668E075-6841-7545-9F68-F397D13811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39FA502-168C-F54A-95EF-E85DE8A385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1373879-8559-484C-9083-0AF534BA1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B683A-B26B-EC45-A527-B843DC81CC59}" type="datetimeFigureOut">
              <a:rPr lang="fr-FR" smtClean="0"/>
              <a:t>17/11/2021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18AAB14-8DEA-EF40-A270-2507C2F65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1CE60D-DB68-A644-B811-5DE56EFCD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C52-CECA-674E-B873-481131CE2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6942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E52D7A-C895-8848-81D9-0933E6B0F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98ACD86-9914-5B49-A20B-B4EFBC286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A26CFAC-B891-6342-AFE4-BEF2A67E70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BBF973E-704D-F04C-922D-5E555AC0A4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24672F3-53CC-964B-BC1F-9526667E66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E1A747D-8B2F-3A48-9391-505E17A80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B683A-B26B-EC45-A527-B843DC81CC59}" type="datetimeFigureOut">
              <a:rPr lang="fr-FR" smtClean="0"/>
              <a:t>17/11/2021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4F2E8B9-1226-F14C-9DEF-92F817B87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2229CA9-9BAC-FF4D-968B-984EAD946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C52-CECA-674E-B873-481131CE2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7965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D7BF00-C372-2F4C-82BF-4014886BB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34F57C5-5C0E-AE4B-91E3-4A3AB94CF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B683A-B26B-EC45-A527-B843DC81CC59}" type="datetimeFigureOut">
              <a:rPr lang="fr-FR" smtClean="0"/>
              <a:t>17/11/2021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2CA19F0-09B4-4C4E-B99B-E44514107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1F26AAE-4761-444C-B60A-4C469F4D5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C52-CECA-674E-B873-481131CE2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5887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C647EB5-7AE5-9546-8DBF-87C7FBE6F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B683A-B26B-EC45-A527-B843DC81CC59}" type="datetimeFigureOut">
              <a:rPr lang="fr-FR" smtClean="0"/>
              <a:t>17/11/2021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0F24D8C-9148-7747-96E8-0A2DF2E05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95C99A9-0092-6445-B37F-7BC128275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C52-CECA-674E-B873-481131CE2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462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303F42-2D79-624D-9ED0-0A1C3E577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AC344B5-52E6-A44E-8DDA-ECB806F309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7313C77-795D-464B-9C07-B811515173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EBA8ED2-BE6D-874C-8F2C-657048DAB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B683A-B26B-EC45-A527-B843DC81CC59}" type="datetimeFigureOut">
              <a:rPr lang="fr-FR" smtClean="0"/>
              <a:t>17/11/2021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9385DBA-BC75-4C40-9FC2-D1E95A51E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068FE25-EFBC-A243-821F-2A5FE6CC7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C52-CECA-674E-B873-481131CE2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0571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DC154B-3CC9-064F-9B23-BE3E6A39B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F387A22-C82A-A042-947B-788A5ABCCD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E29DC96-38EC-F248-AE51-A001F461DB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608F2C8-30BB-314F-8633-AE52FE180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B683A-B26B-EC45-A527-B843DC81CC59}" type="datetimeFigureOut">
              <a:rPr lang="fr-FR" smtClean="0"/>
              <a:t>17/11/2021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C49434C-6CA8-7E47-9CBA-F65BFBB44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EAB39C9-0FAA-1947-85CA-7C4A7DC37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C52-CECA-674E-B873-481131CE2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3497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35EC935-0122-C04B-8E1B-2B19F79CC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020A301-4018-A24F-963B-0F889FBBFC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86E3AF-D759-D94E-8281-1FAA334604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B683A-B26B-EC45-A527-B843DC81CC59}" type="datetimeFigureOut">
              <a:rPr lang="fr-FR" smtClean="0"/>
              <a:t>17/11/2021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B769FAF-A5D9-5347-99FC-E4198F4804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244218-2395-C341-A7E9-626084263D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A8C52-CECA-674E-B873-481131CE2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102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anguageguide.org/vocabulary/numbers/?lang=nl&amp;target=n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2BC2BFD-8931-564F-A22F-E1FF8E1596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fr-FR" dirty="0"/>
              <a:t>Chiffres et nombres</a:t>
            </a:r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2C495C1-C38C-D842-BEA1-FF29A7B814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>
            <a:normAutofit/>
          </a:bodyPr>
          <a:lstStyle/>
          <a:p>
            <a:pPr algn="r"/>
            <a:r>
              <a:rPr lang="fr-FR" dirty="0" err="1"/>
              <a:t>vorm</a:t>
            </a:r>
            <a:r>
              <a:rPr lang="fr-FR" dirty="0"/>
              <a:t> – </a:t>
            </a:r>
            <a:r>
              <a:rPr lang="fr-FR" dirty="0" err="1"/>
              <a:t>spelling</a:t>
            </a:r>
            <a:r>
              <a:rPr lang="fr-FR" dirty="0"/>
              <a:t> – </a:t>
            </a:r>
            <a:r>
              <a:rPr lang="fr-FR" dirty="0" err="1"/>
              <a:t>uitspraak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91481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AC9F38C-6AA8-0D46-8812-FFD5035CA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640263"/>
            <a:ext cx="3284331" cy="5254510"/>
          </a:xfrm>
        </p:spPr>
        <p:txBody>
          <a:bodyPr>
            <a:normAutofit/>
          </a:bodyPr>
          <a:lstStyle/>
          <a:p>
            <a:r>
              <a:rPr lang="fr-FR" dirty="0"/>
              <a:t>X00 &amp; X.000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00F8C83-B903-6C4F-9601-176A0F6BB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3" y="640263"/>
            <a:ext cx="6442319" cy="5254510"/>
          </a:xfrm>
        </p:spPr>
        <p:txBody>
          <a:bodyPr anchor="ctr">
            <a:normAutofit fontScale="92500"/>
          </a:bodyPr>
          <a:lstStyle/>
          <a:p>
            <a:pPr marL="0" indent="0" algn="ctr">
              <a:buNone/>
            </a:pPr>
            <a:r>
              <a:rPr lang="fr-FR" sz="2400" dirty="0">
                <a:solidFill>
                  <a:schemeClr val="bg1"/>
                </a:solidFill>
              </a:rPr>
              <a:t>« -HONDERD » &amp; « -DUIZEND » SONT ABSORBANTS</a:t>
            </a:r>
          </a:p>
          <a:p>
            <a:pPr marL="0" indent="0">
              <a:buNone/>
            </a:pPr>
            <a:endParaRPr lang="fr-FR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sz="2400" dirty="0">
                <a:solidFill>
                  <a:schemeClr val="bg1"/>
                </a:solidFill>
              </a:rPr>
              <a:t>[1] j’indique une </a:t>
            </a:r>
            <a:r>
              <a:rPr lang="fr-FR" sz="2400" u="sng" dirty="0">
                <a:solidFill>
                  <a:schemeClr val="bg1"/>
                </a:solidFill>
              </a:rPr>
              <a:t>espace</a:t>
            </a:r>
            <a:r>
              <a:rPr lang="fr-FR" sz="2400" dirty="0">
                <a:solidFill>
                  <a:schemeClr val="bg1"/>
                </a:solidFill>
              </a:rPr>
              <a:t> après eux</a:t>
            </a:r>
          </a:p>
          <a:p>
            <a:pPr marL="0" indent="0">
              <a:buNone/>
            </a:pPr>
            <a:endParaRPr lang="fr-FR" sz="11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fr-FR" sz="2400" i="1" dirty="0">
                <a:solidFill>
                  <a:schemeClr val="bg1"/>
                </a:solidFill>
              </a:rPr>
              <a:t>215 – </a:t>
            </a:r>
            <a:r>
              <a:rPr lang="fr-FR" sz="2400" i="1" dirty="0" err="1">
                <a:solidFill>
                  <a:schemeClr val="bg1"/>
                </a:solidFill>
              </a:rPr>
              <a:t>tweehonderd</a:t>
            </a:r>
            <a:r>
              <a:rPr lang="fr-FR" sz="2400" i="1" dirty="0">
                <a:solidFill>
                  <a:schemeClr val="bg1"/>
                </a:solidFill>
              </a:rPr>
              <a:t> </a:t>
            </a:r>
            <a:r>
              <a:rPr lang="fr-FR" sz="2400" i="1" dirty="0" err="1">
                <a:solidFill>
                  <a:schemeClr val="bg1"/>
                </a:solidFill>
              </a:rPr>
              <a:t>vijftien</a:t>
            </a:r>
            <a:endParaRPr lang="fr-FR" sz="2400" i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fr-FR" sz="2400" i="1" dirty="0">
                <a:solidFill>
                  <a:schemeClr val="bg1"/>
                </a:solidFill>
              </a:rPr>
              <a:t>823.000 – </a:t>
            </a:r>
            <a:r>
              <a:rPr lang="fr-FR" sz="2400" i="1" dirty="0" err="1">
                <a:solidFill>
                  <a:schemeClr val="bg1"/>
                </a:solidFill>
              </a:rPr>
              <a:t>achthonderd</a:t>
            </a:r>
            <a:r>
              <a:rPr lang="fr-FR" sz="2400" i="1" dirty="0">
                <a:solidFill>
                  <a:schemeClr val="bg1"/>
                </a:solidFill>
              </a:rPr>
              <a:t> </a:t>
            </a:r>
            <a:r>
              <a:rPr lang="fr-FR" sz="2400" i="1" dirty="0" err="1">
                <a:solidFill>
                  <a:schemeClr val="bg1"/>
                </a:solidFill>
              </a:rPr>
              <a:t>drieëntwintigduizend</a:t>
            </a:r>
            <a:endParaRPr lang="fr-FR" sz="2400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fr-FR" sz="2400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sz="2400" dirty="0">
                <a:solidFill>
                  <a:schemeClr val="bg1"/>
                </a:solidFill>
              </a:rPr>
              <a:t>[2] ils </a:t>
            </a:r>
            <a:r>
              <a:rPr lang="fr-FR" sz="2400" u="sng" dirty="0">
                <a:solidFill>
                  <a:schemeClr val="bg1"/>
                </a:solidFill>
              </a:rPr>
              <a:t>attirent</a:t>
            </a:r>
            <a:r>
              <a:rPr lang="fr-FR" sz="2400" dirty="0">
                <a:solidFill>
                  <a:schemeClr val="bg1"/>
                </a:solidFill>
              </a:rPr>
              <a:t> à eux les unités</a:t>
            </a:r>
          </a:p>
          <a:p>
            <a:pPr marL="0" indent="0">
              <a:buNone/>
            </a:pPr>
            <a:endParaRPr lang="fr-FR" sz="10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fr-FR" sz="2400" i="1" dirty="0">
                <a:solidFill>
                  <a:schemeClr val="bg1"/>
                </a:solidFill>
              </a:rPr>
              <a:t>1.300 – </a:t>
            </a:r>
            <a:r>
              <a:rPr lang="fr-FR" sz="2400" i="1" dirty="0" err="1">
                <a:solidFill>
                  <a:schemeClr val="bg1"/>
                </a:solidFill>
              </a:rPr>
              <a:t>dertien</a:t>
            </a:r>
            <a:r>
              <a:rPr lang="fr-FR" sz="2400" b="1" i="1" dirty="0" err="1">
                <a:solidFill>
                  <a:schemeClr val="bg1"/>
                </a:solidFill>
              </a:rPr>
              <a:t>honderd</a:t>
            </a:r>
            <a:r>
              <a:rPr lang="fr-FR" sz="2400" i="1" dirty="0">
                <a:solidFill>
                  <a:schemeClr val="bg1"/>
                </a:solidFill>
              </a:rPr>
              <a:t> OU </a:t>
            </a:r>
            <a:r>
              <a:rPr lang="fr-FR" sz="2400" b="1" i="1" dirty="0" err="1">
                <a:solidFill>
                  <a:schemeClr val="bg1"/>
                </a:solidFill>
              </a:rPr>
              <a:t>duizend</a:t>
            </a:r>
            <a:r>
              <a:rPr lang="fr-FR" sz="2400" i="1" dirty="0">
                <a:solidFill>
                  <a:schemeClr val="bg1"/>
                </a:solidFill>
              </a:rPr>
              <a:t> </a:t>
            </a:r>
            <a:r>
              <a:rPr lang="fr-FR" sz="2400" i="1" dirty="0" err="1">
                <a:solidFill>
                  <a:schemeClr val="bg1"/>
                </a:solidFill>
              </a:rPr>
              <a:t>drie</a:t>
            </a:r>
            <a:r>
              <a:rPr lang="fr-FR" sz="2400" b="1" i="1" dirty="0" err="1">
                <a:solidFill>
                  <a:schemeClr val="bg1"/>
                </a:solidFill>
              </a:rPr>
              <a:t>honderd</a:t>
            </a:r>
            <a:endParaRPr lang="fr-FR" sz="2400" b="1" i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fr-FR" sz="2400" i="1" dirty="0">
                <a:solidFill>
                  <a:schemeClr val="bg1"/>
                </a:solidFill>
              </a:rPr>
              <a:t>100.000 – </a:t>
            </a:r>
            <a:r>
              <a:rPr lang="fr-FR" sz="2400" b="1" i="1" dirty="0" err="1">
                <a:solidFill>
                  <a:schemeClr val="bg1"/>
                </a:solidFill>
              </a:rPr>
              <a:t>honderdduizend</a:t>
            </a:r>
            <a:endParaRPr lang="fr-FR" sz="2400" b="1" i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fr-FR" sz="2400" i="1" dirty="0">
                <a:solidFill>
                  <a:schemeClr val="bg1"/>
                </a:solidFill>
              </a:rPr>
              <a:t>81.000 – </a:t>
            </a:r>
            <a:r>
              <a:rPr lang="fr-FR" sz="2400" i="1" dirty="0" err="1">
                <a:solidFill>
                  <a:schemeClr val="bg1"/>
                </a:solidFill>
              </a:rPr>
              <a:t>eenentachtig</a:t>
            </a:r>
            <a:r>
              <a:rPr lang="fr-FR" sz="2400" b="1" i="1" dirty="0" err="1">
                <a:solidFill>
                  <a:schemeClr val="bg1"/>
                </a:solidFill>
              </a:rPr>
              <a:t>duizend</a:t>
            </a:r>
            <a:endParaRPr lang="fr-FR" sz="2400" b="1" i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fr-FR" sz="2400" i="1" dirty="0">
                <a:solidFill>
                  <a:schemeClr val="bg1"/>
                </a:solidFill>
              </a:rPr>
              <a:t>657.000 – </a:t>
            </a:r>
            <a:r>
              <a:rPr lang="fr-FR" sz="2400" i="1" dirty="0" err="1">
                <a:solidFill>
                  <a:schemeClr val="bg1"/>
                </a:solidFill>
              </a:rPr>
              <a:t>zes</a:t>
            </a:r>
            <a:r>
              <a:rPr lang="fr-FR" sz="2400" b="1" i="1" dirty="0" err="1">
                <a:solidFill>
                  <a:schemeClr val="bg1"/>
                </a:solidFill>
              </a:rPr>
              <a:t>honderd</a:t>
            </a:r>
            <a:r>
              <a:rPr lang="fr-FR" sz="2400" i="1" dirty="0">
                <a:solidFill>
                  <a:schemeClr val="bg1"/>
                </a:solidFill>
              </a:rPr>
              <a:t> </a:t>
            </a:r>
            <a:r>
              <a:rPr lang="fr-FR" sz="2400" i="1" dirty="0" err="1">
                <a:solidFill>
                  <a:schemeClr val="bg1"/>
                </a:solidFill>
              </a:rPr>
              <a:t>zevenenvijftig</a:t>
            </a:r>
            <a:r>
              <a:rPr lang="fr-FR" sz="2400" b="1" i="1" dirty="0" err="1">
                <a:solidFill>
                  <a:schemeClr val="bg1"/>
                </a:solidFill>
              </a:rPr>
              <a:t>duizend</a:t>
            </a:r>
            <a:endParaRPr lang="fr-FR" sz="24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8473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D5BB21E-B531-654C-8E36-B148F71EC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fr-FR" sz="6600" dirty="0" err="1"/>
              <a:t>Oefen</a:t>
            </a:r>
            <a:r>
              <a:rPr lang="fr-FR" sz="6600" dirty="0"/>
              <a:t>!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8E3E49-5406-9D47-9A76-DC109E03C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5667" y="1188637"/>
            <a:ext cx="6410007" cy="4631395"/>
          </a:xfrm>
        </p:spPr>
        <p:txBody>
          <a:bodyPr numCol="2" anchor="ctr">
            <a:normAutofit fontScale="85000" lnSpcReduction="20000"/>
          </a:bodyPr>
          <a:lstStyle/>
          <a:p>
            <a:r>
              <a:rPr lang="fr-FR" sz="2000" dirty="0"/>
              <a:t>1.400</a:t>
            </a:r>
          </a:p>
          <a:p>
            <a:pPr marL="0" indent="0">
              <a:buNone/>
            </a:pPr>
            <a:r>
              <a:rPr lang="fr-FR" sz="2000" dirty="0" err="1"/>
              <a:t>duizend</a:t>
            </a:r>
            <a:r>
              <a:rPr lang="fr-FR" sz="2000" dirty="0"/>
              <a:t> </a:t>
            </a:r>
            <a:r>
              <a:rPr lang="fr-FR" sz="2000" dirty="0" err="1"/>
              <a:t>vierhonderd</a:t>
            </a:r>
            <a:endParaRPr lang="fr-FR" sz="2000" dirty="0"/>
          </a:p>
          <a:p>
            <a:r>
              <a:rPr lang="fr-FR" sz="2000" dirty="0"/>
              <a:t>4.200</a:t>
            </a:r>
          </a:p>
          <a:p>
            <a:pPr marL="0" indent="0">
              <a:buNone/>
            </a:pPr>
            <a:r>
              <a:rPr lang="fr-FR" sz="2000" dirty="0" err="1"/>
              <a:t>vierduizend</a:t>
            </a:r>
            <a:r>
              <a:rPr lang="fr-FR" sz="2000" dirty="0"/>
              <a:t> </a:t>
            </a:r>
            <a:r>
              <a:rPr lang="fr-FR" sz="2000" dirty="0" err="1"/>
              <a:t>tweehonderd</a:t>
            </a:r>
            <a:endParaRPr lang="fr-FR" sz="2000" dirty="0"/>
          </a:p>
          <a:p>
            <a:r>
              <a:rPr lang="fr-FR" sz="2000" dirty="0"/>
              <a:t>16.400</a:t>
            </a:r>
          </a:p>
          <a:p>
            <a:pPr marL="0" indent="0">
              <a:buNone/>
            </a:pPr>
            <a:r>
              <a:rPr lang="fr-FR" sz="2000" dirty="0" err="1"/>
              <a:t>zestienduizend</a:t>
            </a:r>
            <a:r>
              <a:rPr lang="fr-FR" sz="2000" dirty="0"/>
              <a:t> </a:t>
            </a:r>
            <a:r>
              <a:rPr lang="fr-FR" sz="2000" dirty="0" err="1"/>
              <a:t>vierhonderd</a:t>
            </a:r>
            <a:endParaRPr lang="fr-FR" sz="2000" dirty="0"/>
          </a:p>
          <a:p>
            <a:r>
              <a:rPr lang="fr-FR" sz="2000" dirty="0"/>
              <a:t>86.000</a:t>
            </a:r>
          </a:p>
          <a:p>
            <a:pPr marL="0" indent="0">
              <a:buNone/>
            </a:pPr>
            <a:r>
              <a:rPr lang="fr-FR" sz="2000" dirty="0" err="1"/>
              <a:t>zesentachtigduizend</a:t>
            </a:r>
            <a:endParaRPr lang="fr-FR" sz="2000" dirty="0"/>
          </a:p>
          <a:p>
            <a:r>
              <a:rPr lang="fr-FR" sz="2000" dirty="0"/>
              <a:t>24.500</a:t>
            </a:r>
          </a:p>
          <a:p>
            <a:pPr marL="0" indent="0">
              <a:buNone/>
            </a:pPr>
            <a:r>
              <a:rPr lang="fr-FR" sz="2000" dirty="0" err="1"/>
              <a:t>vierentwintigduizend</a:t>
            </a:r>
            <a:r>
              <a:rPr lang="fr-FR" sz="2000" dirty="0"/>
              <a:t> </a:t>
            </a:r>
            <a:r>
              <a:rPr lang="fr-FR" sz="2000" dirty="0" err="1"/>
              <a:t>vijfhonderd</a:t>
            </a:r>
            <a:endParaRPr lang="fr-FR" sz="2000" dirty="0"/>
          </a:p>
          <a:p>
            <a:r>
              <a:rPr lang="fr-FR" sz="2000" dirty="0"/>
              <a:t>9.500</a:t>
            </a:r>
          </a:p>
          <a:p>
            <a:pPr marL="0" indent="0">
              <a:buNone/>
            </a:pPr>
            <a:r>
              <a:rPr lang="fr-FR" sz="2000" dirty="0" err="1"/>
              <a:t>negenduizend</a:t>
            </a:r>
            <a:r>
              <a:rPr lang="fr-FR" sz="2000" dirty="0"/>
              <a:t> </a:t>
            </a:r>
            <a:r>
              <a:rPr lang="fr-FR" sz="2000" dirty="0" err="1"/>
              <a:t>vijfhonderd</a:t>
            </a:r>
            <a:endParaRPr lang="fr-FR" sz="2000" dirty="0"/>
          </a:p>
          <a:p>
            <a:r>
              <a:rPr lang="fr-FR" sz="2000" dirty="0"/>
              <a:t>42.000</a:t>
            </a:r>
          </a:p>
          <a:p>
            <a:pPr marL="0" indent="0">
              <a:buNone/>
            </a:pPr>
            <a:r>
              <a:rPr lang="fr-FR" sz="2000" dirty="0" err="1"/>
              <a:t>twee</a:t>
            </a:r>
            <a:r>
              <a:rPr lang="fr-FR" sz="2000" b="1" dirty="0" err="1"/>
              <a:t>ën</a:t>
            </a:r>
            <a:r>
              <a:rPr lang="fr-FR" sz="2000" dirty="0" err="1"/>
              <a:t>veertigduizend</a:t>
            </a:r>
            <a:endParaRPr lang="fr-FR" sz="2000" dirty="0"/>
          </a:p>
          <a:p>
            <a:r>
              <a:rPr lang="fr-FR" sz="2000" dirty="0"/>
              <a:t>100.000</a:t>
            </a:r>
          </a:p>
          <a:p>
            <a:pPr marL="0" indent="0">
              <a:buNone/>
            </a:pPr>
            <a:r>
              <a:rPr lang="fr-FR" sz="2000" dirty="0" err="1"/>
              <a:t>honder</a:t>
            </a:r>
            <a:r>
              <a:rPr lang="fr-FR" sz="2000" b="1" dirty="0" err="1"/>
              <a:t>dd</a:t>
            </a:r>
            <a:r>
              <a:rPr lang="fr-FR" sz="2000" dirty="0" err="1"/>
              <a:t>uizend</a:t>
            </a:r>
            <a:endParaRPr lang="fr-FR" sz="2000" dirty="0"/>
          </a:p>
          <a:p>
            <a:r>
              <a:rPr lang="fr-FR" sz="2000" dirty="0"/>
              <a:t>7.900</a:t>
            </a:r>
          </a:p>
          <a:p>
            <a:pPr marL="0" indent="0">
              <a:buNone/>
            </a:pPr>
            <a:r>
              <a:rPr lang="fr-FR" sz="2000" dirty="0" err="1"/>
              <a:t>zevenduizend</a:t>
            </a:r>
            <a:r>
              <a:rPr lang="fr-FR" sz="2000" dirty="0"/>
              <a:t> </a:t>
            </a:r>
            <a:r>
              <a:rPr lang="fr-FR" sz="2000" dirty="0" err="1"/>
              <a:t>negenhonderd</a:t>
            </a:r>
            <a:endParaRPr lang="fr-FR" sz="2000" dirty="0"/>
          </a:p>
          <a:p>
            <a:r>
              <a:rPr lang="fr-FR" sz="2000" dirty="0"/>
              <a:t>130.000</a:t>
            </a:r>
          </a:p>
          <a:p>
            <a:pPr marL="0" indent="0">
              <a:buNone/>
            </a:pPr>
            <a:r>
              <a:rPr lang="fr-FR" sz="2000" dirty="0" err="1"/>
              <a:t>honderd</a:t>
            </a:r>
            <a:r>
              <a:rPr lang="fr-FR" sz="2000" dirty="0"/>
              <a:t> </a:t>
            </a:r>
            <a:r>
              <a:rPr lang="fr-FR" sz="2000" dirty="0" err="1"/>
              <a:t>dertigduizend</a:t>
            </a:r>
            <a:endParaRPr lang="fr-FR" sz="2000" dirty="0"/>
          </a:p>
          <a:p>
            <a:r>
              <a:rPr lang="fr-FR" sz="2000" dirty="0"/>
              <a:t>880.000</a:t>
            </a:r>
          </a:p>
          <a:p>
            <a:pPr marL="0" indent="0">
              <a:buNone/>
            </a:pPr>
            <a:r>
              <a:rPr lang="fr-FR" sz="2000" dirty="0" err="1"/>
              <a:t>achthonderd</a:t>
            </a:r>
            <a:r>
              <a:rPr lang="fr-FR" sz="2000" dirty="0"/>
              <a:t> </a:t>
            </a:r>
            <a:r>
              <a:rPr lang="fr-FR" sz="2000" dirty="0" err="1"/>
              <a:t>tachtigduizend</a:t>
            </a:r>
            <a:endParaRPr lang="fr-FR" sz="2000" dirty="0"/>
          </a:p>
          <a:p>
            <a:r>
              <a:rPr lang="fr-FR" sz="2000" dirty="0"/>
              <a:t>71.000</a:t>
            </a:r>
          </a:p>
          <a:p>
            <a:pPr marL="0" indent="0">
              <a:buNone/>
            </a:pPr>
            <a:r>
              <a:rPr lang="fr-FR" sz="2000" dirty="0" err="1"/>
              <a:t>eenenzeventigduizend</a:t>
            </a:r>
            <a:endParaRPr lang="fr-FR" sz="2000" dirty="0"/>
          </a:p>
          <a:p>
            <a:r>
              <a:rPr lang="fr-FR" sz="2000" dirty="0"/>
              <a:t>1.640</a:t>
            </a:r>
          </a:p>
          <a:p>
            <a:pPr marL="0" indent="0">
              <a:buNone/>
            </a:pPr>
            <a:r>
              <a:rPr lang="fr-FR" sz="2000" dirty="0" err="1"/>
              <a:t>duizend</a:t>
            </a:r>
            <a:r>
              <a:rPr lang="fr-FR" sz="2000" dirty="0"/>
              <a:t> </a:t>
            </a:r>
            <a:r>
              <a:rPr lang="fr-FR" sz="2000" dirty="0" err="1"/>
              <a:t>zeshonderd</a:t>
            </a:r>
            <a:r>
              <a:rPr lang="fr-FR" sz="2000" dirty="0"/>
              <a:t> </a:t>
            </a:r>
            <a:r>
              <a:rPr lang="fr-FR" sz="2000" dirty="0" err="1"/>
              <a:t>veertig</a:t>
            </a:r>
            <a:endParaRPr lang="fr-FR" sz="2000" dirty="0"/>
          </a:p>
          <a:p>
            <a:r>
              <a:rPr lang="fr-FR" sz="2000" dirty="0"/>
              <a:t>35.600</a:t>
            </a:r>
          </a:p>
          <a:p>
            <a:pPr marL="0" indent="0">
              <a:buNone/>
            </a:pPr>
            <a:r>
              <a:rPr lang="fr-FR" sz="2000" dirty="0" err="1"/>
              <a:t>vijfendertigduizend</a:t>
            </a:r>
            <a:r>
              <a:rPr lang="fr-FR" sz="2000" dirty="0"/>
              <a:t> </a:t>
            </a:r>
            <a:r>
              <a:rPr lang="fr-FR" sz="2000" dirty="0" err="1"/>
              <a:t>zeshonderd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088700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CAC35FD-C7BF-0843-86B3-D36DFEBC6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1.000.000 &amp; 1.000.000.000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01FD0944-15B2-CF4B-88AD-B12E89FE7B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1980678"/>
              </p:ext>
            </p:extLst>
          </p:nvPr>
        </p:nvGraphicFramePr>
        <p:xfrm>
          <a:off x="2517956" y="2514038"/>
          <a:ext cx="7152911" cy="3766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7665">
                  <a:extLst>
                    <a:ext uri="{9D8B030D-6E8A-4147-A177-3AD203B41FA5}">
                      <a16:colId xmlns:a16="http://schemas.microsoft.com/office/drawing/2014/main" val="2905604705"/>
                    </a:ext>
                  </a:extLst>
                </a:gridCol>
                <a:gridCol w="3955246">
                  <a:extLst>
                    <a:ext uri="{9D8B030D-6E8A-4147-A177-3AD203B41FA5}">
                      <a16:colId xmlns:a16="http://schemas.microsoft.com/office/drawing/2014/main" val="2385450076"/>
                    </a:ext>
                  </a:extLst>
                </a:gridCol>
              </a:tblGrid>
              <a:tr h="924884">
                <a:tc>
                  <a:txBody>
                    <a:bodyPr/>
                    <a:lstStyle/>
                    <a:p>
                      <a:pPr algn="ctr"/>
                      <a:r>
                        <a:rPr lang="fr-FR" sz="3000" dirty="0" err="1"/>
                        <a:t>getal</a:t>
                      </a:r>
                      <a:endParaRPr lang="fr-FR" sz="3000" dirty="0"/>
                    </a:p>
                  </a:txBody>
                  <a:tcPr marL="77775" marR="77775" marT="38888" marB="38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 dirty="0"/>
                        <a:t>SPELLING</a:t>
                      </a:r>
                    </a:p>
                  </a:txBody>
                  <a:tcPr marL="77775" marR="77775" marT="38888" marB="38888"/>
                </a:tc>
                <a:extLst>
                  <a:ext uri="{0D108BD9-81ED-4DB2-BD59-A6C34878D82A}">
                    <a16:rowId xmlns:a16="http://schemas.microsoft.com/office/drawing/2014/main" val="482207482"/>
                  </a:ext>
                </a:extLst>
              </a:tr>
              <a:tr h="924884">
                <a:tc>
                  <a:txBody>
                    <a:bodyPr/>
                    <a:lstStyle/>
                    <a:p>
                      <a:pPr algn="ctr"/>
                      <a:r>
                        <a:rPr lang="fr-FR" sz="3000" dirty="0"/>
                        <a:t>1.000.000</a:t>
                      </a:r>
                    </a:p>
                  </a:txBody>
                  <a:tcPr marL="77775" marR="77775" marT="38888" marB="38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 b="1" dirty="0" err="1"/>
                        <a:t>een</a:t>
                      </a:r>
                      <a:r>
                        <a:rPr lang="fr-FR" sz="3000" dirty="0"/>
                        <a:t> </a:t>
                      </a:r>
                      <a:r>
                        <a:rPr lang="fr-FR" sz="3000" dirty="0" err="1"/>
                        <a:t>miljoen</a:t>
                      </a:r>
                      <a:endParaRPr lang="fr-FR" sz="3000" dirty="0"/>
                    </a:p>
                  </a:txBody>
                  <a:tcPr marL="77775" marR="77775" marT="38888" marB="38888"/>
                </a:tc>
                <a:extLst>
                  <a:ext uri="{0D108BD9-81ED-4DB2-BD59-A6C34878D82A}">
                    <a16:rowId xmlns:a16="http://schemas.microsoft.com/office/drawing/2014/main" val="2448210797"/>
                  </a:ext>
                </a:extLst>
              </a:tr>
              <a:tr h="924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000" dirty="0"/>
                        <a:t>1.000.000.000</a:t>
                      </a:r>
                    </a:p>
                  </a:txBody>
                  <a:tcPr marL="77775" marR="77775" marT="38888" marB="38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 b="1" dirty="0" err="1"/>
                        <a:t>een</a:t>
                      </a:r>
                      <a:r>
                        <a:rPr lang="fr-FR" sz="3000" dirty="0"/>
                        <a:t> </a:t>
                      </a:r>
                      <a:r>
                        <a:rPr lang="fr-FR" sz="3000" dirty="0" err="1"/>
                        <a:t>miljard</a:t>
                      </a:r>
                      <a:endParaRPr lang="fr-FR" sz="3000" dirty="0"/>
                    </a:p>
                  </a:txBody>
                  <a:tcPr marL="77775" marR="77775" marT="38888" marB="38888"/>
                </a:tc>
                <a:extLst>
                  <a:ext uri="{0D108BD9-81ED-4DB2-BD59-A6C34878D82A}">
                    <a16:rowId xmlns:a16="http://schemas.microsoft.com/office/drawing/2014/main" val="201570422"/>
                  </a:ext>
                </a:extLst>
              </a:tr>
              <a:tr h="92488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000" dirty="0">
                          <a:solidFill>
                            <a:srgbClr val="FF0000"/>
                          </a:solidFill>
                        </a:rPr>
                        <a:t>EN DEUX MOTS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000" i="1" dirty="0" err="1"/>
                        <a:t>tweeëndertig</a:t>
                      </a:r>
                      <a:r>
                        <a:rPr lang="fr-FR" sz="3000" i="1" dirty="0"/>
                        <a:t> </a:t>
                      </a:r>
                      <a:r>
                        <a:rPr lang="fr-FR" sz="3000" i="1" dirty="0" err="1"/>
                        <a:t>miljoen</a:t>
                      </a:r>
                      <a:endParaRPr lang="fr-FR" sz="3000" i="1" dirty="0"/>
                    </a:p>
                  </a:txBody>
                  <a:tcPr marL="77775" marR="77775" marT="38888" marB="38888"/>
                </a:tc>
                <a:tc hMerge="1">
                  <a:txBody>
                    <a:bodyPr/>
                    <a:lstStyle/>
                    <a:p>
                      <a:pPr algn="ctr"/>
                      <a:endParaRPr lang="fr-FR" sz="3000" dirty="0"/>
                    </a:p>
                  </a:txBody>
                  <a:tcPr marL="77775" marR="77775" marT="38888" marB="38888"/>
                </a:tc>
                <a:extLst>
                  <a:ext uri="{0D108BD9-81ED-4DB2-BD59-A6C34878D82A}">
                    <a16:rowId xmlns:a16="http://schemas.microsoft.com/office/drawing/2014/main" val="2882445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30086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CAC35FD-C7BF-0843-86B3-D36DFEBC6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</a:rPr>
              <a:t>… et</a:t>
            </a:r>
            <a:r>
              <a:rPr lang="en-US" sz="54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1 – … et 12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01FD0944-15B2-CF4B-88AD-B12E89FE7B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0154504"/>
              </p:ext>
            </p:extLst>
          </p:nvPr>
        </p:nvGraphicFramePr>
        <p:xfrm>
          <a:off x="1186250" y="2724103"/>
          <a:ext cx="9613556" cy="3318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4669">
                  <a:extLst>
                    <a:ext uri="{9D8B030D-6E8A-4147-A177-3AD203B41FA5}">
                      <a16:colId xmlns:a16="http://schemas.microsoft.com/office/drawing/2014/main" val="2905604705"/>
                    </a:ext>
                  </a:extLst>
                </a:gridCol>
                <a:gridCol w="5918887">
                  <a:extLst>
                    <a:ext uri="{9D8B030D-6E8A-4147-A177-3AD203B41FA5}">
                      <a16:colId xmlns:a16="http://schemas.microsoft.com/office/drawing/2014/main" val="2385450076"/>
                    </a:ext>
                  </a:extLst>
                </a:gridCol>
              </a:tblGrid>
              <a:tr h="553054">
                <a:tc>
                  <a:txBody>
                    <a:bodyPr/>
                    <a:lstStyle/>
                    <a:p>
                      <a:pPr algn="ctr"/>
                      <a:r>
                        <a:rPr lang="fr-FR" sz="3000" dirty="0" err="1"/>
                        <a:t>getal</a:t>
                      </a:r>
                      <a:endParaRPr lang="fr-FR" sz="3000" dirty="0"/>
                    </a:p>
                  </a:txBody>
                  <a:tcPr marL="77775" marR="77775" marT="38888" marB="38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 dirty="0"/>
                        <a:t>SPELLING</a:t>
                      </a:r>
                    </a:p>
                  </a:txBody>
                  <a:tcPr marL="77775" marR="77775" marT="38888" marB="38888"/>
                </a:tc>
                <a:extLst>
                  <a:ext uri="{0D108BD9-81ED-4DB2-BD59-A6C34878D82A}">
                    <a16:rowId xmlns:a16="http://schemas.microsoft.com/office/drawing/2014/main" val="482207482"/>
                  </a:ext>
                </a:extLst>
              </a:tr>
              <a:tr h="553054">
                <a:tc>
                  <a:txBody>
                    <a:bodyPr/>
                    <a:lstStyle/>
                    <a:p>
                      <a:pPr algn="ctr"/>
                      <a:r>
                        <a:rPr lang="fr-FR" sz="3000" dirty="0"/>
                        <a:t>101</a:t>
                      </a:r>
                    </a:p>
                  </a:txBody>
                  <a:tcPr marL="77775" marR="77775" marT="38888" marB="38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 dirty="0" err="1"/>
                        <a:t>honderd</a:t>
                      </a:r>
                      <a:r>
                        <a:rPr lang="fr-FR" sz="3000" dirty="0"/>
                        <a:t> </a:t>
                      </a:r>
                      <a:r>
                        <a:rPr lang="fr-FR" sz="3000" b="1" dirty="0"/>
                        <a:t>EN</a:t>
                      </a:r>
                      <a:r>
                        <a:rPr lang="fr-FR" sz="3000" dirty="0"/>
                        <a:t> </a:t>
                      </a:r>
                      <a:r>
                        <a:rPr lang="fr-FR" sz="3000" dirty="0" err="1"/>
                        <a:t>een</a:t>
                      </a:r>
                      <a:endParaRPr lang="fr-FR" sz="3000" dirty="0"/>
                    </a:p>
                  </a:txBody>
                  <a:tcPr marL="77775" marR="77775" marT="38888" marB="38888"/>
                </a:tc>
                <a:extLst>
                  <a:ext uri="{0D108BD9-81ED-4DB2-BD59-A6C34878D82A}">
                    <a16:rowId xmlns:a16="http://schemas.microsoft.com/office/drawing/2014/main" val="2448210797"/>
                  </a:ext>
                </a:extLst>
              </a:tr>
              <a:tr h="553054">
                <a:tc>
                  <a:txBody>
                    <a:bodyPr/>
                    <a:lstStyle/>
                    <a:p>
                      <a:pPr algn="ctr"/>
                      <a:r>
                        <a:rPr lang="fr-FR" sz="3000" dirty="0"/>
                        <a:t>1.912</a:t>
                      </a:r>
                    </a:p>
                  </a:txBody>
                  <a:tcPr marL="77775" marR="77775" marT="38888" marB="38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 dirty="0" err="1"/>
                        <a:t>duizend</a:t>
                      </a:r>
                      <a:r>
                        <a:rPr lang="fr-FR" sz="3000" dirty="0"/>
                        <a:t> </a:t>
                      </a:r>
                      <a:r>
                        <a:rPr lang="fr-FR" sz="3000" dirty="0" err="1"/>
                        <a:t>negenhonderd</a:t>
                      </a:r>
                      <a:r>
                        <a:rPr lang="fr-FR" sz="3000" dirty="0"/>
                        <a:t> </a:t>
                      </a:r>
                      <a:r>
                        <a:rPr lang="fr-FR" sz="3000" b="1" dirty="0"/>
                        <a:t>EN</a:t>
                      </a:r>
                      <a:r>
                        <a:rPr lang="fr-FR" sz="3000" dirty="0"/>
                        <a:t> </a:t>
                      </a:r>
                      <a:r>
                        <a:rPr lang="fr-FR" sz="3000" dirty="0" err="1"/>
                        <a:t>twaalf</a:t>
                      </a:r>
                      <a:endParaRPr lang="fr-FR" sz="3000" dirty="0"/>
                    </a:p>
                  </a:txBody>
                  <a:tcPr marL="77775" marR="77775" marT="38888" marB="38888"/>
                </a:tc>
                <a:extLst>
                  <a:ext uri="{0D108BD9-81ED-4DB2-BD59-A6C34878D82A}">
                    <a16:rowId xmlns:a16="http://schemas.microsoft.com/office/drawing/2014/main" val="201570422"/>
                  </a:ext>
                </a:extLst>
              </a:tr>
              <a:tr h="553054">
                <a:tc>
                  <a:txBody>
                    <a:bodyPr/>
                    <a:lstStyle/>
                    <a:p>
                      <a:pPr algn="ctr"/>
                      <a:r>
                        <a:rPr lang="fr-FR" sz="3000" dirty="0"/>
                        <a:t>304</a:t>
                      </a:r>
                    </a:p>
                  </a:txBody>
                  <a:tcPr marL="77775" marR="77775" marT="38888" marB="38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 dirty="0" err="1"/>
                        <a:t>driehonderd</a:t>
                      </a:r>
                      <a:r>
                        <a:rPr lang="fr-FR" sz="3000" dirty="0"/>
                        <a:t> </a:t>
                      </a:r>
                      <a:r>
                        <a:rPr lang="fr-FR" sz="3000" b="1" dirty="0"/>
                        <a:t>EN</a:t>
                      </a:r>
                      <a:r>
                        <a:rPr lang="fr-FR" sz="3000" dirty="0"/>
                        <a:t> </a:t>
                      </a:r>
                      <a:r>
                        <a:rPr lang="fr-FR" sz="3000" dirty="0" err="1"/>
                        <a:t>vier</a:t>
                      </a:r>
                      <a:endParaRPr lang="fr-FR" sz="3000" dirty="0"/>
                    </a:p>
                  </a:txBody>
                  <a:tcPr marL="77775" marR="77775" marT="38888" marB="38888"/>
                </a:tc>
                <a:extLst>
                  <a:ext uri="{0D108BD9-81ED-4DB2-BD59-A6C34878D82A}">
                    <a16:rowId xmlns:a16="http://schemas.microsoft.com/office/drawing/2014/main" val="3955768844"/>
                  </a:ext>
                </a:extLst>
              </a:tr>
              <a:tr h="553054">
                <a:tc>
                  <a:txBody>
                    <a:bodyPr/>
                    <a:lstStyle/>
                    <a:p>
                      <a:pPr algn="ctr"/>
                      <a:r>
                        <a:rPr lang="fr-FR" sz="3000" dirty="0"/>
                        <a:t>1.000.007</a:t>
                      </a:r>
                    </a:p>
                  </a:txBody>
                  <a:tcPr marL="77775" marR="77775" marT="38888" marB="38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 dirty="0" err="1"/>
                        <a:t>een</a:t>
                      </a:r>
                      <a:r>
                        <a:rPr lang="fr-FR" sz="3000" dirty="0"/>
                        <a:t> </a:t>
                      </a:r>
                      <a:r>
                        <a:rPr lang="fr-FR" sz="3000" dirty="0" err="1"/>
                        <a:t>miljoen</a:t>
                      </a:r>
                      <a:r>
                        <a:rPr lang="fr-FR" sz="3000" dirty="0"/>
                        <a:t> </a:t>
                      </a:r>
                      <a:r>
                        <a:rPr lang="fr-FR" sz="3000" b="1" dirty="0"/>
                        <a:t>EN</a:t>
                      </a:r>
                      <a:r>
                        <a:rPr lang="fr-FR" sz="3000" dirty="0"/>
                        <a:t> </a:t>
                      </a:r>
                      <a:r>
                        <a:rPr lang="fr-FR" sz="3000" dirty="0" err="1"/>
                        <a:t>zeven</a:t>
                      </a:r>
                      <a:endParaRPr lang="fr-FR" sz="3000" dirty="0"/>
                    </a:p>
                  </a:txBody>
                  <a:tcPr marL="77775" marR="77775" marT="38888" marB="38888"/>
                </a:tc>
                <a:extLst>
                  <a:ext uri="{0D108BD9-81ED-4DB2-BD59-A6C34878D82A}">
                    <a16:rowId xmlns:a16="http://schemas.microsoft.com/office/drawing/2014/main" val="3901484458"/>
                  </a:ext>
                </a:extLst>
              </a:tr>
              <a:tr h="553054">
                <a:tc>
                  <a:txBody>
                    <a:bodyPr/>
                    <a:lstStyle/>
                    <a:p>
                      <a:pPr algn="ctr"/>
                      <a:r>
                        <a:rPr lang="fr-FR" sz="3000" dirty="0"/>
                        <a:t>313</a:t>
                      </a:r>
                    </a:p>
                  </a:txBody>
                  <a:tcPr marL="77775" marR="77775" marT="38888" marB="38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 dirty="0" err="1"/>
                        <a:t>driehonderd</a:t>
                      </a:r>
                      <a:r>
                        <a:rPr lang="fr-FR" sz="3000" dirty="0"/>
                        <a:t> </a:t>
                      </a:r>
                      <a:r>
                        <a:rPr lang="fr-FR" sz="3000" b="1" dirty="0" err="1"/>
                        <a:t>Ø</a:t>
                      </a:r>
                      <a:r>
                        <a:rPr lang="fr-FR" sz="3000" dirty="0"/>
                        <a:t> </a:t>
                      </a:r>
                      <a:r>
                        <a:rPr lang="fr-FR" sz="3000" dirty="0" err="1"/>
                        <a:t>dertien</a:t>
                      </a:r>
                      <a:endParaRPr lang="fr-FR" sz="3000" dirty="0"/>
                    </a:p>
                  </a:txBody>
                  <a:tcPr marL="77775" marR="77775" marT="38888" marB="38888"/>
                </a:tc>
                <a:extLst>
                  <a:ext uri="{0D108BD9-81ED-4DB2-BD59-A6C34878D82A}">
                    <a16:rowId xmlns:a16="http://schemas.microsoft.com/office/drawing/2014/main" val="1999512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0310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79EECFE-814E-4B68-96A7-86A795BD22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742AC8B-F7F8-45CC-BFF5-27E8A564B8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4662" y="323519"/>
            <a:ext cx="4323899" cy="6212748"/>
          </a:xfrm>
          <a:custGeom>
            <a:avLst/>
            <a:gdLst>
              <a:gd name="connsiteX0" fmla="*/ 0 w 4323899"/>
              <a:gd name="connsiteY0" fmla="*/ 0 h 6212748"/>
              <a:gd name="connsiteX1" fmla="*/ 742501 w 4323899"/>
              <a:gd name="connsiteY1" fmla="*/ 0 h 6212748"/>
              <a:gd name="connsiteX2" fmla="*/ 4323899 w 4323899"/>
              <a:gd name="connsiteY2" fmla="*/ 0 h 6212748"/>
              <a:gd name="connsiteX3" fmla="*/ 4323899 w 4323899"/>
              <a:gd name="connsiteY3" fmla="*/ 2864954 h 6212748"/>
              <a:gd name="connsiteX4" fmla="*/ 880454 w 4323899"/>
              <a:gd name="connsiteY4" fmla="*/ 6212748 h 6212748"/>
              <a:gd name="connsiteX5" fmla="*/ 0 w 4323899"/>
              <a:gd name="connsiteY5" fmla="*/ 6212748 h 6212748"/>
              <a:gd name="connsiteX6" fmla="*/ 0 w 4323899"/>
              <a:gd name="connsiteY6" fmla="*/ 6210962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3899" h="6212748">
                <a:moveTo>
                  <a:pt x="0" y="0"/>
                </a:moveTo>
                <a:lnTo>
                  <a:pt x="742501" y="0"/>
                </a:lnTo>
                <a:lnTo>
                  <a:pt x="4323899" y="0"/>
                </a:lnTo>
                <a:lnTo>
                  <a:pt x="4323899" y="2864954"/>
                </a:lnTo>
                <a:lnTo>
                  <a:pt x="880454" y="6212748"/>
                </a:lnTo>
                <a:lnTo>
                  <a:pt x="0" y="6212748"/>
                </a:lnTo>
                <a:lnTo>
                  <a:pt x="0" y="6210962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AF180F00-B4B2-4196-BB1C-ECD21B03F0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3C589FE-E5DA-164B-AD94-CD379F708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383527"/>
            <a:ext cx="6117158" cy="41751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9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Oefenen</a:t>
            </a:r>
            <a:endParaRPr lang="en-US" sz="96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EE3777E-0650-8C47-9EE2-BB9F9563E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3517" y="2671638"/>
            <a:ext cx="3086502" cy="15989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Klik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hier</a:t>
            </a: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99979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BA0EB4C-3506-1C4C-A53C-7B3D1BC23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1939159"/>
            <a:ext cx="7644627" cy="275108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6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Nombres</a:t>
            </a:r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ordinaux</a:t>
            </a:r>
            <a:endParaRPr lang="en-US" sz="6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21908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893468F-9E38-4E4C-818F-E31E11FCC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Du 1</a:t>
            </a:r>
            <a:r>
              <a:rPr lang="en-US" sz="5400" kern="1200" baseline="300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er</a:t>
            </a:r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au X</a:t>
            </a:r>
            <a:r>
              <a:rPr lang="en-US" sz="5400" kern="1200" baseline="300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D430ACAE-1BC2-074D-8ADB-E111F14B24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6274283"/>
              </p:ext>
            </p:extLst>
          </p:nvPr>
        </p:nvGraphicFramePr>
        <p:xfrm>
          <a:off x="1232483" y="2427541"/>
          <a:ext cx="9671938" cy="39976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8382">
                  <a:extLst>
                    <a:ext uri="{9D8B030D-6E8A-4147-A177-3AD203B41FA5}">
                      <a16:colId xmlns:a16="http://schemas.microsoft.com/office/drawing/2014/main" val="3896585717"/>
                    </a:ext>
                  </a:extLst>
                </a:gridCol>
                <a:gridCol w="2725965">
                  <a:extLst>
                    <a:ext uri="{9D8B030D-6E8A-4147-A177-3AD203B41FA5}">
                      <a16:colId xmlns:a16="http://schemas.microsoft.com/office/drawing/2014/main" val="3353320604"/>
                    </a:ext>
                  </a:extLst>
                </a:gridCol>
                <a:gridCol w="1808382">
                  <a:extLst>
                    <a:ext uri="{9D8B030D-6E8A-4147-A177-3AD203B41FA5}">
                      <a16:colId xmlns:a16="http://schemas.microsoft.com/office/drawing/2014/main" val="115789355"/>
                    </a:ext>
                  </a:extLst>
                </a:gridCol>
                <a:gridCol w="3329209">
                  <a:extLst>
                    <a:ext uri="{9D8B030D-6E8A-4147-A177-3AD203B41FA5}">
                      <a16:colId xmlns:a16="http://schemas.microsoft.com/office/drawing/2014/main" val="303103151"/>
                    </a:ext>
                  </a:extLst>
                </a:gridCol>
              </a:tblGrid>
              <a:tr h="363422">
                <a:tc>
                  <a:txBody>
                    <a:bodyPr/>
                    <a:lstStyle/>
                    <a:p>
                      <a:r>
                        <a:rPr lang="fr-FR" sz="1600"/>
                        <a:t>getal</a:t>
                      </a:r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r>
                        <a:rPr lang="fr-FR" sz="1600"/>
                        <a:t>SPELLING</a:t>
                      </a:r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r>
                        <a:rPr lang="fr-FR" sz="1600"/>
                        <a:t>getal</a:t>
                      </a:r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r>
                        <a:rPr lang="fr-FR" sz="1600"/>
                        <a:t>SPELLING</a:t>
                      </a:r>
                    </a:p>
                  </a:txBody>
                  <a:tcPr marL="82596" marR="82596" marT="41298" marB="41298"/>
                </a:tc>
                <a:extLst>
                  <a:ext uri="{0D108BD9-81ED-4DB2-BD59-A6C34878D82A}">
                    <a16:rowId xmlns:a16="http://schemas.microsoft.com/office/drawing/2014/main" val="590035953"/>
                  </a:ext>
                </a:extLst>
              </a:tr>
              <a:tr h="363422">
                <a:tc>
                  <a:txBody>
                    <a:bodyPr/>
                    <a:lstStyle/>
                    <a:p>
                      <a:r>
                        <a:rPr lang="fr-FR" sz="1600"/>
                        <a:t>1e</a:t>
                      </a:r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r>
                        <a:rPr lang="fr-FR" sz="1600">
                          <a:solidFill>
                            <a:srgbClr val="FF0000"/>
                          </a:solidFill>
                        </a:rPr>
                        <a:t>eer</a:t>
                      </a:r>
                      <a:r>
                        <a:rPr lang="fr-FR" sz="1600" b="1"/>
                        <a:t>ste</a:t>
                      </a:r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r>
                        <a:rPr lang="fr-FR" sz="1600"/>
                        <a:t>11e</a:t>
                      </a:r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r>
                        <a:rPr lang="fr-FR" sz="1600"/>
                        <a:t>elf</a:t>
                      </a:r>
                      <a:r>
                        <a:rPr lang="fr-FR" sz="1600" b="1"/>
                        <a:t>de</a:t>
                      </a:r>
                    </a:p>
                  </a:txBody>
                  <a:tcPr marL="82596" marR="82596" marT="41298" marB="41298"/>
                </a:tc>
                <a:extLst>
                  <a:ext uri="{0D108BD9-81ED-4DB2-BD59-A6C34878D82A}">
                    <a16:rowId xmlns:a16="http://schemas.microsoft.com/office/drawing/2014/main" val="1795538907"/>
                  </a:ext>
                </a:extLst>
              </a:tr>
              <a:tr h="363422">
                <a:tc>
                  <a:txBody>
                    <a:bodyPr/>
                    <a:lstStyle/>
                    <a:p>
                      <a:r>
                        <a:rPr lang="fr-FR" sz="1600"/>
                        <a:t>2e</a:t>
                      </a:r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r>
                        <a:rPr lang="fr-FR" sz="1600"/>
                        <a:t>twee</a:t>
                      </a:r>
                      <a:r>
                        <a:rPr lang="fr-FR" sz="1600" b="1"/>
                        <a:t>de</a:t>
                      </a:r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r>
                        <a:rPr lang="fr-FR" sz="1600"/>
                        <a:t>12e</a:t>
                      </a:r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r>
                        <a:rPr lang="fr-FR" sz="1600"/>
                        <a:t>twaalf</a:t>
                      </a:r>
                      <a:r>
                        <a:rPr lang="fr-FR" sz="1600" b="1"/>
                        <a:t>de</a:t>
                      </a:r>
                    </a:p>
                  </a:txBody>
                  <a:tcPr marL="82596" marR="82596" marT="41298" marB="41298"/>
                </a:tc>
                <a:extLst>
                  <a:ext uri="{0D108BD9-81ED-4DB2-BD59-A6C34878D82A}">
                    <a16:rowId xmlns:a16="http://schemas.microsoft.com/office/drawing/2014/main" val="603055134"/>
                  </a:ext>
                </a:extLst>
              </a:tr>
              <a:tr h="363422">
                <a:tc>
                  <a:txBody>
                    <a:bodyPr/>
                    <a:lstStyle/>
                    <a:p>
                      <a:r>
                        <a:rPr lang="fr-FR" sz="1600"/>
                        <a:t>3e</a:t>
                      </a:r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r>
                        <a:rPr lang="fr-FR" sz="1600"/>
                        <a:t>d</a:t>
                      </a:r>
                      <a:r>
                        <a:rPr lang="fr-FR" sz="160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fr-FR" sz="1600"/>
                        <a:t>r</a:t>
                      </a:r>
                      <a:r>
                        <a:rPr lang="fr-FR" sz="1600" b="1"/>
                        <a:t>de</a:t>
                      </a:r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r>
                        <a:rPr lang="fr-FR" sz="1600"/>
                        <a:t>13e</a:t>
                      </a:r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r>
                        <a:rPr lang="fr-FR" sz="1600"/>
                        <a:t>dertien</a:t>
                      </a:r>
                      <a:r>
                        <a:rPr lang="fr-FR" sz="1600" b="1"/>
                        <a:t>de</a:t>
                      </a:r>
                    </a:p>
                  </a:txBody>
                  <a:tcPr marL="82596" marR="82596" marT="41298" marB="41298"/>
                </a:tc>
                <a:extLst>
                  <a:ext uri="{0D108BD9-81ED-4DB2-BD59-A6C34878D82A}">
                    <a16:rowId xmlns:a16="http://schemas.microsoft.com/office/drawing/2014/main" val="2459051151"/>
                  </a:ext>
                </a:extLst>
              </a:tr>
              <a:tr h="363422">
                <a:tc>
                  <a:txBody>
                    <a:bodyPr/>
                    <a:lstStyle/>
                    <a:p>
                      <a:r>
                        <a:rPr lang="fr-FR" sz="1600"/>
                        <a:t>4e</a:t>
                      </a:r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r>
                        <a:rPr lang="fr-FR" sz="1600" dirty="0" err="1"/>
                        <a:t>vier</a:t>
                      </a:r>
                      <a:r>
                        <a:rPr lang="fr-FR" sz="1600" b="1" dirty="0" err="1"/>
                        <a:t>de</a:t>
                      </a:r>
                      <a:endParaRPr lang="fr-FR" sz="1600" b="1" dirty="0"/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r>
                        <a:rPr lang="fr-FR" sz="1600"/>
                        <a:t>14e</a:t>
                      </a:r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r>
                        <a:rPr lang="fr-FR" sz="1600" dirty="0" err="1"/>
                        <a:t>veertien</a:t>
                      </a:r>
                      <a:r>
                        <a:rPr lang="fr-FR" sz="1600" b="1" dirty="0" err="1"/>
                        <a:t>de</a:t>
                      </a:r>
                      <a:endParaRPr lang="fr-FR" sz="1600" b="1" dirty="0"/>
                    </a:p>
                  </a:txBody>
                  <a:tcPr marL="82596" marR="82596" marT="41298" marB="41298"/>
                </a:tc>
                <a:extLst>
                  <a:ext uri="{0D108BD9-81ED-4DB2-BD59-A6C34878D82A}">
                    <a16:rowId xmlns:a16="http://schemas.microsoft.com/office/drawing/2014/main" val="2880690196"/>
                  </a:ext>
                </a:extLst>
              </a:tr>
              <a:tr h="363422">
                <a:tc>
                  <a:txBody>
                    <a:bodyPr/>
                    <a:lstStyle/>
                    <a:p>
                      <a:r>
                        <a:rPr lang="fr-FR" sz="1600"/>
                        <a:t>5e</a:t>
                      </a:r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r>
                        <a:rPr lang="fr-FR" sz="1600"/>
                        <a:t>vijf</a:t>
                      </a:r>
                      <a:r>
                        <a:rPr lang="fr-FR" sz="1600" b="1"/>
                        <a:t>de</a:t>
                      </a:r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r>
                        <a:rPr lang="fr-FR" sz="1600"/>
                        <a:t>15e</a:t>
                      </a:r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r>
                        <a:rPr lang="fr-FR" sz="1600"/>
                        <a:t>vijftien</a:t>
                      </a:r>
                      <a:r>
                        <a:rPr lang="fr-FR" sz="1600" b="1"/>
                        <a:t>de</a:t>
                      </a:r>
                    </a:p>
                  </a:txBody>
                  <a:tcPr marL="82596" marR="82596" marT="41298" marB="41298"/>
                </a:tc>
                <a:extLst>
                  <a:ext uri="{0D108BD9-81ED-4DB2-BD59-A6C34878D82A}">
                    <a16:rowId xmlns:a16="http://schemas.microsoft.com/office/drawing/2014/main" val="1574081657"/>
                  </a:ext>
                </a:extLst>
              </a:tr>
              <a:tr h="363422">
                <a:tc>
                  <a:txBody>
                    <a:bodyPr/>
                    <a:lstStyle/>
                    <a:p>
                      <a:r>
                        <a:rPr lang="fr-FR" sz="1600"/>
                        <a:t>6e</a:t>
                      </a:r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r>
                        <a:rPr lang="fr-FR" sz="1600"/>
                        <a:t>zes</a:t>
                      </a:r>
                      <a:r>
                        <a:rPr lang="fr-FR" sz="1600" b="1"/>
                        <a:t>de</a:t>
                      </a:r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r>
                        <a:rPr lang="fr-FR" sz="1600"/>
                        <a:t>16e</a:t>
                      </a:r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r>
                        <a:rPr lang="fr-FR" sz="1600"/>
                        <a:t>zestien</a:t>
                      </a:r>
                      <a:r>
                        <a:rPr lang="fr-FR" sz="1600" b="1"/>
                        <a:t>de</a:t>
                      </a:r>
                    </a:p>
                  </a:txBody>
                  <a:tcPr marL="82596" marR="82596" marT="41298" marB="41298"/>
                </a:tc>
                <a:extLst>
                  <a:ext uri="{0D108BD9-81ED-4DB2-BD59-A6C34878D82A}">
                    <a16:rowId xmlns:a16="http://schemas.microsoft.com/office/drawing/2014/main" val="427643626"/>
                  </a:ext>
                </a:extLst>
              </a:tr>
              <a:tr h="363422">
                <a:tc>
                  <a:txBody>
                    <a:bodyPr/>
                    <a:lstStyle/>
                    <a:p>
                      <a:r>
                        <a:rPr lang="fr-FR" sz="1600"/>
                        <a:t>7e</a:t>
                      </a:r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r>
                        <a:rPr lang="fr-FR" sz="1600"/>
                        <a:t>zeven</a:t>
                      </a:r>
                      <a:r>
                        <a:rPr lang="fr-FR" sz="1600" b="1"/>
                        <a:t>de</a:t>
                      </a:r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r>
                        <a:rPr lang="fr-FR" sz="1600"/>
                        <a:t>17e</a:t>
                      </a:r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r>
                        <a:rPr lang="fr-FR" sz="1600"/>
                        <a:t>zeventien</a:t>
                      </a:r>
                      <a:r>
                        <a:rPr lang="fr-FR" sz="1600" b="1"/>
                        <a:t>de</a:t>
                      </a:r>
                    </a:p>
                  </a:txBody>
                  <a:tcPr marL="82596" marR="82596" marT="41298" marB="41298"/>
                </a:tc>
                <a:extLst>
                  <a:ext uri="{0D108BD9-81ED-4DB2-BD59-A6C34878D82A}">
                    <a16:rowId xmlns:a16="http://schemas.microsoft.com/office/drawing/2014/main" val="796958676"/>
                  </a:ext>
                </a:extLst>
              </a:tr>
              <a:tr h="363422">
                <a:tc>
                  <a:txBody>
                    <a:bodyPr/>
                    <a:lstStyle/>
                    <a:p>
                      <a:r>
                        <a:rPr lang="fr-FR" sz="1600"/>
                        <a:t>8e</a:t>
                      </a:r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r>
                        <a:rPr lang="fr-FR" sz="1600"/>
                        <a:t>acht</a:t>
                      </a:r>
                      <a:r>
                        <a:rPr lang="fr-FR" sz="1600" b="1"/>
                        <a:t>ste</a:t>
                      </a:r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r>
                        <a:rPr lang="fr-FR" sz="1600"/>
                        <a:t>18e</a:t>
                      </a:r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r>
                        <a:rPr lang="fr-FR" sz="1600"/>
                        <a:t>achttien</a:t>
                      </a:r>
                      <a:r>
                        <a:rPr lang="fr-FR" sz="1600" b="1"/>
                        <a:t>de</a:t>
                      </a:r>
                    </a:p>
                  </a:txBody>
                  <a:tcPr marL="82596" marR="82596" marT="41298" marB="41298"/>
                </a:tc>
                <a:extLst>
                  <a:ext uri="{0D108BD9-81ED-4DB2-BD59-A6C34878D82A}">
                    <a16:rowId xmlns:a16="http://schemas.microsoft.com/office/drawing/2014/main" val="4229018313"/>
                  </a:ext>
                </a:extLst>
              </a:tr>
              <a:tr h="363422">
                <a:tc>
                  <a:txBody>
                    <a:bodyPr/>
                    <a:lstStyle/>
                    <a:p>
                      <a:r>
                        <a:rPr lang="fr-FR" sz="1600"/>
                        <a:t>9e</a:t>
                      </a:r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r>
                        <a:rPr lang="fr-FR" sz="1600"/>
                        <a:t>negen</a:t>
                      </a:r>
                      <a:r>
                        <a:rPr lang="fr-FR" sz="1600" b="1"/>
                        <a:t>de</a:t>
                      </a:r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r>
                        <a:rPr lang="fr-FR" sz="1600"/>
                        <a:t>19e</a:t>
                      </a:r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r>
                        <a:rPr lang="fr-FR" sz="1600"/>
                        <a:t>negentien</a:t>
                      </a:r>
                      <a:r>
                        <a:rPr lang="fr-FR" sz="1600" b="1"/>
                        <a:t>de</a:t>
                      </a:r>
                    </a:p>
                  </a:txBody>
                  <a:tcPr marL="82596" marR="82596" marT="41298" marB="41298"/>
                </a:tc>
                <a:extLst>
                  <a:ext uri="{0D108BD9-81ED-4DB2-BD59-A6C34878D82A}">
                    <a16:rowId xmlns:a16="http://schemas.microsoft.com/office/drawing/2014/main" val="2224857490"/>
                  </a:ext>
                </a:extLst>
              </a:tr>
              <a:tr h="363422">
                <a:tc>
                  <a:txBody>
                    <a:bodyPr/>
                    <a:lstStyle/>
                    <a:p>
                      <a:r>
                        <a:rPr lang="fr-FR" sz="1600"/>
                        <a:t>10e</a:t>
                      </a:r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r>
                        <a:rPr lang="fr-FR" sz="1600"/>
                        <a:t>tien</a:t>
                      </a:r>
                      <a:r>
                        <a:rPr lang="fr-FR" sz="1600" b="1"/>
                        <a:t>de</a:t>
                      </a:r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r>
                        <a:rPr lang="fr-FR" sz="1600"/>
                        <a:t>20e</a:t>
                      </a:r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r>
                        <a:rPr lang="fr-FR" sz="1600" dirty="0" err="1"/>
                        <a:t>twintig</a:t>
                      </a:r>
                      <a:r>
                        <a:rPr lang="fr-FR" sz="1600" b="1" dirty="0" err="1"/>
                        <a:t>ste</a:t>
                      </a:r>
                      <a:endParaRPr lang="fr-FR" sz="1600" b="1" dirty="0"/>
                    </a:p>
                  </a:txBody>
                  <a:tcPr marL="82596" marR="82596" marT="41298" marB="41298"/>
                </a:tc>
                <a:extLst>
                  <a:ext uri="{0D108BD9-81ED-4DB2-BD59-A6C34878D82A}">
                    <a16:rowId xmlns:a16="http://schemas.microsoft.com/office/drawing/2014/main" val="3122670491"/>
                  </a:ext>
                </a:extLst>
              </a:tr>
            </a:tbl>
          </a:graphicData>
        </a:graphic>
      </p:graphicFrame>
      <p:sp>
        <p:nvSpPr>
          <p:cNvPr id="5" name="Ellipse 4">
            <a:extLst>
              <a:ext uri="{FF2B5EF4-FFF2-40B4-BE49-F238E27FC236}">
                <a16:creationId xmlns:a16="http://schemas.microsoft.com/office/drawing/2014/main" id="{2CA60093-648A-DA4E-BA48-EEDC82F67DEE}"/>
              </a:ext>
            </a:extLst>
          </p:cNvPr>
          <p:cNvSpPr/>
          <p:nvPr/>
        </p:nvSpPr>
        <p:spPr>
          <a:xfrm>
            <a:off x="2928938" y="2728913"/>
            <a:ext cx="885825" cy="41433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1CDAA46D-6117-0A40-B251-99E211375B3A}"/>
              </a:ext>
            </a:extLst>
          </p:cNvPr>
          <p:cNvSpPr/>
          <p:nvPr/>
        </p:nvSpPr>
        <p:spPr>
          <a:xfrm>
            <a:off x="2937820" y="5290880"/>
            <a:ext cx="885825" cy="41433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4CC2D51C-46F4-3346-B055-703A9F62F9BF}"/>
              </a:ext>
            </a:extLst>
          </p:cNvPr>
          <p:cNvSpPr/>
          <p:nvPr/>
        </p:nvSpPr>
        <p:spPr>
          <a:xfrm>
            <a:off x="7467600" y="6034392"/>
            <a:ext cx="1182130" cy="41433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rgbClr val="FF000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316126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AC9F38C-6AA8-0D46-8812-FFD5035CA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640263"/>
            <a:ext cx="3284331" cy="5254510"/>
          </a:xfrm>
        </p:spPr>
        <p:txBody>
          <a:bodyPr>
            <a:normAutofit/>
          </a:bodyPr>
          <a:lstStyle/>
          <a:p>
            <a:r>
              <a:rPr lang="fr-FR" dirty="0"/>
              <a:t>-DE ou -STE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BC51E891-0696-8D42-81E1-90C6D3F323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9085799"/>
              </p:ext>
            </p:extLst>
          </p:nvPr>
        </p:nvGraphicFramePr>
        <p:xfrm>
          <a:off x="5288691" y="1112107"/>
          <a:ext cx="6413158" cy="4694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3158">
                  <a:extLst>
                    <a:ext uri="{9D8B030D-6E8A-4147-A177-3AD203B41FA5}">
                      <a16:colId xmlns:a16="http://schemas.microsoft.com/office/drawing/2014/main" val="2422351009"/>
                    </a:ext>
                  </a:extLst>
                </a:gridCol>
              </a:tblGrid>
              <a:tr h="769833">
                <a:tc>
                  <a:txBody>
                    <a:bodyPr/>
                    <a:lstStyle/>
                    <a:p>
                      <a:pPr algn="ctr"/>
                      <a:r>
                        <a:rPr lang="fr-FR" sz="3500" dirty="0"/>
                        <a:t>DE 1 à 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417628"/>
                  </a:ext>
                </a:extLst>
              </a:tr>
              <a:tr h="769833">
                <a:tc>
                  <a:txBody>
                    <a:bodyPr/>
                    <a:lstStyle/>
                    <a:p>
                      <a:pPr algn="ctr"/>
                      <a:r>
                        <a:rPr lang="fr-FR" sz="2500" b="1" dirty="0"/>
                        <a:t>« -DE 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3781469"/>
                  </a:ext>
                </a:extLst>
              </a:tr>
              <a:tr h="961328">
                <a:tc>
                  <a:txBody>
                    <a:bodyPr/>
                    <a:lstStyle/>
                    <a:p>
                      <a:r>
                        <a:rPr lang="fr-FR" sz="2500" u="sng" dirty="0"/>
                        <a:t>MAIS</a:t>
                      </a:r>
                    </a:p>
                    <a:p>
                      <a:pPr algn="ctr"/>
                      <a:r>
                        <a:rPr lang="fr-FR" sz="2500" dirty="0"/>
                        <a:t>1</a:t>
                      </a:r>
                      <a:r>
                        <a:rPr lang="fr-FR" sz="2500" baseline="30000" dirty="0"/>
                        <a:t>er</a:t>
                      </a:r>
                      <a:r>
                        <a:rPr lang="fr-FR" sz="2500" dirty="0"/>
                        <a:t> = </a:t>
                      </a:r>
                      <a:r>
                        <a:rPr lang="fr-FR" sz="2500" i="1" u="none" dirty="0" err="1"/>
                        <a:t>eerste</a:t>
                      </a:r>
                      <a:endParaRPr lang="fr-FR" sz="2500" i="1" u="none" dirty="0"/>
                    </a:p>
                    <a:p>
                      <a:pPr algn="ctr"/>
                      <a:r>
                        <a:rPr lang="fr-FR" sz="2500" dirty="0"/>
                        <a:t>8</a:t>
                      </a:r>
                      <a:r>
                        <a:rPr lang="fr-FR" sz="2500" baseline="30000" dirty="0"/>
                        <a:t>e</a:t>
                      </a:r>
                      <a:r>
                        <a:rPr lang="fr-FR" sz="2500" dirty="0"/>
                        <a:t> = </a:t>
                      </a:r>
                      <a:r>
                        <a:rPr lang="fr-FR" sz="2500" i="1" dirty="0" err="1"/>
                        <a:t>achtste</a:t>
                      </a:r>
                      <a:endParaRPr lang="fr-FR" sz="2500" i="1" dirty="0"/>
                    </a:p>
                    <a:p>
                      <a:pPr algn="ctr"/>
                      <a:endParaRPr lang="fr-FR" sz="25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048963"/>
                  </a:ext>
                </a:extLst>
              </a:tr>
              <a:tr h="769833">
                <a:tc>
                  <a:txBody>
                    <a:bodyPr/>
                    <a:lstStyle/>
                    <a:p>
                      <a:pPr algn="ctr"/>
                      <a:r>
                        <a:rPr lang="fr-FR" sz="3500" b="1" dirty="0">
                          <a:solidFill>
                            <a:schemeClr val="tx1"/>
                          </a:solidFill>
                        </a:rPr>
                        <a:t>DE 20 à …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87503"/>
                  </a:ext>
                </a:extLst>
              </a:tr>
              <a:tr h="769833">
                <a:tc>
                  <a:txBody>
                    <a:bodyPr/>
                    <a:lstStyle/>
                    <a:p>
                      <a:pPr algn="ctr"/>
                      <a:r>
                        <a:rPr lang="fr-FR" sz="2500" b="1" dirty="0"/>
                        <a:t>« -STE 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7367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14903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77CF0A9-5F19-C140-970D-2A03DCC9A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Van 0 tot 20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CF0994C8-DAC4-C346-9D9A-A83CB6A807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801627"/>
              </p:ext>
            </p:extLst>
          </p:nvPr>
        </p:nvGraphicFramePr>
        <p:xfrm>
          <a:off x="1403779" y="2370917"/>
          <a:ext cx="8785646" cy="3997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1865">
                  <a:extLst>
                    <a:ext uri="{9D8B030D-6E8A-4147-A177-3AD203B41FA5}">
                      <a16:colId xmlns:a16="http://schemas.microsoft.com/office/drawing/2014/main" val="3769978984"/>
                    </a:ext>
                  </a:extLst>
                </a:gridCol>
                <a:gridCol w="2614407">
                  <a:extLst>
                    <a:ext uri="{9D8B030D-6E8A-4147-A177-3AD203B41FA5}">
                      <a16:colId xmlns:a16="http://schemas.microsoft.com/office/drawing/2014/main" val="958094375"/>
                    </a:ext>
                  </a:extLst>
                </a:gridCol>
                <a:gridCol w="1731865">
                  <a:extLst>
                    <a:ext uri="{9D8B030D-6E8A-4147-A177-3AD203B41FA5}">
                      <a16:colId xmlns:a16="http://schemas.microsoft.com/office/drawing/2014/main" val="3565978059"/>
                    </a:ext>
                  </a:extLst>
                </a:gridCol>
                <a:gridCol w="2707509">
                  <a:extLst>
                    <a:ext uri="{9D8B030D-6E8A-4147-A177-3AD203B41FA5}">
                      <a16:colId xmlns:a16="http://schemas.microsoft.com/office/drawing/2014/main" val="3584490491"/>
                    </a:ext>
                  </a:extLst>
                </a:gridCol>
              </a:tblGrid>
              <a:tr h="333137"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getal</a:t>
                      </a:r>
                    </a:p>
                  </a:txBody>
                  <a:tcPr marL="75713" marR="75713" marT="37856" marB="37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SPELLING</a:t>
                      </a:r>
                    </a:p>
                  </a:txBody>
                  <a:tcPr marL="75713" marR="75713" marT="37856" marB="37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getal</a:t>
                      </a:r>
                    </a:p>
                  </a:txBody>
                  <a:tcPr marL="75713" marR="75713" marT="37856" marB="37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/>
                        <a:t>SPELLING</a:t>
                      </a:r>
                    </a:p>
                  </a:txBody>
                  <a:tcPr marL="75713" marR="75713" marT="37856" marB="37856"/>
                </a:tc>
                <a:extLst>
                  <a:ext uri="{0D108BD9-81ED-4DB2-BD59-A6C34878D82A}">
                    <a16:rowId xmlns:a16="http://schemas.microsoft.com/office/drawing/2014/main" val="2184252930"/>
                  </a:ext>
                </a:extLst>
              </a:tr>
              <a:tr h="333137"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0</a:t>
                      </a:r>
                    </a:p>
                  </a:txBody>
                  <a:tcPr marL="75713" marR="75713" marT="37856" marB="37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nul</a:t>
                      </a:r>
                    </a:p>
                  </a:txBody>
                  <a:tcPr marL="75713" marR="75713" marT="37856" marB="37856"/>
                </a:tc>
                <a:tc gridSpan="2">
                  <a:txBody>
                    <a:bodyPr/>
                    <a:lstStyle/>
                    <a:p>
                      <a:pPr algn="l"/>
                      <a:endParaRPr lang="fr-FR" sz="1500"/>
                    </a:p>
                  </a:txBody>
                  <a:tcPr marL="75713" marR="75713" marT="37856" marB="37856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542834"/>
                  </a:ext>
                </a:extLst>
              </a:tr>
              <a:tr h="333137"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1</a:t>
                      </a:r>
                    </a:p>
                  </a:txBody>
                  <a:tcPr marL="75713" marR="75713" marT="37856" marB="37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één</a:t>
                      </a:r>
                    </a:p>
                  </a:txBody>
                  <a:tcPr marL="75713" marR="75713" marT="37856" marB="37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11</a:t>
                      </a:r>
                    </a:p>
                  </a:txBody>
                  <a:tcPr marL="75713" marR="75713" marT="37856" marB="37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b="1">
                          <a:solidFill>
                            <a:schemeClr val="tx1"/>
                          </a:solidFill>
                        </a:rPr>
                        <a:t>elf</a:t>
                      </a:r>
                    </a:p>
                  </a:txBody>
                  <a:tcPr marL="75713" marR="75713" marT="37856" marB="37856"/>
                </a:tc>
                <a:extLst>
                  <a:ext uri="{0D108BD9-81ED-4DB2-BD59-A6C34878D82A}">
                    <a16:rowId xmlns:a16="http://schemas.microsoft.com/office/drawing/2014/main" val="2379291058"/>
                  </a:ext>
                </a:extLst>
              </a:tr>
              <a:tr h="333137"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2</a:t>
                      </a:r>
                    </a:p>
                  </a:txBody>
                  <a:tcPr marL="75713" marR="75713" marT="37856" marB="37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twee</a:t>
                      </a:r>
                    </a:p>
                  </a:txBody>
                  <a:tcPr marL="75713" marR="75713" marT="37856" marB="37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12</a:t>
                      </a:r>
                    </a:p>
                  </a:txBody>
                  <a:tcPr marL="75713" marR="75713" marT="37856" marB="37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b="1" dirty="0" err="1">
                          <a:solidFill>
                            <a:schemeClr val="tx1"/>
                          </a:solidFill>
                        </a:rPr>
                        <a:t>twaalf</a:t>
                      </a:r>
                      <a:endParaRPr lang="fr-FR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75713" marR="75713" marT="37856" marB="37856"/>
                </a:tc>
                <a:extLst>
                  <a:ext uri="{0D108BD9-81ED-4DB2-BD59-A6C34878D82A}">
                    <a16:rowId xmlns:a16="http://schemas.microsoft.com/office/drawing/2014/main" val="4152411830"/>
                  </a:ext>
                </a:extLst>
              </a:tr>
              <a:tr h="333137"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3</a:t>
                      </a:r>
                    </a:p>
                  </a:txBody>
                  <a:tcPr marL="75713" marR="75713" marT="37856" marB="37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drie</a:t>
                      </a:r>
                    </a:p>
                  </a:txBody>
                  <a:tcPr marL="75713" marR="75713" marT="37856" marB="37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13</a:t>
                      </a:r>
                    </a:p>
                  </a:txBody>
                  <a:tcPr marL="75713" marR="75713" marT="37856" marB="37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err="1">
                          <a:solidFill>
                            <a:srgbClr val="FF0000"/>
                          </a:solidFill>
                        </a:rPr>
                        <a:t>d</a:t>
                      </a:r>
                      <a:r>
                        <a:rPr lang="fr-FR" sz="1500" b="1" dirty="0" err="1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fr-FR" sz="1500" dirty="0" err="1">
                          <a:solidFill>
                            <a:srgbClr val="FF0000"/>
                          </a:solidFill>
                        </a:rPr>
                        <a:t>rtien</a:t>
                      </a:r>
                      <a:endParaRPr lang="fr-FR" sz="1500" dirty="0">
                        <a:solidFill>
                          <a:srgbClr val="FF0000"/>
                        </a:solidFill>
                      </a:endParaRPr>
                    </a:p>
                  </a:txBody>
                  <a:tcPr marL="75713" marR="75713" marT="37856" marB="37856"/>
                </a:tc>
                <a:extLst>
                  <a:ext uri="{0D108BD9-81ED-4DB2-BD59-A6C34878D82A}">
                    <a16:rowId xmlns:a16="http://schemas.microsoft.com/office/drawing/2014/main" val="3890514884"/>
                  </a:ext>
                </a:extLst>
              </a:tr>
              <a:tr h="333137"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4</a:t>
                      </a:r>
                    </a:p>
                  </a:txBody>
                  <a:tcPr marL="75713" marR="75713" marT="37856" marB="37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vier</a:t>
                      </a:r>
                    </a:p>
                  </a:txBody>
                  <a:tcPr marL="75713" marR="75713" marT="37856" marB="37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14</a:t>
                      </a:r>
                    </a:p>
                  </a:txBody>
                  <a:tcPr marL="75713" marR="75713" marT="37856" marB="37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err="1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fr-FR" sz="1500" b="1" dirty="0" err="1">
                          <a:solidFill>
                            <a:srgbClr val="FF0000"/>
                          </a:solidFill>
                        </a:rPr>
                        <a:t>ee</a:t>
                      </a:r>
                      <a:r>
                        <a:rPr lang="fr-FR" sz="1500" dirty="0" err="1">
                          <a:solidFill>
                            <a:srgbClr val="FF0000"/>
                          </a:solidFill>
                        </a:rPr>
                        <a:t>rtien</a:t>
                      </a:r>
                      <a:endParaRPr lang="fr-FR" sz="1500" dirty="0">
                        <a:solidFill>
                          <a:srgbClr val="FF0000"/>
                        </a:solidFill>
                      </a:endParaRPr>
                    </a:p>
                  </a:txBody>
                  <a:tcPr marL="75713" marR="75713" marT="37856" marB="37856"/>
                </a:tc>
                <a:extLst>
                  <a:ext uri="{0D108BD9-81ED-4DB2-BD59-A6C34878D82A}">
                    <a16:rowId xmlns:a16="http://schemas.microsoft.com/office/drawing/2014/main" val="3346658202"/>
                  </a:ext>
                </a:extLst>
              </a:tr>
              <a:tr h="333137"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5</a:t>
                      </a:r>
                    </a:p>
                  </a:txBody>
                  <a:tcPr marL="75713" marR="75713" marT="37856" marB="37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vijf</a:t>
                      </a:r>
                    </a:p>
                  </a:txBody>
                  <a:tcPr marL="75713" marR="75713" marT="37856" marB="37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15</a:t>
                      </a:r>
                    </a:p>
                  </a:txBody>
                  <a:tcPr marL="75713" marR="75713" marT="37856" marB="37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vijftien</a:t>
                      </a:r>
                    </a:p>
                  </a:txBody>
                  <a:tcPr marL="75713" marR="75713" marT="37856" marB="37856"/>
                </a:tc>
                <a:extLst>
                  <a:ext uri="{0D108BD9-81ED-4DB2-BD59-A6C34878D82A}">
                    <a16:rowId xmlns:a16="http://schemas.microsoft.com/office/drawing/2014/main" val="2170069702"/>
                  </a:ext>
                </a:extLst>
              </a:tr>
              <a:tr h="333137"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6</a:t>
                      </a:r>
                    </a:p>
                  </a:txBody>
                  <a:tcPr marL="75713" marR="75713" marT="37856" marB="37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zes</a:t>
                      </a:r>
                    </a:p>
                  </a:txBody>
                  <a:tcPr marL="75713" marR="75713" marT="37856" marB="37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16</a:t>
                      </a:r>
                    </a:p>
                  </a:txBody>
                  <a:tcPr marL="75713" marR="75713" marT="37856" marB="37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zestien</a:t>
                      </a:r>
                    </a:p>
                  </a:txBody>
                  <a:tcPr marL="75713" marR="75713" marT="37856" marB="37856"/>
                </a:tc>
                <a:extLst>
                  <a:ext uri="{0D108BD9-81ED-4DB2-BD59-A6C34878D82A}">
                    <a16:rowId xmlns:a16="http://schemas.microsoft.com/office/drawing/2014/main" val="1506646188"/>
                  </a:ext>
                </a:extLst>
              </a:tr>
              <a:tr h="333137"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7</a:t>
                      </a:r>
                    </a:p>
                  </a:txBody>
                  <a:tcPr marL="75713" marR="75713" marT="37856" marB="37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zeven</a:t>
                      </a:r>
                    </a:p>
                  </a:txBody>
                  <a:tcPr marL="75713" marR="75713" marT="37856" marB="37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17</a:t>
                      </a:r>
                    </a:p>
                  </a:txBody>
                  <a:tcPr marL="75713" marR="75713" marT="37856" marB="37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zeventien</a:t>
                      </a:r>
                    </a:p>
                  </a:txBody>
                  <a:tcPr marL="75713" marR="75713" marT="37856" marB="37856"/>
                </a:tc>
                <a:extLst>
                  <a:ext uri="{0D108BD9-81ED-4DB2-BD59-A6C34878D82A}">
                    <a16:rowId xmlns:a16="http://schemas.microsoft.com/office/drawing/2014/main" val="2995219398"/>
                  </a:ext>
                </a:extLst>
              </a:tr>
              <a:tr h="333137"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8</a:t>
                      </a:r>
                    </a:p>
                  </a:txBody>
                  <a:tcPr marL="75713" marR="75713" marT="37856" marB="37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acht</a:t>
                      </a:r>
                    </a:p>
                  </a:txBody>
                  <a:tcPr marL="75713" marR="75713" marT="37856" marB="37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18</a:t>
                      </a:r>
                    </a:p>
                  </a:txBody>
                  <a:tcPr marL="75713" marR="75713" marT="37856" marB="37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ach</a:t>
                      </a:r>
                      <a:r>
                        <a:rPr lang="fr-FR" sz="1500" b="1"/>
                        <a:t>tt</a:t>
                      </a:r>
                      <a:r>
                        <a:rPr lang="fr-FR" sz="1500"/>
                        <a:t>ien</a:t>
                      </a:r>
                    </a:p>
                  </a:txBody>
                  <a:tcPr marL="75713" marR="75713" marT="37856" marB="37856"/>
                </a:tc>
                <a:extLst>
                  <a:ext uri="{0D108BD9-81ED-4DB2-BD59-A6C34878D82A}">
                    <a16:rowId xmlns:a16="http://schemas.microsoft.com/office/drawing/2014/main" val="1829138336"/>
                  </a:ext>
                </a:extLst>
              </a:tr>
              <a:tr h="333137"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9</a:t>
                      </a:r>
                    </a:p>
                  </a:txBody>
                  <a:tcPr marL="75713" marR="75713" marT="37856" marB="37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negen</a:t>
                      </a:r>
                    </a:p>
                  </a:txBody>
                  <a:tcPr marL="75713" marR="75713" marT="37856" marB="37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19</a:t>
                      </a:r>
                    </a:p>
                  </a:txBody>
                  <a:tcPr marL="75713" marR="75713" marT="37856" marB="37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negentien</a:t>
                      </a:r>
                    </a:p>
                  </a:txBody>
                  <a:tcPr marL="75713" marR="75713" marT="37856" marB="37856"/>
                </a:tc>
                <a:extLst>
                  <a:ext uri="{0D108BD9-81ED-4DB2-BD59-A6C34878D82A}">
                    <a16:rowId xmlns:a16="http://schemas.microsoft.com/office/drawing/2014/main" val="3422110514"/>
                  </a:ext>
                </a:extLst>
              </a:tr>
              <a:tr h="333137"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10</a:t>
                      </a:r>
                    </a:p>
                  </a:txBody>
                  <a:tcPr marL="75713" marR="75713" marT="37856" marB="37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tien</a:t>
                      </a:r>
                    </a:p>
                  </a:txBody>
                  <a:tcPr marL="75713" marR="75713" marT="37856" marB="37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20</a:t>
                      </a:r>
                    </a:p>
                  </a:txBody>
                  <a:tcPr marL="75713" marR="75713" marT="37856" marB="37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err="1"/>
                        <a:t>tw</a:t>
                      </a:r>
                      <a:r>
                        <a:rPr lang="fr-FR" sz="1500" b="1" dirty="0" err="1"/>
                        <a:t>i</a:t>
                      </a:r>
                      <a:r>
                        <a:rPr lang="fr-FR" sz="1500" dirty="0" err="1"/>
                        <a:t>ntig</a:t>
                      </a:r>
                      <a:endParaRPr lang="fr-FR" sz="1500" dirty="0"/>
                    </a:p>
                  </a:txBody>
                  <a:tcPr marL="75713" marR="75713" marT="37856" marB="37856"/>
                </a:tc>
                <a:extLst>
                  <a:ext uri="{0D108BD9-81ED-4DB2-BD59-A6C34878D82A}">
                    <a16:rowId xmlns:a16="http://schemas.microsoft.com/office/drawing/2014/main" val="1967803932"/>
                  </a:ext>
                </a:extLst>
              </a:tr>
            </a:tbl>
          </a:graphicData>
        </a:graphic>
      </p:graphicFrame>
      <p:sp>
        <p:nvSpPr>
          <p:cNvPr id="10" name="ZoneTexte 9">
            <a:extLst>
              <a:ext uri="{FF2B5EF4-FFF2-40B4-BE49-F238E27FC236}">
                <a16:creationId xmlns:a16="http://schemas.microsoft.com/office/drawing/2014/main" id="{93FDDFF6-73AA-3A4C-AF51-B3903AAE66C2}"/>
              </a:ext>
            </a:extLst>
          </p:cNvPr>
          <p:cNvSpPr txBox="1"/>
          <p:nvPr/>
        </p:nvSpPr>
        <p:spPr>
          <a:xfrm>
            <a:off x="10603246" y="4052487"/>
            <a:ext cx="139516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0" dirty="0"/>
              <a:t>-</a:t>
            </a:r>
            <a:r>
              <a:rPr lang="fr-FR" sz="4500" dirty="0"/>
              <a:t>tien</a:t>
            </a:r>
          </a:p>
        </p:txBody>
      </p:sp>
    </p:spTree>
    <p:extLst>
      <p:ext uri="{BB962C8B-B14F-4D97-AF65-F5344CB8AC3E}">
        <p14:creationId xmlns:p14="http://schemas.microsoft.com/office/powerpoint/2010/main" val="71695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BE76A81-D24E-1C4A-8E93-3C02B377C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Van 10 tot 100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84F56782-664A-BE4F-8B29-132812CDDF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7267358"/>
              </p:ext>
            </p:extLst>
          </p:nvPr>
        </p:nvGraphicFramePr>
        <p:xfrm>
          <a:off x="3391752" y="2427541"/>
          <a:ext cx="5353397" cy="39976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8521">
                  <a:extLst>
                    <a:ext uri="{9D8B030D-6E8A-4147-A177-3AD203B41FA5}">
                      <a16:colId xmlns:a16="http://schemas.microsoft.com/office/drawing/2014/main" val="188083479"/>
                    </a:ext>
                  </a:extLst>
                </a:gridCol>
                <a:gridCol w="3224876">
                  <a:extLst>
                    <a:ext uri="{9D8B030D-6E8A-4147-A177-3AD203B41FA5}">
                      <a16:colId xmlns:a16="http://schemas.microsoft.com/office/drawing/2014/main" val="4117231502"/>
                    </a:ext>
                  </a:extLst>
                </a:gridCol>
              </a:tblGrid>
              <a:tr h="363422">
                <a:tc>
                  <a:txBody>
                    <a:bodyPr/>
                    <a:lstStyle/>
                    <a:p>
                      <a:pPr algn="ctr"/>
                      <a:r>
                        <a:rPr lang="fr-FR" sz="1600"/>
                        <a:t>getal</a:t>
                      </a:r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/>
                        <a:t>SPELLING</a:t>
                      </a:r>
                    </a:p>
                  </a:txBody>
                  <a:tcPr marL="82596" marR="82596" marT="41298" marB="41298"/>
                </a:tc>
                <a:extLst>
                  <a:ext uri="{0D108BD9-81ED-4DB2-BD59-A6C34878D82A}">
                    <a16:rowId xmlns:a16="http://schemas.microsoft.com/office/drawing/2014/main" val="3902958004"/>
                  </a:ext>
                </a:extLst>
              </a:tr>
              <a:tr h="363422">
                <a:tc>
                  <a:txBody>
                    <a:bodyPr/>
                    <a:lstStyle/>
                    <a:p>
                      <a:pPr algn="ctr"/>
                      <a:r>
                        <a:rPr lang="fr-FR" sz="1600"/>
                        <a:t>10</a:t>
                      </a:r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/>
                        <a:t>tien</a:t>
                      </a:r>
                    </a:p>
                  </a:txBody>
                  <a:tcPr marL="82596" marR="82596" marT="41298" marB="41298"/>
                </a:tc>
                <a:extLst>
                  <a:ext uri="{0D108BD9-81ED-4DB2-BD59-A6C34878D82A}">
                    <a16:rowId xmlns:a16="http://schemas.microsoft.com/office/drawing/2014/main" val="2225582522"/>
                  </a:ext>
                </a:extLst>
              </a:tr>
              <a:tr h="363422">
                <a:tc>
                  <a:txBody>
                    <a:bodyPr/>
                    <a:lstStyle/>
                    <a:p>
                      <a:pPr algn="ctr"/>
                      <a:r>
                        <a:rPr lang="fr-FR" sz="1600"/>
                        <a:t>20</a:t>
                      </a:r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/>
                        <a:t>tw</a:t>
                      </a:r>
                      <a:r>
                        <a:rPr lang="fr-FR" sz="1600" b="1"/>
                        <a:t>i</a:t>
                      </a:r>
                      <a:r>
                        <a:rPr lang="fr-FR" sz="1600"/>
                        <a:t>ntig</a:t>
                      </a:r>
                    </a:p>
                  </a:txBody>
                  <a:tcPr marL="82596" marR="82596" marT="41298" marB="41298"/>
                </a:tc>
                <a:extLst>
                  <a:ext uri="{0D108BD9-81ED-4DB2-BD59-A6C34878D82A}">
                    <a16:rowId xmlns:a16="http://schemas.microsoft.com/office/drawing/2014/main" val="417057554"/>
                  </a:ext>
                </a:extLst>
              </a:tr>
              <a:tr h="363422">
                <a:tc>
                  <a:txBody>
                    <a:bodyPr/>
                    <a:lstStyle/>
                    <a:p>
                      <a:pPr algn="ctr"/>
                      <a:r>
                        <a:rPr lang="fr-FR" sz="1600"/>
                        <a:t>30</a:t>
                      </a:r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>
                          <a:solidFill>
                            <a:srgbClr val="FF0000"/>
                          </a:solidFill>
                        </a:rPr>
                        <a:t>d</a:t>
                      </a:r>
                      <a:r>
                        <a:rPr lang="fr-FR" sz="1600" b="1" dirty="0" err="1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fr-FR" sz="1600" dirty="0" err="1">
                          <a:solidFill>
                            <a:srgbClr val="FF0000"/>
                          </a:solidFill>
                        </a:rPr>
                        <a:t>rtig</a:t>
                      </a:r>
                      <a:endParaRPr lang="fr-FR" sz="1600" dirty="0">
                        <a:solidFill>
                          <a:srgbClr val="FF0000"/>
                        </a:solidFill>
                      </a:endParaRPr>
                    </a:p>
                  </a:txBody>
                  <a:tcPr marL="82596" marR="82596" marT="41298" marB="41298"/>
                </a:tc>
                <a:extLst>
                  <a:ext uri="{0D108BD9-81ED-4DB2-BD59-A6C34878D82A}">
                    <a16:rowId xmlns:a16="http://schemas.microsoft.com/office/drawing/2014/main" val="2612290270"/>
                  </a:ext>
                </a:extLst>
              </a:tr>
              <a:tr h="363422">
                <a:tc>
                  <a:txBody>
                    <a:bodyPr/>
                    <a:lstStyle/>
                    <a:p>
                      <a:pPr algn="ctr"/>
                      <a:r>
                        <a:rPr lang="fr-FR" sz="1600"/>
                        <a:t>40</a:t>
                      </a:r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fr-FR" sz="1600" b="1" dirty="0" err="1">
                          <a:solidFill>
                            <a:srgbClr val="FF0000"/>
                          </a:solidFill>
                        </a:rPr>
                        <a:t>ee</a:t>
                      </a:r>
                      <a:r>
                        <a:rPr lang="fr-FR" sz="1600" dirty="0" err="1">
                          <a:solidFill>
                            <a:srgbClr val="FF0000"/>
                          </a:solidFill>
                        </a:rPr>
                        <a:t>rtig</a:t>
                      </a:r>
                      <a:endParaRPr lang="fr-FR" sz="1600" dirty="0">
                        <a:solidFill>
                          <a:srgbClr val="FF0000"/>
                        </a:solidFill>
                      </a:endParaRPr>
                    </a:p>
                  </a:txBody>
                  <a:tcPr marL="82596" marR="82596" marT="41298" marB="41298"/>
                </a:tc>
                <a:extLst>
                  <a:ext uri="{0D108BD9-81ED-4DB2-BD59-A6C34878D82A}">
                    <a16:rowId xmlns:a16="http://schemas.microsoft.com/office/drawing/2014/main" val="2357231237"/>
                  </a:ext>
                </a:extLst>
              </a:tr>
              <a:tr h="363422">
                <a:tc>
                  <a:txBody>
                    <a:bodyPr/>
                    <a:lstStyle/>
                    <a:p>
                      <a:pPr algn="ctr"/>
                      <a:r>
                        <a:rPr lang="fr-FR" sz="1600"/>
                        <a:t>50</a:t>
                      </a:r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/>
                        <a:t>vijftig</a:t>
                      </a:r>
                    </a:p>
                  </a:txBody>
                  <a:tcPr marL="82596" marR="82596" marT="41298" marB="41298"/>
                </a:tc>
                <a:extLst>
                  <a:ext uri="{0D108BD9-81ED-4DB2-BD59-A6C34878D82A}">
                    <a16:rowId xmlns:a16="http://schemas.microsoft.com/office/drawing/2014/main" val="2567226703"/>
                  </a:ext>
                </a:extLst>
              </a:tr>
              <a:tr h="363422">
                <a:tc>
                  <a:txBody>
                    <a:bodyPr/>
                    <a:lstStyle/>
                    <a:p>
                      <a:pPr algn="ctr"/>
                      <a:r>
                        <a:rPr lang="fr-FR" sz="1600"/>
                        <a:t>60</a:t>
                      </a:r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/>
                        <a:t>zestig</a:t>
                      </a:r>
                    </a:p>
                  </a:txBody>
                  <a:tcPr marL="82596" marR="82596" marT="41298" marB="41298"/>
                </a:tc>
                <a:extLst>
                  <a:ext uri="{0D108BD9-81ED-4DB2-BD59-A6C34878D82A}">
                    <a16:rowId xmlns:a16="http://schemas.microsoft.com/office/drawing/2014/main" val="3453086310"/>
                  </a:ext>
                </a:extLst>
              </a:tr>
              <a:tr h="363422">
                <a:tc>
                  <a:txBody>
                    <a:bodyPr/>
                    <a:lstStyle/>
                    <a:p>
                      <a:pPr algn="ctr"/>
                      <a:r>
                        <a:rPr lang="fr-FR" sz="1600"/>
                        <a:t>70</a:t>
                      </a:r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/>
                        <a:t>zeventig</a:t>
                      </a:r>
                    </a:p>
                  </a:txBody>
                  <a:tcPr marL="82596" marR="82596" marT="41298" marB="41298"/>
                </a:tc>
                <a:extLst>
                  <a:ext uri="{0D108BD9-81ED-4DB2-BD59-A6C34878D82A}">
                    <a16:rowId xmlns:a16="http://schemas.microsoft.com/office/drawing/2014/main" val="1847415125"/>
                  </a:ext>
                </a:extLst>
              </a:tr>
              <a:tr h="363422">
                <a:tc>
                  <a:txBody>
                    <a:bodyPr/>
                    <a:lstStyle/>
                    <a:p>
                      <a:pPr algn="ctr"/>
                      <a:r>
                        <a:rPr lang="fr-FR" sz="1600"/>
                        <a:t>80</a:t>
                      </a:r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err="1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fr-FR" sz="1600" dirty="0" err="1">
                          <a:solidFill>
                            <a:srgbClr val="FF0000"/>
                          </a:solidFill>
                        </a:rPr>
                        <a:t>achtig</a:t>
                      </a:r>
                      <a:endParaRPr lang="fr-FR" sz="1600" dirty="0">
                        <a:solidFill>
                          <a:srgbClr val="FF0000"/>
                        </a:solidFill>
                      </a:endParaRPr>
                    </a:p>
                  </a:txBody>
                  <a:tcPr marL="82596" marR="82596" marT="41298" marB="41298"/>
                </a:tc>
                <a:extLst>
                  <a:ext uri="{0D108BD9-81ED-4DB2-BD59-A6C34878D82A}">
                    <a16:rowId xmlns:a16="http://schemas.microsoft.com/office/drawing/2014/main" val="387290876"/>
                  </a:ext>
                </a:extLst>
              </a:tr>
              <a:tr h="363422">
                <a:tc>
                  <a:txBody>
                    <a:bodyPr/>
                    <a:lstStyle/>
                    <a:p>
                      <a:pPr algn="ctr"/>
                      <a:r>
                        <a:rPr lang="fr-FR" sz="1600"/>
                        <a:t>90</a:t>
                      </a:r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/>
                        <a:t>negentig</a:t>
                      </a:r>
                    </a:p>
                  </a:txBody>
                  <a:tcPr marL="82596" marR="82596" marT="41298" marB="41298"/>
                </a:tc>
                <a:extLst>
                  <a:ext uri="{0D108BD9-81ED-4DB2-BD59-A6C34878D82A}">
                    <a16:rowId xmlns:a16="http://schemas.microsoft.com/office/drawing/2014/main" val="2035353973"/>
                  </a:ext>
                </a:extLst>
              </a:tr>
              <a:tr h="363422">
                <a:tc>
                  <a:txBody>
                    <a:bodyPr/>
                    <a:lstStyle/>
                    <a:p>
                      <a:pPr algn="ctr"/>
                      <a:r>
                        <a:rPr lang="fr-FR" sz="1600"/>
                        <a:t>100</a:t>
                      </a:r>
                    </a:p>
                  </a:txBody>
                  <a:tcPr marL="82596" marR="82596" marT="41298" marB="412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err="1"/>
                        <a:t>honderd</a:t>
                      </a:r>
                      <a:endParaRPr lang="fr-FR" sz="1600" b="1" dirty="0"/>
                    </a:p>
                  </a:txBody>
                  <a:tcPr marL="82596" marR="82596" marT="41298" marB="41298"/>
                </a:tc>
                <a:extLst>
                  <a:ext uri="{0D108BD9-81ED-4DB2-BD59-A6C34878D82A}">
                    <a16:rowId xmlns:a16="http://schemas.microsoft.com/office/drawing/2014/main" val="1649796640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1B767582-CABD-CF4E-B10E-0FD3845525FF}"/>
              </a:ext>
            </a:extLst>
          </p:cNvPr>
          <p:cNvSpPr txBox="1"/>
          <p:nvPr/>
        </p:nvSpPr>
        <p:spPr>
          <a:xfrm>
            <a:off x="9848335" y="4114271"/>
            <a:ext cx="106268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0" dirty="0"/>
              <a:t>-</a:t>
            </a:r>
            <a:r>
              <a:rPr lang="fr-FR" sz="5000" dirty="0" err="1"/>
              <a:t>tig</a:t>
            </a:r>
            <a:endParaRPr lang="fr-FR" sz="5000" dirty="0"/>
          </a:p>
        </p:txBody>
      </p:sp>
    </p:spTree>
    <p:extLst>
      <p:ext uri="{BB962C8B-B14F-4D97-AF65-F5344CB8AC3E}">
        <p14:creationId xmlns:p14="http://schemas.microsoft.com/office/powerpoint/2010/main" val="769085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D5BB21E-B531-654C-8E36-B148F71EC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fr-FR" sz="6600"/>
              <a:t>Oefen!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8E3E49-5406-9D47-9A76-DC109E03C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59" y="1648870"/>
            <a:ext cx="6060433" cy="4351880"/>
          </a:xfrm>
        </p:spPr>
        <p:txBody>
          <a:bodyPr numCol="3" anchor="ctr">
            <a:normAutofit/>
          </a:bodyPr>
          <a:lstStyle/>
          <a:p>
            <a:r>
              <a:rPr lang="fr-FR" sz="2000" dirty="0"/>
              <a:t>30</a:t>
            </a:r>
          </a:p>
          <a:p>
            <a:pPr marL="0" indent="0">
              <a:buNone/>
            </a:pPr>
            <a:r>
              <a:rPr lang="fr-FR" sz="2000" dirty="0" err="1"/>
              <a:t>dertig</a:t>
            </a:r>
            <a:endParaRPr lang="fr-FR" sz="2000" dirty="0"/>
          </a:p>
          <a:p>
            <a:r>
              <a:rPr lang="fr-FR" sz="2000" dirty="0"/>
              <a:t>50</a:t>
            </a:r>
          </a:p>
          <a:p>
            <a:pPr marL="0" indent="0">
              <a:buNone/>
            </a:pPr>
            <a:r>
              <a:rPr lang="fr-FR" sz="2000" dirty="0" err="1"/>
              <a:t>vijftig</a:t>
            </a:r>
            <a:endParaRPr lang="fr-FR" sz="2000" dirty="0"/>
          </a:p>
          <a:p>
            <a:r>
              <a:rPr lang="fr-FR" sz="2000" dirty="0"/>
              <a:t>60</a:t>
            </a:r>
          </a:p>
          <a:p>
            <a:pPr marL="0" indent="0">
              <a:buNone/>
            </a:pPr>
            <a:r>
              <a:rPr lang="fr-FR" sz="2000" dirty="0" err="1"/>
              <a:t>zestig</a:t>
            </a:r>
            <a:endParaRPr lang="fr-FR" sz="2000" dirty="0"/>
          </a:p>
          <a:p>
            <a:r>
              <a:rPr lang="fr-FR" sz="2000" dirty="0"/>
              <a:t>80</a:t>
            </a:r>
          </a:p>
          <a:p>
            <a:pPr marL="0" indent="0">
              <a:buNone/>
            </a:pPr>
            <a:r>
              <a:rPr lang="fr-FR" sz="2000" dirty="0" err="1"/>
              <a:t>tachtig</a:t>
            </a:r>
            <a:endParaRPr lang="fr-FR" sz="2000" dirty="0"/>
          </a:p>
          <a:p>
            <a:r>
              <a:rPr lang="fr-FR" sz="2000" dirty="0"/>
              <a:t>20</a:t>
            </a:r>
          </a:p>
          <a:p>
            <a:pPr marL="0" indent="0">
              <a:buNone/>
            </a:pPr>
            <a:r>
              <a:rPr lang="fr-FR" sz="2000" dirty="0" err="1"/>
              <a:t>twintig</a:t>
            </a:r>
            <a:endParaRPr lang="fr-FR" sz="2000" dirty="0"/>
          </a:p>
          <a:p>
            <a:r>
              <a:rPr lang="fr-FR" sz="2000" dirty="0"/>
              <a:t>90</a:t>
            </a:r>
          </a:p>
          <a:p>
            <a:pPr marL="0" indent="0">
              <a:buNone/>
            </a:pPr>
            <a:r>
              <a:rPr lang="fr-FR" sz="2000" dirty="0" err="1"/>
              <a:t>negentig</a:t>
            </a:r>
            <a:endParaRPr lang="fr-FR" sz="2000" dirty="0"/>
          </a:p>
          <a:p>
            <a:r>
              <a:rPr lang="fr-FR" sz="2000" dirty="0"/>
              <a:t>40</a:t>
            </a:r>
          </a:p>
          <a:p>
            <a:pPr marL="0" indent="0">
              <a:buNone/>
            </a:pPr>
            <a:r>
              <a:rPr lang="fr-FR" sz="2000" dirty="0" err="1"/>
              <a:t>veertig</a:t>
            </a:r>
            <a:endParaRPr lang="fr-FR" sz="2000" dirty="0"/>
          </a:p>
          <a:p>
            <a:r>
              <a:rPr lang="fr-FR" sz="2000" dirty="0"/>
              <a:t>100</a:t>
            </a:r>
          </a:p>
          <a:p>
            <a:pPr marL="0" indent="0">
              <a:buNone/>
            </a:pPr>
            <a:r>
              <a:rPr lang="fr-FR" sz="2000" dirty="0" err="1"/>
              <a:t>honderd</a:t>
            </a:r>
            <a:endParaRPr lang="fr-FR" sz="2000" dirty="0"/>
          </a:p>
          <a:p>
            <a:r>
              <a:rPr lang="fr-FR" sz="2000" dirty="0"/>
              <a:t>70</a:t>
            </a:r>
          </a:p>
          <a:p>
            <a:pPr marL="0" indent="0">
              <a:buNone/>
            </a:pPr>
            <a:r>
              <a:rPr lang="fr-FR" sz="2000" dirty="0" err="1"/>
              <a:t>zeventig</a:t>
            </a:r>
            <a:endParaRPr lang="fr-FR" sz="2000" dirty="0"/>
          </a:p>
          <a:p>
            <a:r>
              <a:rPr lang="fr-FR" sz="2000" dirty="0"/>
              <a:t>10</a:t>
            </a:r>
          </a:p>
          <a:p>
            <a:pPr marL="0" indent="0">
              <a:buNone/>
            </a:pPr>
            <a:r>
              <a:rPr lang="fr-FR" sz="2000" dirty="0"/>
              <a:t>tien</a:t>
            </a:r>
          </a:p>
          <a:p>
            <a:r>
              <a:rPr lang="fr-FR" sz="2000" dirty="0"/>
              <a:t>80</a:t>
            </a:r>
          </a:p>
          <a:p>
            <a:pPr marL="0" indent="0">
              <a:buNone/>
            </a:pPr>
            <a:r>
              <a:rPr lang="fr-FR" sz="2000" dirty="0" err="1"/>
              <a:t>tachtig</a:t>
            </a:r>
            <a:endParaRPr lang="fr-FR" sz="2000" dirty="0"/>
          </a:p>
          <a:p>
            <a:r>
              <a:rPr lang="fr-FR" sz="2000" dirty="0"/>
              <a:t>100</a:t>
            </a:r>
          </a:p>
          <a:p>
            <a:pPr marL="0" indent="0">
              <a:buNone/>
            </a:pPr>
            <a:r>
              <a:rPr lang="fr-FR" sz="2000" dirty="0" err="1"/>
              <a:t>honderd</a:t>
            </a:r>
            <a:endParaRPr lang="fr-FR" sz="2000" dirty="0"/>
          </a:p>
          <a:p>
            <a:r>
              <a:rPr lang="fr-FR" sz="2000" dirty="0"/>
              <a:t>60</a:t>
            </a:r>
          </a:p>
          <a:p>
            <a:pPr marL="0" indent="0">
              <a:buNone/>
            </a:pPr>
            <a:r>
              <a:rPr lang="fr-FR" sz="2000" dirty="0" err="1"/>
              <a:t>zestig</a:t>
            </a:r>
            <a:endParaRPr lang="fr-FR" sz="2000" dirty="0"/>
          </a:p>
          <a:p>
            <a:r>
              <a:rPr lang="fr-FR" sz="2000" dirty="0"/>
              <a:t>30</a:t>
            </a:r>
          </a:p>
          <a:p>
            <a:pPr marL="0" indent="0">
              <a:buNone/>
            </a:pPr>
            <a:r>
              <a:rPr lang="fr-FR" sz="2000" dirty="0" err="1"/>
              <a:t>dertig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429674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CAC35FD-C7BF-0843-86B3-D36DFEBC6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Van 21 tot 99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01FD0944-15B2-CF4B-88AD-B12E89FE7B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9427392"/>
              </p:ext>
            </p:extLst>
          </p:nvPr>
        </p:nvGraphicFramePr>
        <p:xfrm>
          <a:off x="1816443" y="2427541"/>
          <a:ext cx="8476732" cy="3997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8809">
                  <a:extLst>
                    <a:ext uri="{9D8B030D-6E8A-4147-A177-3AD203B41FA5}">
                      <a16:colId xmlns:a16="http://schemas.microsoft.com/office/drawing/2014/main" val="1417872311"/>
                    </a:ext>
                  </a:extLst>
                </a:gridCol>
                <a:gridCol w="2188809">
                  <a:extLst>
                    <a:ext uri="{9D8B030D-6E8A-4147-A177-3AD203B41FA5}">
                      <a16:colId xmlns:a16="http://schemas.microsoft.com/office/drawing/2014/main" val="2905604705"/>
                    </a:ext>
                  </a:extLst>
                </a:gridCol>
                <a:gridCol w="1391739">
                  <a:extLst>
                    <a:ext uri="{9D8B030D-6E8A-4147-A177-3AD203B41FA5}">
                      <a16:colId xmlns:a16="http://schemas.microsoft.com/office/drawing/2014/main" val="1777005902"/>
                    </a:ext>
                  </a:extLst>
                </a:gridCol>
                <a:gridCol w="2707375">
                  <a:extLst>
                    <a:ext uri="{9D8B030D-6E8A-4147-A177-3AD203B41FA5}">
                      <a16:colId xmlns:a16="http://schemas.microsoft.com/office/drawing/2014/main" val="2385450076"/>
                    </a:ext>
                  </a:extLst>
                </a:gridCol>
              </a:tblGrid>
              <a:tr h="342211"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err="1"/>
                        <a:t>getal</a:t>
                      </a:r>
                      <a:endParaRPr lang="fr-FR" sz="1500" dirty="0"/>
                    </a:p>
                  </a:txBody>
                  <a:tcPr marL="77775" marR="77775" marT="38888" marB="38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/>
                        <a:t>UNITÉ</a:t>
                      </a:r>
                    </a:p>
                  </a:txBody>
                  <a:tcPr marL="77775" marR="77775" marT="38888" marB="38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ET</a:t>
                      </a:r>
                    </a:p>
                  </a:txBody>
                  <a:tcPr marL="77775" marR="77775" marT="38888" marB="38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DIZAINE</a:t>
                      </a:r>
                    </a:p>
                  </a:txBody>
                  <a:tcPr marL="77775" marR="77775" marT="38888" marB="38888"/>
                </a:tc>
                <a:extLst>
                  <a:ext uri="{0D108BD9-81ED-4DB2-BD59-A6C34878D82A}">
                    <a16:rowId xmlns:a16="http://schemas.microsoft.com/office/drawing/2014/main" val="482207482"/>
                  </a:ext>
                </a:extLst>
              </a:tr>
              <a:tr h="342211"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0070C0"/>
                          </a:solidFill>
                        </a:rPr>
                        <a:t>2</a:t>
                      </a:r>
                      <a:r>
                        <a:rPr lang="fr-FR" sz="150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marL="77775" marR="77775" marT="38888" marB="38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err="1">
                          <a:solidFill>
                            <a:srgbClr val="FF0000"/>
                          </a:solidFill>
                        </a:rPr>
                        <a:t>een</a:t>
                      </a:r>
                      <a:endParaRPr lang="fr-FR" sz="1500" dirty="0">
                        <a:solidFill>
                          <a:srgbClr val="FF0000"/>
                        </a:solidFill>
                      </a:endParaRPr>
                    </a:p>
                  </a:txBody>
                  <a:tcPr marL="77775" marR="77775" marT="38888" marB="38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en</a:t>
                      </a:r>
                    </a:p>
                  </a:txBody>
                  <a:tcPr marL="77775" marR="77775" marT="38888" marB="38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err="1">
                          <a:solidFill>
                            <a:srgbClr val="0070C0"/>
                          </a:solidFill>
                        </a:rPr>
                        <a:t>twintig</a:t>
                      </a:r>
                      <a:endParaRPr lang="fr-FR" sz="1500" dirty="0">
                        <a:solidFill>
                          <a:srgbClr val="0070C0"/>
                        </a:solidFill>
                      </a:endParaRPr>
                    </a:p>
                  </a:txBody>
                  <a:tcPr marL="77775" marR="77775" marT="38888" marB="38888"/>
                </a:tc>
                <a:extLst>
                  <a:ext uri="{0D108BD9-81ED-4DB2-BD59-A6C34878D82A}">
                    <a16:rowId xmlns:a16="http://schemas.microsoft.com/office/drawing/2014/main" val="2448210797"/>
                  </a:ext>
                </a:extLst>
              </a:tr>
              <a:tr h="342211"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0070C0"/>
                          </a:solidFill>
                        </a:rPr>
                        <a:t>3</a:t>
                      </a:r>
                      <a:r>
                        <a:rPr lang="fr-FR" sz="1500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 marL="77775" marR="77775" marT="38888" marB="38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err="1">
                          <a:solidFill>
                            <a:srgbClr val="FF0000"/>
                          </a:solidFill>
                        </a:rPr>
                        <a:t>twee</a:t>
                      </a:r>
                      <a:endParaRPr lang="fr-FR" sz="1500" dirty="0">
                        <a:solidFill>
                          <a:srgbClr val="FF0000"/>
                        </a:solidFill>
                      </a:endParaRPr>
                    </a:p>
                  </a:txBody>
                  <a:tcPr marL="77775" marR="77775" marT="38888" marB="38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b="1" dirty="0" err="1"/>
                        <a:t>ën</a:t>
                      </a:r>
                      <a:endParaRPr lang="fr-FR" sz="1500" b="1" dirty="0"/>
                    </a:p>
                  </a:txBody>
                  <a:tcPr marL="77775" marR="77775" marT="38888" marB="38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err="1">
                          <a:solidFill>
                            <a:srgbClr val="0070C0"/>
                          </a:solidFill>
                        </a:rPr>
                        <a:t>dertig</a:t>
                      </a:r>
                      <a:endParaRPr lang="fr-FR" sz="1500" dirty="0">
                        <a:solidFill>
                          <a:srgbClr val="0070C0"/>
                        </a:solidFill>
                      </a:endParaRPr>
                    </a:p>
                  </a:txBody>
                  <a:tcPr marL="77775" marR="77775" marT="38888" marB="38888"/>
                </a:tc>
                <a:extLst>
                  <a:ext uri="{0D108BD9-81ED-4DB2-BD59-A6C34878D82A}">
                    <a16:rowId xmlns:a16="http://schemas.microsoft.com/office/drawing/2014/main" val="201570422"/>
                  </a:ext>
                </a:extLst>
              </a:tr>
              <a:tr h="342211"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0070C0"/>
                          </a:solidFill>
                        </a:rPr>
                        <a:t>4</a:t>
                      </a:r>
                      <a:r>
                        <a:rPr lang="fr-FR" sz="1500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 marL="77775" marR="77775" marT="38888" marB="38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err="1">
                          <a:solidFill>
                            <a:srgbClr val="FF0000"/>
                          </a:solidFill>
                        </a:rPr>
                        <a:t>drie</a:t>
                      </a:r>
                      <a:endParaRPr lang="fr-FR" sz="1500" dirty="0">
                        <a:solidFill>
                          <a:srgbClr val="FF0000"/>
                        </a:solidFill>
                      </a:endParaRPr>
                    </a:p>
                  </a:txBody>
                  <a:tcPr marL="77775" marR="77775" marT="38888" marB="38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b="1" dirty="0" err="1"/>
                        <a:t>ën</a:t>
                      </a:r>
                      <a:endParaRPr lang="fr-FR" sz="1500" b="1" dirty="0"/>
                    </a:p>
                  </a:txBody>
                  <a:tcPr marL="77775" marR="77775" marT="38888" marB="38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err="1">
                          <a:solidFill>
                            <a:srgbClr val="0070C0"/>
                          </a:solidFill>
                        </a:rPr>
                        <a:t>veertig</a:t>
                      </a:r>
                      <a:endParaRPr lang="fr-FR" sz="1500" dirty="0">
                        <a:solidFill>
                          <a:srgbClr val="0070C0"/>
                        </a:solidFill>
                      </a:endParaRPr>
                    </a:p>
                  </a:txBody>
                  <a:tcPr marL="77775" marR="77775" marT="38888" marB="38888"/>
                </a:tc>
                <a:extLst>
                  <a:ext uri="{0D108BD9-81ED-4DB2-BD59-A6C34878D82A}">
                    <a16:rowId xmlns:a16="http://schemas.microsoft.com/office/drawing/2014/main" val="2320739846"/>
                  </a:ext>
                </a:extLst>
              </a:tr>
              <a:tr h="342211"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0070C0"/>
                          </a:solidFill>
                        </a:rPr>
                        <a:t>5</a:t>
                      </a:r>
                      <a:r>
                        <a:rPr lang="fr-FR" sz="1500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 marL="77775" marR="77775" marT="38888" marB="38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err="1">
                          <a:solidFill>
                            <a:srgbClr val="FF0000"/>
                          </a:solidFill>
                        </a:rPr>
                        <a:t>vier</a:t>
                      </a:r>
                      <a:endParaRPr lang="fr-FR" sz="1500" dirty="0">
                        <a:solidFill>
                          <a:srgbClr val="FF0000"/>
                        </a:solidFill>
                      </a:endParaRPr>
                    </a:p>
                  </a:txBody>
                  <a:tcPr marL="77775" marR="77775" marT="38888" marB="38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/>
                        <a:t>en</a:t>
                      </a:r>
                    </a:p>
                  </a:txBody>
                  <a:tcPr marL="77775" marR="77775" marT="38888" marB="38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err="1">
                          <a:solidFill>
                            <a:srgbClr val="0070C0"/>
                          </a:solidFill>
                        </a:rPr>
                        <a:t>vijftig</a:t>
                      </a:r>
                      <a:endParaRPr lang="fr-FR" sz="1500" dirty="0">
                        <a:solidFill>
                          <a:srgbClr val="0070C0"/>
                        </a:solidFill>
                      </a:endParaRPr>
                    </a:p>
                  </a:txBody>
                  <a:tcPr marL="77775" marR="77775" marT="38888" marB="38888"/>
                </a:tc>
                <a:extLst>
                  <a:ext uri="{0D108BD9-81ED-4DB2-BD59-A6C34878D82A}">
                    <a16:rowId xmlns:a16="http://schemas.microsoft.com/office/drawing/2014/main" val="3548972831"/>
                  </a:ext>
                </a:extLst>
              </a:tr>
              <a:tr h="342211"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0070C0"/>
                          </a:solidFill>
                        </a:rPr>
                        <a:t>6</a:t>
                      </a:r>
                      <a:r>
                        <a:rPr lang="fr-FR" sz="1500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 marL="77775" marR="77775" marT="38888" marB="38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err="1">
                          <a:solidFill>
                            <a:srgbClr val="FF0000"/>
                          </a:solidFill>
                        </a:rPr>
                        <a:t>vijf</a:t>
                      </a:r>
                      <a:endParaRPr lang="fr-FR" sz="1500" dirty="0">
                        <a:solidFill>
                          <a:srgbClr val="FF0000"/>
                        </a:solidFill>
                      </a:endParaRPr>
                    </a:p>
                  </a:txBody>
                  <a:tcPr marL="77775" marR="77775" marT="38888" marB="38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en</a:t>
                      </a:r>
                    </a:p>
                  </a:txBody>
                  <a:tcPr marL="77775" marR="77775" marT="38888" marB="38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err="1">
                          <a:solidFill>
                            <a:srgbClr val="0070C0"/>
                          </a:solidFill>
                        </a:rPr>
                        <a:t>zestig</a:t>
                      </a:r>
                      <a:endParaRPr lang="fr-FR" sz="1500" dirty="0">
                        <a:solidFill>
                          <a:srgbClr val="0070C0"/>
                        </a:solidFill>
                      </a:endParaRPr>
                    </a:p>
                  </a:txBody>
                  <a:tcPr marL="77775" marR="77775" marT="38888" marB="38888"/>
                </a:tc>
                <a:extLst>
                  <a:ext uri="{0D108BD9-81ED-4DB2-BD59-A6C34878D82A}">
                    <a16:rowId xmlns:a16="http://schemas.microsoft.com/office/drawing/2014/main" val="3680913641"/>
                  </a:ext>
                </a:extLst>
              </a:tr>
              <a:tr h="342211"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0070C0"/>
                          </a:solidFill>
                        </a:rPr>
                        <a:t>7</a:t>
                      </a:r>
                      <a:r>
                        <a:rPr lang="fr-FR" sz="1500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 marL="77775" marR="77775" marT="38888" marB="38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err="1">
                          <a:solidFill>
                            <a:srgbClr val="FF0000"/>
                          </a:solidFill>
                        </a:rPr>
                        <a:t>zes</a:t>
                      </a:r>
                      <a:endParaRPr lang="fr-FR" sz="1500" dirty="0">
                        <a:solidFill>
                          <a:srgbClr val="FF0000"/>
                        </a:solidFill>
                      </a:endParaRPr>
                    </a:p>
                  </a:txBody>
                  <a:tcPr marL="77775" marR="77775" marT="38888" marB="38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en</a:t>
                      </a:r>
                    </a:p>
                  </a:txBody>
                  <a:tcPr marL="77775" marR="77775" marT="38888" marB="38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err="1">
                          <a:solidFill>
                            <a:srgbClr val="0070C0"/>
                          </a:solidFill>
                        </a:rPr>
                        <a:t>zeventig</a:t>
                      </a:r>
                      <a:endParaRPr lang="fr-FR" sz="1500" dirty="0">
                        <a:solidFill>
                          <a:srgbClr val="0070C0"/>
                        </a:solidFill>
                      </a:endParaRPr>
                    </a:p>
                  </a:txBody>
                  <a:tcPr marL="77775" marR="77775" marT="38888" marB="38888"/>
                </a:tc>
                <a:extLst>
                  <a:ext uri="{0D108BD9-81ED-4DB2-BD59-A6C34878D82A}">
                    <a16:rowId xmlns:a16="http://schemas.microsoft.com/office/drawing/2014/main" val="105504666"/>
                  </a:ext>
                </a:extLst>
              </a:tr>
              <a:tr h="342211"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0070C0"/>
                          </a:solidFill>
                        </a:rPr>
                        <a:t>8</a:t>
                      </a:r>
                      <a:r>
                        <a:rPr lang="fr-FR" sz="1500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 marL="77775" marR="77775" marT="38888" marB="38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err="1">
                          <a:solidFill>
                            <a:srgbClr val="FF0000"/>
                          </a:solidFill>
                        </a:rPr>
                        <a:t>zeven</a:t>
                      </a:r>
                      <a:endParaRPr lang="fr-FR" sz="1500" dirty="0">
                        <a:solidFill>
                          <a:srgbClr val="FF0000"/>
                        </a:solidFill>
                      </a:endParaRPr>
                    </a:p>
                  </a:txBody>
                  <a:tcPr marL="77775" marR="77775" marT="38888" marB="38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en</a:t>
                      </a:r>
                    </a:p>
                  </a:txBody>
                  <a:tcPr marL="77775" marR="77775" marT="38888" marB="38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err="1">
                          <a:solidFill>
                            <a:srgbClr val="0070C0"/>
                          </a:solidFill>
                        </a:rPr>
                        <a:t>tachtig</a:t>
                      </a:r>
                      <a:endParaRPr lang="fr-FR" sz="1500" dirty="0">
                        <a:solidFill>
                          <a:srgbClr val="0070C0"/>
                        </a:solidFill>
                      </a:endParaRPr>
                    </a:p>
                  </a:txBody>
                  <a:tcPr marL="77775" marR="77775" marT="38888" marB="38888"/>
                </a:tc>
                <a:extLst>
                  <a:ext uri="{0D108BD9-81ED-4DB2-BD59-A6C34878D82A}">
                    <a16:rowId xmlns:a16="http://schemas.microsoft.com/office/drawing/2014/main" val="636820567"/>
                  </a:ext>
                </a:extLst>
              </a:tr>
              <a:tr h="342211"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0070C0"/>
                          </a:solidFill>
                        </a:rPr>
                        <a:t>9</a:t>
                      </a:r>
                      <a:r>
                        <a:rPr lang="fr-FR" sz="1500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 marL="77775" marR="77775" marT="38888" marB="38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err="1">
                          <a:solidFill>
                            <a:srgbClr val="FF0000"/>
                          </a:solidFill>
                        </a:rPr>
                        <a:t>acht</a:t>
                      </a:r>
                      <a:endParaRPr lang="fr-FR" sz="1500" dirty="0">
                        <a:solidFill>
                          <a:srgbClr val="FF0000"/>
                        </a:solidFill>
                      </a:endParaRPr>
                    </a:p>
                  </a:txBody>
                  <a:tcPr marL="77775" marR="77775" marT="38888" marB="38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en</a:t>
                      </a:r>
                    </a:p>
                  </a:txBody>
                  <a:tcPr marL="77775" marR="77775" marT="38888" marB="38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err="1">
                          <a:solidFill>
                            <a:srgbClr val="0070C0"/>
                          </a:solidFill>
                        </a:rPr>
                        <a:t>negentig</a:t>
                      </a:r>
                      <a:endParaRPr lang="fr-FR" sz="1500" dirty="0">
                        <a:solidFill>
                          <a:srgbClr val="0070C0"/>
                        </a:solidFill>
                      </a:endParaRPr>
                    </a:p>
                  </a:txBody>
                  <a:tcPr marL="77775" marR="77775" marT="38888" marB="38888"/>
                </a:tc>
                <a:extLst>
                  <a:ext uri="{0D108BD9-81ED-4DB2-BD59-A6C34878D82A}">
                    <a16:rowId xmlns:a16="http://schemas.microsoft.com/office/drawing/2014/main" val="3347096849"/>
                  </a:ext>
                </a:extLst>
              </a:tr>
              <a:tr h="342211"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0070C0"/>
                          </a:solidFill>
                        </a:rPr>
                        <a:t>2</a:t>
                      </a:r>
                      <a:r>
                        <a:rPr lang="fr-FR" sz="1500" dirty="0">
                          <a:solidFill>
                            <a:srgbClr val="FF0000"/>
                          </a:solidFill>
                        </a:rPr>
                        <a:t>9</a:t>
                      </a:r>
                    </a:p>
                  </a:txBody>
                  <a:tcPr marL="77775" marR="77775" marT="38888" marB="38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err="1">
                          <a:solidFill>
                            <a:srgbClr val="FF0000"/>
                          </a:solidFill>
                        </a:rPr>
                        <a:t>negen</a:t>
                      </a:r>
                      <a:endParaRPr lang="fr-FR" sz="1500" dirty="0">
                        <a:solidFill>
                          <a:srgbClr val="FF0000"/>
                        </a:solidFill>
                      </a:endParaRPr>
                    </a:p>
                  </a:txBody>
                  <a:tcPr marL="77775" marR="77775" marT="38888" marB="38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en</a:t>
                      </a:r>
                    </a:p>
                  </a:txBody>
                  <a:tcPr marL="77775" marR="77775" marT="38888" marB="38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 err="1">
                          <a:solidFill>
                            <a:srgbClr val="0070C0"/>
                          </a:solidFill>
                        </a:rPr>
                        <a:t>twintig</a:t>
                      </a:r>
                      <a:endParaRPr lang="fr-FR" sz="1500" dirty="0">
                        <a:solidFill>
                          <a:srgbClr val="0070C0"/>
                        </a:solidFill>
                      </a:endParaRPr>
                    </a:p>
                  </a:txBody>
                  <a:tcPr marL="77775" marR="77775" marT="38888" marB="38888"/>
                </a:tc>
                <a:extLst>
                  <a:ext uri="{0D108BD9-81ED-4DB2-BD59-A6C34878D82A}">
                    <a16:rowId xmlns:a16="http://schemas.microsoft.com/office/drawing/2014/main" val="4247144831"/>
                  </a:ext>
                </a:extLst>
              </a:tr>
              <a:tr h="575536">
                <a:tc gridSpan="4">
                  <a:txBody>
                    <a:bodyPr/>
                    <a:lstStyle/>
                    <a:p>
                      <a:pPr algn="ctr"/>
                      <a:r>
                        <a:rPr lang="fr-FR" sz="1500" b="1" dirty="0">
                          <a:solidFill>
                            <a:srgbClr val="FF0000"/>
                          </a:solidFill>
                        </a:rPr>
                        <a:t>EN UN SEUL MOT</a:t>
                      </a:r>
                    </a:p>
                    <a:p>
                      <a:pPr algn="ctr"/>
                      <a:r>
                        <a:rPr lang="fr-FR" sz="1500" i="1" dirty="0" err="1">
                          <a:solidFill>
                            <a:schemeClr val="tx1"/>
                          </a:solidFill>
                        </a:rPr>
                        <a:t>negenennegentig</a:t>
                      </a:r>
                      <a:endParaRPr lang="fr-FR" sz="1500" i="1" dirty="0">
                        <a:solidFill>
                          <a:schemeClr val="tx1"/>
                        </a:solidFill>
                      </a:endParaRPr>
                    </a:p>
                  </a:txBody>
                  <a:tcPr marL="77775" marR="77775" marT="38888" marB="38888"/>
                </a:tc>
                <a:tc hMerge="1">
                  <a:txBody>
                    <a:bodyPr/>
                    <a:lstStyle/>
                    <a:p>
                      <a:pPr algn="ctr"/>
                      <a:endParaRPr lang="fr-FR" sz="1500" i="1" dirty="0">
                        <a:solidFill>
                          <a:schemeClr val="tx1"/>
                        </a:solidFill>
                      </a:endParaRPr>
                    </a:p>
                  </a:txBody>
                  <a:tcPr marL="77775" marR="77775" marT="38888" marB="38888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453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8733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AC9F38C-6AA8-0D46-8812-FFD5035CA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640263"/>
            <a:ext cx="3284331" cy="5254510"/>
          </a:xfrm>
        </p:spPr>
        <p:txBody>
          <a:bodyPr>
            <a:normAutofit/>
          </a:bodyPr>
          <a:lstStyle/>
          <a:p>
            <a:r>
              <a:rPr lang="fr-FR" dirty="0"/>
              <a:t>Van 21 </a:t>
            </a:r>
            <a:r>
              <a:rPr lang="fr-FR" dirty="0" err="1"/>
              <a:t>tot</a:t>
            </a:r>
            <a:r>
              <a:rPr lang="fr-FR" dirty="0"/>
              <a:t> 99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00F8C83-B903-6C4F-9601-176A0F6BB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263"/>
            <a:ext cx="6028944" cy="525451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r-FR" sz="2200" dirty="0">
                <a:solidFill>
                  <a:schemeClr val="bg1"/>
                </a:solidFill>
              </a:rPr>
              <a:t>Je n’oublie pas de placer « </a:t>
            </a:r>
            <a:r>
              <a:rPr lang="fr-FR" sz="2200" b="1" dirty="0">
                <a:solidFill>
                  <a:schemeClr val="bg1"/>
                </a:solidFill>
              </a:rPr>
              <a:t>¨</a:t>
            </a:r>
            <a:r>
              <a:rPr lang="fr-FR" sz="2200" dirty="0">
                <a:solidFill>
                  <a:schemeClr val="bg1"/>
                </a:solidFill>
              </a:rPr>
              <a:t> » sur « en » lorsque l’unité se termine par la lettre « -E » </a:t>
            </a:r>
          </a:p>
          <a:p>
            <a:pPr marL="0" indent="0">
              <a:buNone/>
            </a:pPr>
            <a:r>
              <a:rPr lang="fr-FR" sz="2200" dirty="0">
                <a:solidFill>
                  <a:schemeClr val="bg1"/>
                </a:solidFill>
              </a:rPr>
              <a:t>Pour distinguer l’unité sémantique « deux » ou « trois » de l’unité sémantique « et »</a:t>
            </a:r>
          </a:p>
          <a:p>
            <a:pPr marL="0" indent="0">
              <a:buNone/>
            </a:pPr>
            <a:endParaRPr lang="fr-FR" sz="22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fr-FR" sz="2200" i="1" dirty="0">
                <a:solidFill>
                  <a:schemeClr val="bg1"/>
                </a:solidFill>
              </a:rPr>
              <a:t>32 - </a:t>
            </a:r>
            <a:r>
              <a:rPr lang="fr-FR" sz="2200" i="1" dirty="0" err="1">
                <a:solidFill>
                  <a:schemeClr val="bg1"/>
                </a:solidFill>
              </a:rPr>
              <a:t>twee</a:t>
            </a:r>
            <a:r>
              <a:rPr lang="fr-FR" sz="2200" b="1" i="1" dirty="0" err="1">
                <a:solidFill>
                  <a:schemeClr val="bg1"/>
                </a:solidFill>
              </a:rPr>
              <a:t>ën</a:t>
            </a:r>
            <a:r>
              <a:rPr lang="fr-FR" sz="2200" i="1" dirty="0" err="1">
                <a:solidFill>
                  <a:schemeClr val="bg1"/>
                </a:solidFill>
              </a:rPr>
              <a:t>dertig</a:t>
            </a:r>
            <a:endParaRPr lang="fr-FR" sz="2200" i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fr-FR" sz="2200" i="1" dirty="0">
                <a:solidFill>
                  <a:schemeClr val="bg1"/>
                </a:solidFill>
              </a:rPr>
              <a:t>43 - </a:t>
            </a:r>
            <a:r>
              <a:rPr lang="fr-FR" sz="2200" i="1" dirty="0" err="1">
                <a:solidFill>
                  <a:schemeClr val="bg1"/>
                </a:solidFill>
              </a:rPr>
              <a:t>drie</a:t>
            </a:r>
            <a:r>
              <a:rPr lang="fr-FR" sz="2200" b="1" i="1" dirty="0" err="1">
                <a:solidFill>
                  <a:schemeClr val="bg1"/>
                </a:solidFill>
              </a:rPr>
              <a:t>ën</a:t>
            </a:r>
            <a:r>
              <a:rPr lang="fr-FR" sz="2200" i="1" dirty="0" err="1">
                <a:solidFill>
                  <a:schemeClr val="bg1"/>
                </a:solidFill>
              </a:rPr>
              <a:t>veertig</a:t>
            </a:r>
            <a:endParaRPr lang="fr-FR" sz="2200" i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fr-FR" sz="2200" i="1" dirty="0">
                <a:solidFill>
                  <a:schemeClr val="bg1"/>
                </a:solidFill>
              </a:rPr>
              <a:t>52 - </a:t>
            </a:r>
            <a:r>
              <a:rPr lang="fr-FR" sz="2200" i="1" dirty="0" err="1">
                <a:solidFill>
                  <a:schemeClr val="bg1"/>
                </a:solidFill>
              </a:rPr>
              <a:t>twee</a:t>
            </a:r>
            <a:r>
              <a:rPr lang="fr-FR" sz="2200" b="1" i="1" dirty="0" err="1">
                <a:solidFill>
                  <a:schemeClr val="bg1"/>
                </a:solidFill>
              </a:rPr>
              <a:t>ën</a:t>
            </a:r>
            <a:r>
              <a:rPr lang="fr-FR" sz="2200" i="1" dirty="0" err="1">
                <a:solidFill>
                  <a:schemeClr val="bg1"/>
                </a:solidFill>
              </a:rPr>
              <a:t>vijftig</a:t>
            </a:r>
            <a:endParaRPr lang="fr-FR" sz="2200" i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fr-FR" sz="2200" i="1" dirty="0">
                <a:solidFill>
                  <a:schemeClr val="bg1"/>
                </a:solidFill>
              </a:rPr>
              <a:t>63 - </a:t>
            </a:r>
            <a:r>
              <a:rPr lang="fr-FR" sz="2200" i="1" dirty="0" err="1">
                <a:solidFill>
                  <a:schemeClr val="bg1"/>
                </a:solidFill>
              </a:rPr>
              <a:t>drie</a:t>
            </a:r>
            <a:r>
              <a:rPr lang="fr-FR" sz="2200" b="1" i="1" dirty="0" err="1">
                <a:solidFill>
                  <a:schemeClr val="bg1"/>
                </a:solidFill>
              </a:rPr>
              <a:t>ën</a:t>
            </a:r>
            <a:r>
              <a:rPr lang="fr-FR" sz="2200" i="1" dirty="0" err="1">
                <a:solidFill>
                  <a:schemeClr val="bg1"/>
                </a:solidFill>
              </a:rPr>
              <a:t>zestig</a:t>
            </a:r>
            <a:endParaRPr lang="fr-FR" sz="22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7914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D5BB21E-B531-654C-8E36-B148F71EC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fr-FR" sz="6600"/>
              <a:t>Oefen!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8E3E49-5406-9D47-9A76-DC109E03C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59" y="1648870"/>
            <a:ext cx="6060433" cy="4351880"/>
          </a:xfrm>
        </p:spPr>
        <p:txBody>
          <a:bodyPr numCol="3" anchor="ctr">
            <a:normAutofit/>
          </a:bodyPr>
          <a:lstStyle/>
          <a:p>
            <a:r>
              <a:rPr lang="fr-FR" sz="2000" dirty="0"/>
              <a:t>21</a:t>
            </a:r>
          </a:p>
          <a:p>
            <a:pPr marL="0" indent="0">
              <a:buNone/>
            </a:pPr>
            <a:r>
              <a:rPr lang="fr-FR" sz="2000" dirty="0" err="1">
                <a:solidFill>
                  <a:srgbClr val="FF0000"/>
                </a:solidFill>
              </a:rPr>
              <a:t>een</a:t>
            </a:r>
            <a:r>
              <a:rPr lang="fr-FR" sz="2000" dirty="0" err="1"/>
              <a:t>en</a:t>
            </a:r>
            <a:r>
              <a:rPr lang="fr-FR" sz="2000" dirty="0" err="1">
                <a:solidFill>
                  <a:srgbClr val="0070C0"/>
                </a:solidFill>
              </a:rPr>
              <a:t>twintig</a:t>
            </a:r>
            <a:endParaRPr lang="fr-FR" sz="2000" dirty="0">
              <a:solidFill>
                <a:srgbClr val="0070C0"/>
              </a:solidFill>
            </a:endParaRPr>
          </a:p>
          <a:p>
            <a:r>
              <a:rPr lang="fr-FR" sz="2000" dirty="0"/>
              <a:t>33</a:t>
            </a:r>
          </a:p>
          <a:p>
            <a:pPr marL="0" indent="0">
              <a:buNone/>
            </a:pPr>
            <a:r>
              <a:rPr lang="fr-FR" sz="2000" dirty="0" err="1">
                <a:solidFill>
                  <a:srgbClr val="FF0000"/>
                </a:solidFill>
              </a:rPr>
              <a:t>drie</a:t>
            </a:r>
            <a:r>
              <a:rPr lang="fr-FR" sz="2000" b="1" dirty="0" err="1"/>
              <a:t>ën</a:t>
            </a:r>
            <a:r>
              <a:rPr lang="fr-FR" sz="2000" dirty="0" err="1">
                <a:solidFill>
                  <a:srgbClr val="0070C0"/>
                </a:solidFill>
              </a:rPr>
              <a:t>dertig</a:t>
            </a:r>
            <a:endParaRPr lang="fr-FR" sz="2000" dirty="0">
              <a:solidFill>
                <a:srgbClr val="0070C0"/>
              </a:solidFill>
            </a:endParaRPr>
          </a:p>
          <a:p>
            <a:r>
              <a:rPr lang="fr-FR" sz="2000" dirty="0"/>
              <a:t>66</a:t>
            </a:r>
          </a:p>
          <a:p>
            <a:pPr marL="0" indent="0">
              <a:buNone/>
            </a:pPr>
            <a:r>
              <a:rPr lang="fr-FR" sz="2000" dirty="0" err="1">
                <a:solidFill>
                  <a:srgbClr val="FF0000"/>
                </a:solidFill>
              </a:rPr>
              <a:t>zes</a:t>
            </a:r>
            <a:r>
              <a:rPr lang="fr-FR" sz="2000" dirty="0" err="1"/>
              <a:t>en</a:t>
            </a:r>
            <a:r>
              <a:rPr lang="fr-FR" sz="2000" dirty="0" err="1">
                <a:solidFill>
                  <a:srgbClr val="0070C0"/>
                </a:solidFill>
              </a:rPr>
              <a:t>zestig</a:t>
            </a:r>
            <a:endParaRPr lang="fr-FR" sz="2000" dirty="0">
              <a:solidFill>
                <a:srgbClr val="0070C0"/>
              </a:solidFill>
            </a:endParaRPr>
          </a:p>
          <a:p>
            <a:r>
              <a:rPr lang="fr-FR" sz="2000" dirty="0"/>
              <a:t>86</a:t>
            </a:r>
          </a:p>
          <a:p>
            <a:pPr marL="0" indent="0">
              <a:buNone/>
            </a:pPr>
            <a:r>
              <a:rPr lang="fr-FR" sz="2000" dirty="0" err="1">
                <a:solidFill>
                  <a:srgbClr val="FF0000"/>
                </a:solidFill>
              </a:rPr>
              <a:t>zes</a:t>
            </a:r>
            <a:r>
              <a:rPr lang="fr-FR" sz="2000" dirty="0" err="1"/>
              <a:t>en</a:t>
            </a:r>
            <a:r>
              <a:rPr lang="fr-FR" sz="2000" dirty="0" err="1">
                <a:solidFill>
                  <a:srgbClr val="0070C0"/>
                </a:solidFill>
              </a:rPr>
              <a:t>tachtig</a:t>
            </a:r>
            <a:endParaRPr lang="fr-FR" sz="2000" dirty="0">
              <a:solidFill>
                <a:srgbClr val="0070C0"/>
              </a:solidFill>
            </a:endParaRPr>
          </a:p>
          <a:p>
            <a:r>
              <a:rPr lang="fr-FR" sz="2000" dirty="0"/>
              <a:t>24</a:t>
            </a:r>
          </a:p>
          <a:p>
            <a:pPr marL="0" indent="0">
              <a:buNone/>
            </a:pPr>
            <a:r>
              <a:rPr lang="fr-FR" sz="2000" dirty="0" err="1">
                <a:solidFill>
                  <a:srgbClr val="FF0000"/>
                </a:solidFill>
              </a:rPr>
              <a:t>vier</a:t>
            </a:r>
            <a:r>
              <a:rPr lang="fr-FR" sz="2000" dirty="0" err="1"/>
              <a:t>en</a:t>
            </a:r>
            <a:r>
              <a:rPr lang="fr-FR" sz="2000" dirty="0" err="1">
                <a:solidFill>
                  <a:srgbClr val="0070C0"/>
                </a:solidFill>
              </a:rPr>
              <a:t>twintig</a:t>
            </a:r>
            <a:endParaRPr lang="fr-FR" sz="2000" dirty="0">
              <a:solidFill>
                <a:srgbClr val="0070C0"/>
              </a:solidFill>
            </a:endParaRPr>
          </a:p>
          <a:p>
            <a:r>
              <a:rPr lang="fr-FR" sz="2000" dirty="0"/>
              <a:t>95</a:t>
            </a:r>
          </a:p>
          <a:p>
            <a:pPr marL="0" indent="0">
              <a:buNone/>
            </a:pPr>
            <a:r>
              <a:rPr lang="fr-FR" sz="2000" dirty="0" err="1">
                <a:solidFill>
                  <a:srgbClr val="FF0000"/>
                </a:solidFill>
              </a:rPr>
              <a:t>vijf</a:t>
            </a:r>
            <a:r>
              <a:rPr lang="fr-FR" sz="2000" dirty="0" err="1"/>
              <a:t>en</a:t>
            </a:r>
            <a:r>
              <a:rPr lang="fr-FR" sz="2000" dirty="0" err="1">
                <a:solidFill>
                  <a:srgbClr val="0070C0"/>
                </a:solidFill>
              </a:rPr>
              <a:t>negentig</a:t>
            </a:r>
            <a:endParaRPr lang="fr-FR" sz="2000" dirty="0">
              <a:solidFill>
                <a:srgbClr val="0070C0"/>
              </a:solidFill>
            </a:endParaRPr>
          </a:p>
          <a:p>
            <a:r>
              <a:rPr lang="fr-FR" sz="2000" dirty="0"/>
              <a:t>42</a:t>
            </a:r>
          </a:p>
          <a:p>
            <a:pPr marL="0" indent="0">
              <a:buNone/>
            </a:pPr>
            <a:r>
              <a:rPr lang="fr-FR" sz="2000" dirty="0" err="1">
                <a:solidFill>
                  <a:srgbClr val="FF0000"/>
                </a:solidFill>
              </a:rPr>
              <a:t>twee</a:t>
            </a:r>
            <a:r>
              <a:rPr lang="fr-FR" sz="2000" b="1" dirty="0" err="1"/>
              <a:t>ën</a:t>
            </a:r>
            <a:r>
              <a:rPr lang="fr-FR" sz="2000" dirty="0" err="1">
                <a:solidFill>
                  <a:srgbClr val="0070C0"/>
                </a:solidFill>
              </a:rPr>
              <a:t>veertig</a:t>
            </a:r>
            <a:endParaRPr lang="fr-FR" sz="2000" dirty="0">
              <a:solidFill>
                <a:srgbClr val="0070C0"/>
              </a:solidFill>
            </a:endParaRPr>
          </a:p>
          <a:p>
            <a:r>
              <a:rPr lang="fr-FR" sz="2000" dirty="0"/>
              <a:t>33</a:t>
            </a:r>
          </a:p>
          <a:p>
            <a:pPr marL="0" indent="0">
              <a:buNone/>
            </a:pPr>
            <a:r>
              <a:rPr lang="fr-FR" sz="2000" dirty="0" err="1">
                <a:solidFill>
                  <a:srgbClr val="FF0000"/>
                </a:solidFill>
              </a:rPr>
              <a:t>drie</a:t>
            </a:r>
            <a:r>
              <a:rPr lang="fr-FR" sz="2000" b="1" dirty="0" err="1"/>
              <a:t>ën</a:t>
            </a:r>
            <a:r>
              <a:rPr lang="fr-FR" sz="2000" dirty="0" err="1">
                <a:solidFill>
                  <a:srgbClr val="0070C0"/>
                </a:solidFill>
              </a:rPr>
              <a:t>dertig</a:t>
            </a:r>
            <a:endParaRPr lang="fr-FR" sz="2000" dirty="0">
              <a:solidFill>
                <a:srgbClr val="0070C0"/>
              </a:solidFill>
            </a:endParaRPr>
          </a:p>
          <a:p>
            <a:r>
              <a:rPr lang="fr-FR" sz="2000" dirty="0"/>
              <a:t>79</a:t>
            </a:r>
          </a:p>
          <a:p>
            <a:pPr marL="0" indent="0">
              <a:buNone/>
            </a:pPr>
            <a:r>
              <a:rPr lang="fr-FR" sz="2000" dirty="0" err="1">
                <a:solidFill>
                  <a:srgbClr val="FF0000"/>
                </a:solidFill>
              </a:rPr>
              <a:t>negen</a:t>
            </a:r>
            <a:r>
              <a:rPr lang="fr-FR" sz="2000" dirty="0" err="1"/>
              <a:t>en</a:t>
            </a:r>
            <a:r>
              <a:rPr lang="fr-FR" sz="2000" dirty="0" err="1">
                <a:solidFill>
                  <a:srgbClr val="0070C0"/>
                </a:solidFill>
              </a:rPr>
              <a:t>zeventig</a:t>
            </a:r>
            <a:endParaRPr lang="fr-FR" sz="2000" dirty="0">
              <a:solidFill>
                <a:srgbClr val="0070C0"/>
              </a:solidFill>
            </a:endParaRPr>
          </a:p>
          <a:p>
            <a:r>
              <a:rPr lang="fr-FR" sz="2000" dirty="0"/>
              <a:t>13</a:t>
            </a:r>
          </a:p>
          <a:p>
            <a:pPr marL="0" indent="0">
              <a:buNone/>
            </a:pPr>
            <a:r>
              <a:rPr lang="fr-FR" sz="2000" dirty="0" err="1"/>
              <a:t>d</a:t>
            </a:r>
            <a:r>
              <a:rPr lang="fr-FR" sz="2000" b="1" dirty="0" err="1"/>
              <a:t>e</a:t>
            </a:r>
            <a:r>
              <a:rPr lang="fr-FR" sz="2000" dirty="0" err="1"/>
              <a:t>rtien</a:t>
            </a:r>
            <a:endParaRPr lang="fr-FR" sz="2000" dirty="0"/>
          </a:p>
          <a:p>
            <a:r>
              <a:rPr lang="fr-FR" sz="2000" dirty="0"/>
              <a:t>88</a:t>
            </a:r>
          </a:p>
          <a:p>
            <a:pPr marL="0" indent="0">
              <a:buNone/>
            </a:pPr>
            <a:r>
              <a:rPr lang="fr-FR" sz="2000" dirty="0" err="1">
                <a:solidFill>
                  <a:srgbClr val="FF0000"/>
                </a:solidFill>
              </a:rPr>
              <a:t>acht</a:t>
            </a:r>
            <a:r>
              <a:rPr lang="fr-FR" sz="2000" dirty="0" err="1"/>
              <a:t>en</a:t>
            </a:r>
            <a:r>
              <a:rPr lang="fr-FR" sz="2000" dirty="0" err="1">
                <a:solidFill>
                  <a:srgbClr val="0070C0"/>
                </a:solidFill>
              </a:rPr>
              <a:t>tachtig</a:t>
            </a:r>
            <a:endParaRPr lang="fr-FR" sz="2000" dirty="0">
              <a:solidFill>
                <a:srgbClr val="0070C0"/>
              </a:solidFill>
            </a:endParaRPr>
          </a:p>
          <a:p>
            <a:r>
              <a:rPr lang="fr-FR" sz="2000" dirty="0"/>
              <a:t>71</a:t>
            </a:r>
          </a:p>
          <a:p>
            <a:pPr marL="0" indent="0">
              <a:buNone/>
            </a:pPr>
            <a:r>
              <a:rPr lang="fr-FR" sz="2000" dirty="0" err="1">
                <a:solidFill>
                  <a:srgbClr val="FF0000"/>
                </a:solidFill>
              </a:rPr>
              <a:t>een</a:t>
            </a:r>
            <a:r>
              <a:rPr lang="fr-FR" sz="2000" dirty="0" err="1"/>
              <a:t>en</a:t>
            </a:r>
            <a:r>
              <a:rPr lang="fr-FR" sz="2000" dirty="0" err="1">
                <a:solidFill>
                  <a:srgbClr val="0070C0"/>
                </a:solidFill>
              </a:rPr>
              <a:t>zeventig</a:t>
            </a:r>
            <a:endParaRPr lang="fr-FR" sz="2000" dirty="0">
              <a:solidFill>
                <a:srgbClr val="0070C0"/>
              </a:solidFill>
            </a:endParaRPr>
          </a:p>
          <a:p>
            <a:r>
              <a:rPr lang="fr-FR" sz="2000" dirty="0"/>
              <a:t>64</a:t>
            </a:r>
          </a:p>
          <a:p>
            <a:pPr marL="0" indent="0">
              <a:buNone/>
            </a:pPr>
            <a:r>
              <a:rPr lang="fr-FR" sz="2000" dirty="0" err="1">
                <a:solidFill>
                  <a:srgbClr val="FF0000"/>
                </a:solidFill>
              </a:rPr>
              <a:t>vier</a:t>
            </a:r>
            <a:r>
              <a:rPr lang="fr-FR" sz="2000" dirty="0" err="1"/>
              <a:t>en</a:t>
            </a:r>
            <a:r>
              <a:rPr lang="fr-FR" sz="2000" dirty="0" err="1">
                <a:solidFill>
                  <a:srgbClr val="0070C0"/>
                </a:solidFill>
              </a:rPr>
              <a:t>zestig</a:t>
            </a:r>
            <a:endParaRPr lang="fr-FR" sz="2000" dirty="0">
              <a:solidFill>
                <a:srgbClr val="0070C0"/>
              </a:solidFill>
            </a:endParaRPr>
          </a:p>
          <a:p>
            <a:r>
              <a:rPr lang="fr-FR" sz="2000" dirty="0"/>
              <a:t>35</a:t>
            </a:r>
          </a:p>
          <a:p>
            <a:pPr marL="0" indent="0">
              <a:buNone/>
            </a:pPr>
            <a:r>
              <a:rPr lang="fr-FR" sz="2000" dirty="0" err="1">
                <a:solidFill>
                  <a:srgbClr val="FF0000"/>
                </a:solidFill>
              </a:rPr>
              <a:t>vijf</a:t>
            </a:r>
            <a:r>
              <a:rPr lang="fr-FR" sz="2000" dirty="0" err="1"/>
              <a:t>en</a:t>
            </a:r>
            <a:r>
              <a:rPr lang="fr-FR" sz="2000" dirty="0" err="1">
                <a:solidFill>
                  <a:srgbClr val="0070C0"/>
                </a:solidFill>
              </a:rPr>
              <a:t>dertig</a:t>
            </a:r>
            <a:endParaRPr lang="fr-FR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449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CAC35FD-C7BF-0843-86B3-D36DFEBC6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100 &amp; 1000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01FD0944-15B2-CF4B-88AD-B12E89FE7B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9258861"/>
              </p:ext>
            </p:extLst>
          </p:nvPr>
        </p:nvGraphicFramePr>
        <p:xfrm>
          <a:off x="2312364" y="2724103"/>
          <a:ext cx="7152911" cy="2774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7665">
                  <a:extLst>
                    <a:ext uri="{9D8B030D-6E8A-4147-A177-3AD203B41FA5}">
                      <a16:colId xmlns:a16="http://schemas.microsoft.com/office/drawing/2014/main" val="2905604705"/>
                    </a:ext>
                  </a:extLst>
                </a:gridCol>
                <a:gridCol w="3955246">
                  <a:extLst>
                    <a:ext uri="{9D8B030D-6E8A-4147-A177-3AD203B41FA5}">
                      <a16:colId xmlns:a16="http://schemas.microsoft.com/office/drawing/2014/main" val="2385450076"/>
                    </a:ext>
                  </a:extLst>
                </a:gridCol>
              </a:tblGrid>
              <a:tr h="924884">
                <a:tc>
                  <a:txBody>
                    <a:bodyPr/>
                    <a:lstStyle/>
                    <a:p>
                      <a:pPr algn="ctr"/>
                      <a:r>
                        <a:rPr lang="fr-FR" sz="3000" dirty="0" err="1"/>
                        <a:t>getal</a:t>
                      </a:r>
                      <a:endParaRPr lang="fr-FR" sz="3000" dirty="0"/>
                    </a:p>
                  </a:txBody>
                  <a:tcPr marL="77775" marR="77775" marT="38888" marB="38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 dirty="0"/>
                        <a:t>SPELLING</a:t>
                      </a:r>
                    </a:p>
                  </a:txBody>
                  <a:tcPr marL="77775" marR="77775" marT="38888" marB="38888"/>
                </a:tc>
                <a:extLst>
                  <a:ext uri="{0D108BD9-81ED-4DB2-BD59-A6C34878D82A}">
                    <a16:rowId xmlns:a16="http://schemas.microsoft.com/office/drawing/2014/main" val="482207482"/>
                  </a:ext>
                </a:extLst>
              </a:tr>
              <a:tr h="924884">
                <a:tc>
                  <a:txBody>
                    <a:bodyPr/>
                    <a:lstStyle/>
                    <a:p>
                      <a:pPr algn="ctr"/>
                      <a:r>
                        <a:rPr lang="fr-FR" sz="3000" dirty="0"/>
                        <a:t>100</a:t>
                      </a:r>
                    </a:p>
                  </a:txBody>
                  <a:tcPr marL="77775" marR="77775" marT="38888" marB="38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 dirty="0" err="1"/>
                        <a:t>honderd</a:t>
                      </a:r>
                      <a:endParaRPr lang="fr-FR" sz="3000" dirty="0"/>
                    </a:p>
                  </a:txBody>
                  <a:tcPr marL="77775" marR="77775" marT="38888" marB="38888"/>
                </a:tc>
                <a:extLst>
                  <a:ext uri="{0D108BD9-81ED-4DB2-BD59-A6C34878D82A}">
                    <a16:rowId xmlns:a16="http://schemas.microsoft.com/office/drawing/2014/main" val="2448210797"/>
                  </a:ext>
                </a:extLst>
              </a:tr>
              <a:tr h="924884">
                <a:tc>
                  <a:txBody>
                    <a:bodyPr/>
                    <a:lstStyle/>
                    <a:p>
                      <a:pPr algn="ctr"/>
                      <a:r>
                        <a:rPr lang="fr-FR" sz="3000" dirty="0"/>
                        <a:t>1.000</a:t>
                      </a:r>
                    </a:p>
                  </a:txBody>
                  <a:tcPr marL="77775" marR="77775" marT="38888" marB="38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 dirty="0" err="1"/>
                        <a:t>duizend</a:t>
                      </a:r>
                      <a:endParaRPr lang="fr-FR" sz="3000" dirty="0"/>
                    </a:p>
                  </a:txBody>
                  <a:tcPr marL="77775" marR="77775" marT="38888" marB="38888"/>
                </a:tc>
                <a:extLst>
                  <a:ext uri="{0D108BD9-81ED-4DB2-BD59-A6C34878D82A}">
                    <a16:rowId xmlns:a16="http://schemas.microsoft.com/office/drawing/2014/main" val="201570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9329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CAC35FD-C7BF-0843-86B3-D36DFEBC6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100 &amp; 1000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au 6">
            <a:extLst>
              <a:ext uri="{FF2B5EF4-FFF2-40B4-BE49-F238E27FC236}">
                <a16:creationId xmlns:a16="http://schemas.microsoft.com/office/drawing/2014/main" id="{ABB78842-E9D2-ED4B-AA4C-82E4083730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186439"/>
              </p:ext>
            </p:extLst>
          </p:nvPr>
        </p:nvGraphicFramePr>
        <p:xfrm>
          <a:off x="836612" y="2411547"/>
          <a:ext cx="10515600" cy="415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9068244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88679396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98608318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943099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getal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SPELLING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getal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SPELLING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1463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honderd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duizend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472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tweehonderd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tweeduizend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9349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/>
                        <a:t>driehonderd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12.000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twaalfduizend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688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vierhonderd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31.000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eenendertigduizend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23669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vijfhonderd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honderdduizend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7138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zeshonderd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driehonderd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duizend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5301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542.000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vijfhonderd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tweeënveertigduizend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60225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rgbClr val="FF0000"/>
                          </a:solidFill>
                        </a:rPr>
                        <a:t>ILS SONT ABSORBANTS - UN SEUL MOT</a:t>
                      </a:r>
                    </a:p>
                    <a:p>
                      <a:pPr algn="ctr"/>
                      <a:r>
                        <a:rPr lang="fr-FR" sz="1800" i="1" dirty="0" err="1">
                          <a:solidFill>
                            <a:schemeClr val="tx1"/>
                          </a:solidFill>
                        </a:rPr>
                        <a:t>negentienhonderd</a:t>
                      </a:r>
                      <a:endParaRPr lang="fr-FR" sz="1800" i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fr-FR" sz="1800" i="1" dirty="0" err="1">
                          <a:solidFill>
                            <a:schemeClr val="tx1"/>
                          </a:solidFill>
                        </a:rPr>
                        <a:t>eenentachtigduizend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438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78581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534</Words>
  <Application>Microsoft Macintosh PowerPoint</Application>
  <PresentationFormat>Grand écran</PresentationFormat>
  <Paragraphs>347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Thème Office</vt:lpstr>
      <vt:lpstr>Chiffres et nombres</vt:lpstr>
      <vt:lpstr>Van 0 tot 20</vt:lpstr>
      <vt:lpstr>Van 10 tot 100</vt:lpstr>
      <vt:lpstr>Oefen!</vt:lpstr>
      <vt:lpstr>Van 21 tot 99</vt:lpstr>
      <vt:lpstr>Van 21 tot 99</vt:lpstr>
      <vt:lpstr>Oefen!</vt:lpstr>
      <vt:lpstr>100 &amp; 1000</vt:lpstr>
      <vt:lpstr>100 &amp; 1000</vt:lpstr>
      <vt:lpstr>X00 &amp; X.000</vt:lpstr>
      <vt:lpstr>Oefen!</vt:lpstr>
      <vt:lpstr>1.000.000 &amp; 1.000.000.000</vt:lpstr>
      <vt:lpstr>… et 1 – … et 12</vt:lpstr>
      <vt:lpstr>Oefenen</vt:lpstr>
      <vt:lpstr>Nombres ordinaux</vt:lpstr>
      <vt:lpstr>Du 1er au Xe</vt:lpstr>
      <vt:lpstr>-DE ou -STE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Chiffres et nombres</dc:title>
  <dc:creator>Cédric LUTHERS</dc:creator>
  <cp:lastModifiedBy>Cédric LUTHERS</cp:lastModifiedBy>
  <cp:revision>6</cp:revision>
  <dcterms:created xsi:type="dcterms:W3CDTF">2020-10-13T11:43:19Z</dcterms:created>
  <dcterms:modified xsi:type="dcterms:W3CDTF">2021-11-17T16:36:35Z</dcterms:modified>
</cp:coreProperties>
</file>