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402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628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7063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37125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5811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0518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81992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641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307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19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842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5999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4696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7253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4888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8699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FCEB5-28A2-493A-817A-21E93898F239}" type="datetimeFigureOut">
              <a:rPr lang="fr-BE" smtClean="0"/>
              <a:t>13/10/20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5141E7D-AF15-4772-993F-FC786DFAD8D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7115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4060DE8-8510-4BE6-A16C-B7F1F0DFE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pPr algn="ctr"/>
            <a:r>
              <a:rPr lang="fr-BE" dirty="0" err="1"/>
              <a:t>Momenten</a:t>
            </a:r>
            <a:r>
              <a:rPr lang="fr-BE" dirty="0"/>
              <a:t> </a:t>
            </a:r>
            <a:br>
              <a:rPr lang="fr-BE" dirty="0"/>
            </a:br>
            <a:r>
              <a:rPr lang="fr-BE" dirty="0"/>
              <a:t>van de dag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BF514A6-BEF1-4789-B0E4-3D3222865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7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769713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084198-8091-43FD-8463-095E2BC91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Hier, aujourd’hui, demain &amp; les jours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DBE350B-B8C9-4439-8118-9B9D948E83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040096"/>
              </p:ext>
            </p:extLst>
          </p:nvPr>
        </p:nvGraphicFramePr>
        <p:xfrm>
          <a:off x="3972755" y="1529419"/>
          <a:ext cx="562632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05">
                  <a:extLst>
                    <a:ext uri="{9D8B030D-6E8A-4147-A177-3AD203B41FA5}">
                      <a16:colId xmlns:a16="http://schemas.microsoft.com/office/drawing/2014/main" val="582506984"/>
                    </a:ext>
                  </a:extLst>
                </a:gridCol>
                <a:gridCol w="2954215">
                  <a:extLst>
                    <a:ext uri="{9D8B030D-6E8A-4147-A177-3AD203B41FA5}">
                      <a16:colId xmlns:a16="http://schemas.microsoft.com/office/drawing/2014/main" val="1741172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Moment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Moment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1210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 err="1"/>
                        <a:t>gister</a:t>
                      </a:r>
                      <a:r>
                        <a:rPr lang="fr-BE" sz="2500" dirty="0"/>
                        <a:t>-</a:t>
                      </a:r>
                    </a:p>
                    <a:p>
                      <a:pPr algn="ctr"/>
                      <a:r>
                        <a:rPr lang="fr-BE" sz="2500" dirty="0"/>
                        <a:t>van-</a:t>
                      </a:r>
                    </a:p>
                    <a:p>
                      <a:pPr algn="ctr"/>
                      <a:r>
                        <a:rPr lang="fr-BE" sz="2500" dirty="0" err="1"/>
                        <a:t>morgen</a:t>
                      </a:r>
                      <a:r>
                        <a:rPr lang="fr-BE" sz="25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-</a:t>
                      </a:r>
                      <a:r>
                        <a:rPr lang="fr-BE" sz="2500" dirty="0" err="1"/>
                        <a:t>ochtend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2584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-</a:t>
                      </a:r>
                      <a:r>
                        <a:rPr lang="fr-BE" sz="2500" dirty="0" err="1"/>
                        <a:t>middag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5604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-</a:t>
                      </a:r>
                      <a:r>
                        <a:rPr lang="fr-BE" sz="2500" dirty="0" err="1"/>
                        <a:t>avond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045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-</a:t>
                      </a:r>
                      <a:r>
                        <a:rPr lang="fr-BE" sz="2500" dirty="0" err="1"/>
                        <a:t>nacht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899688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fr-BE" sz="2500" dirty="0" err="1"/>
                        <a:t>maandag</a:t>
                      </a:r>
                      <a:r>
                        <a:rPr lang="fr-BE" sz="2500" dirty="0"/>
                        <a:t>-</a:t>
                      </a:r>
                    </a:p>
                    <a:p>
                      <a:pPr algn="ctr"/>
                      <a:r>
                        <a:rPr lang="fr-BE" sz="2500" dirty="0" err="1"/>
                        <a:t>dinsdag</a:t>
                      </a:r>
                      <a:r>
                        <a:rPr lang="fr-BE" sz="2500" dirty="0"/>
                        <a:t>-</a:t>
                      </a:r>
                    </a:p>
                    <a:p>
                      <a:pPr algn="ctr"/>
                      <a:r>
                        <a:rPr lang="fr-BE" sz="2500" dirty="0" err="1"/>
                        <a:t>woensdag</a:t>
                      </a:r>
                      <a:r>
                        <a:rPr lang="fr-BE" sz="2500" dirty="0"/>
                        <a:t>-</a:t>
                      </a:r>
                    </a:p>
                    <a:p>
                      <a:pPr algn="ctr"/>
                      <a:r>
                        <a:rPr lang="fr-BE" sz="2500" dirty="0" err="1"/>
                        <a:t>donderdag</a:t>
                      </a:r>
                      <a:r>
                        <a:rPr lang="fr-BE" sz="2500" dirty="0"/>
                        <a:t>-</a:t>
                      </a:r>
                    </a:p>
                    <a:p>
                      <a:pPr algn="ctr"/>
                      <a:r>
                        <a:rPr lang="fr-BE" sz="2500" dirty="0" err="1"/>
                        <a:t>vrijdag</a:t>
                      </a:r>
                      <a:r>
                        <a:rPr lang="fr-BE" sz="25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-</a:t>
                      </a:r>
                      <a:r>
                        <a:rPr lang="fr-BE" sz="2500" dirty="0" err="1"/>
                        <a:t>ochtend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5604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-</a:t>
                      </a:r>
                      <a:r>
                        <a:rPr lang="fr-BE" sz="2500" dirty="0" err="1"/>
                        <a:t>middag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0801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-</a:t>
                      </a:r>
                      <a:r>
                        <a:rPr lang="fr-BE" sz="2500" dirty="0" err="1"/>
                        <a:t>avond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32228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/>
                        <a:t>-nacht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92622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062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02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>
            <a:extLst>
              <a:ext uri="{FF2B5EF4-FFF2-40B4-BE49-F238E27FC236}">
                <a16:creationId xmlns:a16="http://schemas.microsoft.com/office/drawing/2014/main" id="{F966DD2F-FBF5-41CE-A3F4-565352D95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FA4D2B6-0DC8-4FFA-BD7F-D8E60626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fr-BE" dirty="0" err="1"/>
              <a:t>Momenten</a:t>
            </a:r>
            <a:r>
              <a:rPr lang="fr-BE" dirty="0"/>
              <a:t> van de dag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F46FCE2B-F2D2-466E-B0AA-8E341DB49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2BD31C98-199A-4722-A1A5-4393A43E7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61F3FA74-C464-45F6-B917-74B7F6AA0E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028065"/>
              </p:ext>
            </p:extLst>
          </p:nvPr>
        </p:nvGraphicFramePr>
        <p:xfrm>
          <a:off x="1794897" y="2411333"/>
          <a:ext cx="8987405" cy="327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231">
                  <a:extLst>
                    <a:ext uri="{9D8B030D-6E8A-4147-A177-3AD203B41FA5}">
                      <a16:colId xmlns:a16="http://schemas.microsoft.com/office/drawing/2014/main" val="810656626"/>
                    </a:ext>
                  </a:extLst>
                </a:gridCol>
                <a:gridCol w="2794943">
                  <a:extLst>
                    <a:ext uri="{9D8B030D-6E8A-4147-A177-3AD203B41FA5}">
                      <a16:colId xmlns:a16="http://schemas.microsoft.com/office/drawing/2014/main" val="3802239358"/>
                    </a:ext>
                  </a:extLst>
                </a:gridCol>
                <a:gridCol w="3096231">
                  <a:extLst>
                    <a:ext uri="{9D8B030D-6E8A-4147-A177-3AD203B41FA5}">
                      <a16:colId xmlns:a16="http://schemas.microsoft.com/office/drawing/2014/main" val="3769358401"/>
                    </a:ext>
                  </a:extLst>
                </a:gridCol>
              </a:tblGrid>
              <a:tr h="476344">
                <a:tc>
                  <a:txBody>
                    <a:bodyPr/>
                    <a:lstStyle/>
                    <a:p>
                      <a:endParaRPr lang="fr-BE" sz="1900" dirty="0"/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 dirty="0"/>
                        <a:t>« </a:t>
                      </a:r>
                      <a:r>
                        <a:rPr lang="fr-BE" sz="1900" dirty="0" err="1"/>
                        <a:t>goeie</a:t>
                      </a:r>
                      <a:r>
                        <a:rPr lang="fr-BE" sz="1900" dirty="0"/>
                        <a:t>- »</a:t>
                      </a:r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endParaRPr lang="fr-BE" sz="1900" dirty="0"/>
                    </a:p>
                  </a:txBody>
                  <a:tcPr marL="95269" marR="95269" marT="47634" marB="47634"/>
                </a:tc>
                <a:extLst>
                  <a:ext uri="{0D108BD9-81ED-4DB2-BD59-A6C34878D82A}">
                    <a16:rowId xmlns:a16="http://schemas.microsoft.com/office/drawing/2014/main" val="3966782669"/>
                  </a:ext>
                </a:extLst>
              </a:tr>
              <a:tr h="704988">
                <a:tc>
                  <a:txBody>
                    <a:bodyPr/>
                    <a:lstStyle/>
                    <a:p>
                      <a:pPr algn="ctr"/>
                      <a:r>
                        <a:rPr lang="fr-BE" sz="1900"/>
                        <a:t>MATIN</a:t>
                      </a:r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/>
                        <a:t>De morgen</a:t>
                      </a:r>
                    </a:p>
                    <a:p>
                      <a:pPr algn="ctr"/>
                      <a:r>
                        <a:rPr lang="fr-BE" sz="1900"/>
                        <a:t>De ochtend</a:t>
                      </a:r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endParaRPr lang="fr-BE" sz="1900"/>
                    </a:p>
                  </a:txBody>
                  <a:tcPr marL="95269" marR="95269" marT="47634" marB="47634"/>
                </a:tc>
                <a:extLst>
                  <a:ext uri="{0D108BD9-81ED-4DB2-BD59-A6C34878D82A}">
                    <a16:rowId xmlns:a16="http://schemas.microsoft.com/office/drawing/2014/main" val="1723011836"/>
                  </a:ext>
                </a:extLst>
              </a:tr>
              <a:tr h="419183">
                <a:tc>
                  <a:txBody>
                    <a:bodyPr/>
                    <a:lstStyle/>
                    <a:p>
                      <a:pPr algn="ctr"/>
                      <a:endParaRPr lang="fr-BE" sz="1900"/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endParaRPr lang="fr-BE" sz="1900"/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/>
                        <a:t>De </a:t>
                      </a:r>
                      <a:r>
                        <a:rPr lang="fr-BE" sz="1900" b="1"/>
                        <a:t>voor</a:t>
                      </a:r>
                      <a:r>
                        <a:rPr lang="fr-BE" sz="1900"/>
                        <a:t>middag</a:t>
                      </a:r>
                    </a:p>
                  </a:txBody>
                  <a:tcPr marL="95269" marR="95269" marT="47634" marB="47634"/>
                </a:tc>
                <a:extLst>
                  <a:ext uri="{0D108BD9-81ED-4DB2-BD59-A6C34878D82A}">
                    <a16:rowId xmlns:a16="http://schemas.microsoft.com/office/drawing/2014/main" val="3966256852"/>
                  </a:ext>
                </a:extLst>
              </a:tr>
              <a:tr h="419183">
                <a:tc>
                  <a:txBody>
                    <a:bodyPr/>
                    <a:lstStyle/>
                    <a:p>
                      <a:pPr algn="ctr"/>
                      <a:r>
                        <a:rPr lang="fr-BE" sz="1900"/>
                        <a:t>MIDI/APRÈS-MIDI</a:t>
                      </a:r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/>
                        <a:t>De middag</a:t>
                      </a:r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endParaRPr lang="fr-BE" sz="1900"/>
                    </a:p>
                  </a:txBody>
                  <a:tcPr marL="95269" marR="95269" marT="47634" marB="47634"/>
                </a:tc>
                <a:extLst>
                  <a:ext uri="{0D108BD9-81ED-4DB2-BD59-A6C34878D82A}">
                    <a16:rowId xmlns:a16="http://schemas.microsoft.com/office/drawing/2014/main" val="2246997329"/>
                  </a:ext>
                </a:extLst>
              </a:tr>
              <a:tr h="419183">
                <a:tc>
                  <a:txBody>
                    <a:bodyPr/>
                    <a:lstStyle/>
                    <a:p>
                      <a:pPr algn="ctr"/>
                      <a:endParaRPr lang="fr-BE" sz="1900"/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endParaRPr lang="fr-BE" sz="1900"/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/>
                        <a:t>De </a:t>
                      </a:r>
                      <a:r>
                        <a:rPr lang="fr-BE" sz="1900" b="1"/>
                        <a:t>na</a:t>
                      </a:r>
                      <a:r>
                        <a:rPr lang="fr-BE" sz="1900"/>
                        <a:t>middag</a:t>
                      </a:r>
                    </a:p>
                  </a:txBody>
                  <a:tcPr marL="95269" marR="95269" marT="47634" marB="47634"/>
                </a:tc>
                <a:extLst>
                  <a:ext uri="{0D108BD9-81ED-4DB2-BD59-A6C34878D82A}">
                    <a16:rowId xmlns:a16="http://schemas.microsoft.com/office/drawing/2014/main" val="2510806393"/>
                  </a:ext>
                </a:extLst>
              </a:tr>
              <a:tr h="419183">
                <a:tc>
                  <a:txBody>
                    <a:bodyPr/>
                    <a:lstStyle/>
                    <a:p>
                      <a:pPr algn="ctr"/>
                      <a:r>
                        <a:rPr lang="fr-BE" sz="1900"/>
                        <a:t>SOIR</a:t>
                      </a:r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/>
                        <a:t>De avond</a:t>
                      </a:r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endParaRPr lang="fr-BE" sz="1900"/>
                    </a:p>
                  </a:txBody>
                  <a:tcPr marL="95269" marR="95269" marT="47634" marB="47634"/>
                </a:tc>
                <a:extLst>
                  <a:ext uri="{0D108BD9-81ED-4DB2-BD59-A6C34878D82A}">
                    <a16:rowId xmlns:a16="http://schemas.microsoft.com/office/drawing/2014/main" val="4128987771"/>
                  </a:ext>
                </a:extLst>
              </a:tr>
              <a:tr h="419183">
                <a:tc>
                  <a:txBody>
                    <a:bodyPr/>
                    <a:lstStyle/>
                    <a:p>
                      <a:pPr algn="ctr"/>
                      <a:r>
                        <a:rPr lang="fr-BE" sz="1900"/>
                        <a:t>NUIT</a:t>
                      </a:r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/>
                        <a:t>De nacht</a:t>
                      </a:r>
                    </a:p>
                  </a:txBody>
                  <a:tcPr marL="95269" marR="95269" marT="47634" marB="47634"/>
                </a:tc>
                <a:tc>
                  <a:txBody>
                    <a:bodyPr/>
                    <a:lstStyle/>
                    <a:p>
                      <a:pPr algn="ctr"/>
                      <a:endParaRPr lang="fr-BE" sz="1900" dirty="0"/>
                    </a:p>
                  </a:txBody>
                  <a:tcPr marL="95269" marR="95269" marT="47634" marB="47634"/>
                </a:tc>
                <a:extLst>
                  <a:ext uri="{0D108BD9-81ED-4DB2-BD59-A6C34878D82A}">
                    <a16:rowId xmlns:a16="http://schemas.microsoft.com/office/drawing/2014/main" val="2944516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66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4060DE8-8510-4BE6-A16C-B7F1F0DFE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pPr algn="ctr"/>
            <a:r>
              <a:rPr lang="fr-BE" dirty="0"/>
              <a:t>Compléments</a:t>
            </a:r>
            <a:br>
              <a:rPr lang="fr-BE" dirty="0"/>
            </a:br>
            <a:r>
              <a:rPr lang="fr-BE" dirty="0"/>
              <a:t>de temps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BF514A6-BEF1-4789-B0E4-3D3222865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7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66776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18CD47-CAD8-4E82-AB06-51A4DEA1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Dans l’absolu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3B0E8D-9E09-4067-80B4-B6C1F3FA9E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Le ~ / La ~ / En ~</a:t>
            </a:r>
          </a:p>
        </p:txBody>
      </p:sp>
    </p:spTree>
    <p:extLst>
      <p:ext uri="{BB962C8B-B14F-4D97-AF65-F5344CB8AC3E}">
        <p14:creationId xmlns:p14="http://schemas.microsoft.com/office/powerpoint/2010/main" val="302406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0973E9-8DAF-4FCA-A3D9-952C3833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Deux formes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ECA4DB-B45D-4745-92D2-9B2E0D1C1C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BE" sz="3000" b="1" dirty="0"/>
              <a:t>IN DE ~</a:t>
            </a:r>
          </a:p>
        </p:txBody>
      </p: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B8CD93AE-193E-4F73-AF26-43F0C2C1A05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5564073"/>
              </p:ext>
            </p:extLst>
          </p:nvPr>
        </p:nvGraphicFramePr>
        <p:xfrm>
          <a:off x="2588705" y="2901218"/>
          <a:ext cx="43434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649220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975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/>
                        <a:t>in de </a:t>
                      </a:r>
                      <a:r>
                        <a:rPr lang="fr-BE" sz="2500" dirty="0"/>
                        <a:t>morgen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73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/>
                        <a:t>in de </a:t>
                      </a:r>
                      <a:r>
                        <a:rPr lang="fr-BE" sz="2500" dirty="0" err="1"/>
                        <a:t>voormiddag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336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/>
                        <a:t>in de </a:t>
                      </a:r>
                      <a:r>
                        <a:rPr lang="fr-BE" sz="2500" dirty="0" err="1"/>
                        <a:t>namiddag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259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/>
                        <a:t>in de </a:t>
                      </a:r>
                      <a:r>
                        <a:rPr lang="fr-BE" sz="2500" dirty="0" err="1"/>
                        <a:t>avond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71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/>
                        <a:t>in de </a:t>
                      </a:r>
                      <a:r>
                        <a:rPr lang="fr-BE" sz="2500" dirty="0" err="1"/>
                        <a:t>nacht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272376"/>
                  </a:ext>
                </a:extLst>
              </a:tr>
            </a:tbl>
          </a:graphicData>
        </a:graphic>
      </p:graphicFrame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BD58FA9-2943-46C4-B0B6-69A918C53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BE" sz="3000" b="1" dirty="0"/>
              <a:t>’S ~ -S</a:t>
            </a:r>
          </a:p>
        </p:txBody>
      </p:sp>
      <p:graphicFrame>
        <p:nvGraphicFramePr>
          <p:cNvPr id="11" name="Tableau 11">
            <a:extLst>
              <a:ext uri="{FF2B5EF4-FFF2-40B4-BE49-F238E27FC236}">
                <a16:creationId xmlns:a16="http://schemas.microsoft.com/office/drawing/2014/main" id="{21AD7218-8310-4E7F-9931-B084D0C3DF0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5492290"/>
              </p:ext>
            </p:extLst>
          </p:nvPr>
        </p:nvGraphicFramePr>
        <p:xfrm>
          <a:off x="7165974" y="2901218"/>
          <a:ext cx="4338637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8637">
                  <a:extLst>
                    <a:ext uri="{9D8B030D-6E8A-4147-A177-3AD203B41FA5}">
                      <a16:colId xmlns:a16="http://schemas.microsoft.com/office/drawing/2014/main" val="1641346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86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/>
                        <a:t>’s</a:t>
                      </a:r>
                      <a:r>
                        <a:rPr lang="fr-BE" sz="2500" dirty="0"/>
                        <a:t> morgen</a:t>
                      </a:r>
                      <a:r>
                        <a:rPr lang="fr-BE" sz="2500" b="1" dirty="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70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/>
                        <a:t>’s</a:t>
                      </a:r>
                      <a:r>
                        <a:rPr lang="fr-BE" sz="2500" dirty="0"/>
                        <a:t> </a:t>
                      </a:r>
                      <a:r>
                        <a:rPr lang="fr-BE" sz="2500" dirty="0" err="1"/>
                        <a:t>middag</a:t>
                      </a:r>
                      <a:r>
                        <a:rPr lang="fr-BE" sz="2500" b="1" dirty="0" err="1"/>
                        <a:t>s</a:t>
                      </a:r>
                      <a:endParaRPr lang="fr-BE" sz="2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4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/>
                        <a:t>’s</a:t>
                      </a:r>
                      <a:r>
                        <a:rPr lang="fr-BE" sz="2500" dirty="0"/>
                        <a:t> </a:t>
                      </a:r>
                      <a:r>
                        <a:rPr lang="fr-BE" sz="2500" dirty="0" err="1"/>
                        <a:t>avond</a:t>
                      </a:r>
                      <a:r>
                        <a:rPr lang="fr-BE" sz="2500" b="1" dirty="0" err="1"/>
                        <a:t>s</a:t>
                      </a:r>
                      <a:endParaRPr lang="fr-BE" sz="2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53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/>
                        <a:t>’s </a:t>
                      </a:r>
                      <a:r>
                        <a:rPr lang="fr-BE" sz="2500" dirty="0" err="1"/>
                        <a:t>nacht</a:t>
                      </a:r>
                      <a:r>
                        <a:rPr lang="fr-BE" sz="2500" b="1" dirty="0" err="1"/>
                        <a:t>s</a:t>
                      </a:r>
                      <a:endParaRPr lang="fr-BE" sz="2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630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975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18CD47-CAD8-4E82-AB06-51A4DEA1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Spécifiquement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3B0E8D-9E09-4067-80B4-B6C1F3FA9E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Ce/cette/ces – celui-ci/celle-ci/ceux-ci/celles-ci</a:t>
            </a:r>
          </a:p>
        </p:txBody>
      </p:sp>
    </p:spTree>
    <p:extLst>
      <p:ext uri="{BB962C8B-B14F-4D97-AF65-F5344CB8AC3E}">
        <p14:creationId xmlns:p14="http://schemas.microsoft.com/office/powerpoint/2010/main" val="280769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3F4B29-2C97-481F-B52C-1A5ED7746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Déterminants démonstratifs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EB53C996-223A-44D4-80E0-B8ECEFF4DC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369896"/>
              </p:ext>
            </p:extLst>
          </p:nvPr>
        </p:nvGraphicFramePr>
        <p:xfrm>
          <a:off x="2589213" y="2133600"/>
          <a:ext cx="89154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107742041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69092235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757382522"/>
                    </a:ext>
                  </a:extLst>
                </a:gridCol>
              </a:tblGrid>
              <a:tr h="1239520">
                <a:tc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/>
                        <a:t>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/>
                        <a:t>DE &amp; pluriel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922504"/>
                  </a:ext>
                </a:extLst>
              </a:tr>
              <a:tr h="1239520">
                <a:tc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/>
                        <a:t>Proche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/>
                        <a:t>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/>
                        <a:t>DEZE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373213"/>
                  </a:ext>
                </a:extLst>
              </a:tr>
              <a:tr h="1239520">
                <a:tc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/>
                        <a:t>Éloigné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/>
                        <a:t>DAT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/>
                        <a:t>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304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800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0973E9-8DAF-4FCA-A3D9-952C3833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Deux formes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ECA4DB-B45D-4745-92D2-9B2E0D1C1C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BE" sz="3000" b="1" dirty="0"/>
              <a:t>DIT/DAT – DEZE-DIE</a:t>
            </a:r>
          </a:p>
        </p:txBody>
      </p: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B8CD93AE-193E-4F73-AF26-43F0C2C1A05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5537132"/>
              </p:ext>
            </p:extLst>
          </p:nvPr>
        </p:nvGraphicFramePr>
        <p:xfrm>
          <a:off x="2588705" y="2901218"/>
          <a:ext cx="43434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649220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Ce/cette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975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 err="1"/>
                        <a:t>deze</a:t>
                      </a:r>
                      <a:r>
                        <a:rPr lang="fr-BE" sz="2500" b="1" dirty="0"/>
                        <a:t>/die </a:t>
                      </a:r>
                      <a:r>
                        <a:rPr lang="fr-BE" sz="2500" dirty="0"/>
                        <a:t>morgen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73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 err="1"/>
                        <a:t>deze</a:t>
                      </a:r>
                      <a:r>
                        <a:rPr lang="fr-BE" sz="2500" b="1" dirty="0"/>
                        <a:t>/die </a:t>
                      </a:r>
                      <a:r>
                        <a:rPr lang="fr-BE" sz="2500" dirty="0" err="1"/>
                        <a:t>voormiddag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336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 err="1"/>
                        <a:t>deze</a:t>
                      </a:r>
                      <a:r>
                        <a:rPr lang="fr-BE" sz="2500" b="1" dirty="0"/>
                        <a:t>/die </a:t>
                      </a:r>
                      <a:r>
                        <a:rPr lang="fr-BE" sz="2500" dirty="0" err="1"/>
                        <a:t>namiddag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259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 err="1"/>
                        <a:t>deze</a:t>
                      </a:r>
                      <a:r>
                        <a:rPr lang="fr-BE" sz="2500" b="1" dirty="0"/>
                        <a:t>/die </a:t>
                      </a:r>
                      <a:r>
                        <a:rPr lang="fr-BE" sz="2500" dirty="0" err="1"/>
                        <a:t>avond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71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 err="1"/>
                        <a:t>deze</a:t>
                      </a:r>
                      <a:r>
                        <a:rPr lang="fr-BE" sz="2500" b="1" dirty="0"/>
                        <a:t>/die </a:t>
                      </a:r>
                      <a:r>
                        <a:rPr lang="fr-BE" sz="2500" dirty="0" err="1"/>
                        <a:t>nacht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272376"/>
                  </a:ext>
                </a:extLst>
              </a:tr>
            </a:tbl>
          </a:graphicData>
        </a:graphic>
      </p:graphicFrame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BD58FA9-2943-46C4-B0B6-69A918C53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BE" sz="3000" b="1" dirty="0"/>
              <a:t>VAN-</a:t>
            </a:r>
          </a:p>
        </p:txBody>
      </p:sp>
      <p:graphicFrame>
        <p:nvGraphicFramePr>
          <p:cNvPr id="11" name="Tableau 11">
            <a:extLst>
              <a:ext uri="{FF2B5EF4-FFF2-40B4-BE49-F238E27FC236}">
                <a16:creationId xmlns:a16="http://schemas.microsoft.com/office/drawing/2014/main" id="{21AD7218-8310-4E7F-9931-B084D0C3DF0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64941906"/>
              </p:ext>
            </p:extLst>
          </p:nvPr>
        </p:nvGraphicFramePr>
        <p:xfrm>
          <a:off x="7165974" y="2901218"/>
          <a:ext cx="4338637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8637">
                  <a:extLst>
                    <a:ext uri="{9D8B030D-6E8A-4147-A177-3AD203B41FA5}">
                      <a16:colId xmlns:a16="http://schemas.microsoft.com/office/drawing/2014/main" val="1641346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b="0" dirty="0" err="1"/>
                        <a:t>Van</a:t>
                      </a:r>
                      <a:r>
                        <a:rPr lang="fr-BE" dirty="0" err="1"/>
                        <a:t>daag</a:t>
                      </a:r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86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 err="1"/>
                        <a:t>van</a:t>
                      </a:r>
                      <a:r>
                        <a:rPr lang="fr-BE" sz="2500" dirty="0" err="1"/>
                        <a:t>ochtend</a:t>
                      </a:r>
                      <a:endParaRPr lang="fr-BE" sz="2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70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 err="1"/>
                        <a:t>van</a:t>
                      </a:r>
                      <a:r>
                        <a:rPr lang="fr-BE" sz="2500" dirty="0" err="1"/>
                        <a:t>middag</a:t>
                      </a:r>
                      <a:endParaRPr lang="fr-BE" sz="2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4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 err="1"/>
                        <a:t>van</a:t>
                      </a:r>
                      <a:r>
                        <a:rPr lang="fr-BE" sz="2500" dirty="0" err="1"/>
                        <a:t>avond</a:t>
                      </a:r>
                      <a:endParaRPr lang="fr-BE" sz="2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53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500" b="1" dirty="0" err="1"/>
                        <a:t>van</a:t>
                      </a:r>
                      <a:r>
                        <a:rPr lang="fr-BE" sz="2500" dirty="0" err="1"/>
                        <a:t>nacht</a:t>
                      </a:r>
                      <a:endParaRPr lang="fr-BE" sz="2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630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76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084198-8091-43FD-8463-095E2BC91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Quelques exemples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DBE350B-B8C9-4439-8118-9B9D948E83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162"/>
              </p:ext>
            </p:extLst>
          </p:nvPr>
        </p:nvGraphicFramePr>
        <p:xfrm>
          <a:off x="3972755" y="1529419"/>
          <a:ext cx="562632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05">
                  <a:extLst>
                    <a:ext uri="{9D8B030D-6E8A-4147-A177-3AD203B41FA5}">
                      <a16:colId xmlns:a16="http://schemas.microsoft.com/office/drawing/2014/main" val="582506984"/>
                    </a:ext>
                  </a:extLst>
                </a:gridCol>
                <a:gridCol w="2954215">
                  <a:extLst>
                    <a:ext uri="{9D8B030D-6E8A-4147-A177-3AD203B41FA5}">
                      <a16:colId xmlns:a16="http://schemas.microsoft.com/office/drawing/2014/main" val="1741172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Démonstratif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Nom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1210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/>
                        <a:t>DIT</a:t>
                      </a:r>
                    </a:p>
                    <a:p>
                      <a:pPr algn="ctr"/>
                      <a:r>
                        <a:rPr lang="fr-BE" sz="2500" dirty="0"/>
                        <a:t>DAT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 err="1"/>
                        <a:t>ogenblik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2584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/>
                        <a:t>weekend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5604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 err="1"/>
                        <a:t>jaar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045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 err="1"/>
                        <a:t>millennium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899688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endParaRPr lang="fr-BE" sz="2500" dirty="0"/>
                    </a:p>
                    <a:p>
                      <a:pPr algn="ctr"/>
                      <a:endParaRPr lang="fr-BE" sz="2500" dirty="0"/>
                    </a:p>
                    <a:p>
                      <a:pPr algn="ctr"/>
                      <a:r>
                        <a:rPr lang="fr-BE" sz="2500" dirty="0"/>
                        <a:t>DEZE</a:t>
                      </a:r>
                    </a:p>
                    <a:p>
                      <a:pPr algn="ctr"/>
                      <a:r>
                        <a:rPr lang="fr-BE" sz="2500" dirty="0"/>
                        <a:t>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 err="1"/>
                        <a:t>middag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5604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 err="1"/>
                        <a:t>maandag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0801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 err="1"/>
                        <a:t>week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32228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 err="1"/>
                        <a:t>maand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92622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500" dirty="0" err="1"/>
                        <a:t>eeuw</a:t>
                      </a:r>
                      <a:endParaRPr lang="fr-BE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062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410008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194</Words>
  <Application>Microsoft Macintosh PowerPoint</Application>
  <PresentationFormat>Grand écran</PresentationFormat>
  <Paragraphs>102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Brin</vt:lpstr>
      <vt:lpstr>Momenten  van de dag</vt:lpstr>
      <vt:lpstr>Momenten van de dag</vt:lpstr>
      <vt:lpstr>Compléments de temps</vt:lpstr>
      <vt:lpstr>Dans l’absolu</vt:lpstr>
      <vt:lpstr>Deux formes</vt:lpstr>
      <vt:lpstr>Spécifiquement</vt:lpstr>
      <vt:lpstr>Déterminants démonstratifs</vt:lpstr>
      <vt:lpstr>Deux formes</vt:lpstr>
      <vt:lpstr>Quelques exemples</vt:lpstr>
      <vt:lpstr>Hier, aujourd’hui, demain &amp; les jours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Momenten  van de dag</dc:title>
  <dc:creator>C. LUTHERS</dc:creator>
  <cp:lastModifiedBy>Cédric LUTHERS</cp:lastModifiedBy>
  <cp:revision>6</cp:revision>
  <dcterms:created xsi:type="dcterms:W3CDTF">2019-10-10T10:09:55Z</dcterms:created>
  <dcterms:modified xsi:type="dcterms:W3CDTF">2020-10-13T12:23:49Z</dcterms:modified>
</cp:coreProperties>
</file>