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9"/>
  </p:normalViewPr>
  <p:slideViewPr>
    <p:cSldViewPr snapToGrid="0" snapToObjects="1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DE83BF-79DE-C046-8E1D-5361E4A1A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3AFBCD-80A7-BA42-8319-BF0C91F2B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D142BB-A2EC-F04E-8CAB-82E67D892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E508AD-5646-494D-AFF7-06354CEC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B9B46D-CAA2-2C48-9841-B18D42F8A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05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593A4A-A21C-454B-90C3-A88B86E0D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8E711B-5F89-A44C-821A-9A2704397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5E8A96-EC0E-C34A-BD7A-5F2DA7E87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E158FA-88BD-3541-9149-7035B3F99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DC5993-C008-3949-97D2-E1467185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50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6984B8D-87C2-004E-9C5A-8628566E6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F6FAF5F-2F4A-D44F-8621-0B79CCD60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34FD69-BBAF-8044-95DE-EE02511D9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54198D-CF33-5543-9870-8281E55E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73A218-3EC2-E944-A65C-02BD88A3D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40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13099A-1D28-154C-BF31-26D1DC7D2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E4321A-7779-CE42-AF27-FCBDC1049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0004C7-3AE3-3D42-9E4B-30236E4AC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DBEC28-FA42-FD4D-9F63-FADE31CE6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5896A2-7BF8-C344-91E9-45DC9177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139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CDCDAE-6421-694E-8099-4B488CE4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BE1B0-D56F-1249-B98D-A6B99D5A7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A9A452-721B-4C49-B754-AF2C2D72E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4F81DB-8576-AA48-827F-A6E753A92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59E674-586C-004B-BDCC-01B44A54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63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3C2B65-D808-0A44-8931-6D776111E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C88151-D463-A241-AA7C-38472DD33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084EC46-8C65-3B48-A2D9-C1B36F24C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05533D-11E0-5148-A1E9-21D709CF5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01108E-1433-AF4D-AF18-60784763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14B406-D3EA-AB4A-A0F1-6541A2CF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30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C8B727-FFBC-EF41-A21C-504F92A0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CBEBB9-30E0-BA4F-A2C7-3C5426876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3ED2F2-A11E-5B41-936A-27050A041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D0FD265-358F-0744-A8BF-A0CCF8BBF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CF12145-BC03-734A-A4C8-C57416A94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DEAD4A8-9BEC-9345-AF6C-C5B91F14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986C71-5591-B941-9D4C-BDB8430E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1AA8D5-E54B-E245-94BA-5BEBECB9B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2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44144E-568F-E540-9E53-0D6ECADAC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C0D22A-FE19-5D41-AAF5-F71473947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D861EC7-CF95-6C48-8FB2-BCBBE848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1E9B7F-C198-7E43-BD3A-525E6655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38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DC48FD7-6AE8-3341-A3EA-55778B272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84D6D76-DD81-134A-AD40-1E9CFB7B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7F65BA-8BC9-CC46-BE96-DD3CCB20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44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8A712A-D7C5-A74D-ABDF-07E24D2B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B8F800-BB64-5047-8544-C82885A89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63E6FA-DA41-3547-B941-B51351935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976BD0-6BA2-704F-9026-32F9370C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DAD9EB-9800-D741-B044-9A1AE61D4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4F787-E43C-E44B-8B5F-8F5D0C84B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32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39470-78AE-3C4D-A882-32EFEBD43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720535-F7D3-F04C-8ADE-55E3C3B84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204749-C1E2-B34C-AB79-AC194D2D7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5DD19B-8F70-B44C-A68B-5892C1DD3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94D3A9-E1A6-DB49-949F-167FA368A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4EDED4-423D-EB4B-B22A-EEE67D29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02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1DD0AE7-D122-0A44-B855-4ACEB134F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F1A91F-8E2A-AA4A-A703-E12235540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342065-16D7-974F-A84F-3C3BB6426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6C64-A91A-3D45-98FF-60450CEFCC87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E115B8-7B5B-5D47-B042-64A8C3DD2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4AF6B3-5A88-9249-A941-C3C90F968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2A9F4-35E7-AD42-8653-5D7487C61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43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84F0DE0-C19C-3E43-9FB1-21B999A3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fr-FR" sz="7200"/>
              <a:t>ALS / OF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14FCF5-614E-C443-B7D7-454017715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fr-FR" dirty="0"/>
              <a:t>Le « </a:t>
            </a:r>
            <a:r>
              <a:rPr lang="fr-FR" b="1" dirty="0"/>
              <a:t>si</a:t>
            </a:r>
            <a:r>
              <a:rPr lang="fr-FR" dirty="0"/>
              <a:t> » en néerlandais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38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55EB7A2-2940-D447-BF53-5F72DDCAA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r>
              <a:rPr lang="fr-FR" sz="6600" dirty="0"/>
              <a:t>En français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2C1487-59D6-5242-8D90-6099201DF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648870"/>
            <a:ext cx="5531803" cy="3560260"/>
          </a:xfrm>
        </p:spPr>
        <p:txBody>
          <a:bodyPr anchor="ctr">
            <a:norm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Si</a:t>
            </a:r>
            <a:r>
              <a:rPr lang="fr-FR" sz="2400" dirty="0"/>
              <a:t> tu es sage, tu auras des bonbons.</a:t>
            </a:r>
          </a:p>
          <a:p>
            <a:r>
              <a:rPr lang="fr-FR" sz="2400" dirty="0"/>
              <a:t>Je ne sais pas </a:t>
            </a:r>
            <a:r>
              <a:rPr lang="fr-FR" sz="2400" b="1" dirty="0">
                <a:solidFill>
                  <a:srgbClr val="FF0000"/>
                </a:solidFill>
              </a:rPr>
              <a:t>si</a:t>
            </a:r>
            <a:r>
              <a:rPr lang="fr-FR" sz="2400" dirty="0"/>
              <a:t> elle viendra.</a:t>
            </a:r>
          </a:p>
          <a:p>
            <a:r>
              <a:rPr lang="fr-FR" sz="2400" dirty="0"/>
              <a:t>- Il n’a pas perdu! - </a:t>
            </a:r>
            <a:r>
              <a:rPr lang="fr-FR" sz="2400" b="1" dirty="0">
                <a:solidFill>
                  <a:srgbClr val="FF0000"/>
                </a:solidFill>
              </a:rPr>
              <a:t>Si</a:t>
            </a:r>
            <a:r>
              <a:rPr lang="fr-FR" sz="2400" dirty="0"/>
              <a:t>!</a:t>
            </a:r>
          </a:p>
          <a:p>
            <a:r>
              <a:rPr lang="fr-FR" sz="2400" dirty="0"/>
              <a:t>Elle n’a pas perdu, </a:t>
            </a:r>
            <a:r>
              <a:rPr lang="fr-FR" sz="2400" b="1" dirty="0">
                <a:solidFill>
                  <a:srgbClr val="FF0000"/>
                </a:solidFill>
              </a:rPr>
              <a:t>si</a:t>
            </a:r>
            <a:r>
              <a:rPr lang="fr-FR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7168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C6C5D29-6500-8748-B122-71B9E519B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fr-FR" sz="3200">
                <a:solidFill>
                  <a:srgbClr val="FFFFFF"/>
                </a:solidFill>
              </a:rPr>
              <a:t>TOCH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449E476-8772-4CA4-88A1-F124CC928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graphicFrame>
        <p:nvGraphicFramePr>
          <p:cNvPr id="9" name="Tableau 6">
            <a:extLst>
              <a:ext uri="{FF2B5EF4-FFF2-40B4-BE49-F238E27FC236}">
                <a16:creationId xmlns:a16="http://schemas.microsoft.com/office/drawing/2014/main" id="{D7406A29-DD93-7743-82F4-9838D6327E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756932"/>
              </p:ext>
            </p:extLst>
          </p:nvPr>
        </p:nvGraphicFramePr>
        <p:xfrm>
          <a:off x="4662102" y="1747457"/>
          <a:ext cx="6903724" cy="324005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226075">
                  <a:extLst>
                    <a:ext uri="{9D8B030D-6E8A-4147-A177-3AD203B41FA5}">
                      <a16:colId xmlns:a16="http://schemas.microsoft.com/office/drawing/2014/main" val="3934277292"/>
                    </a:ext>
                  </a:extLst>
                </a:gridCol>
                <a:gridCol w="5677649">
                  <a:extLst>
                    <a:ext uri="{9D8B030D-6E8A-4147-A177-3AD203B41FA5}">
                      <a16:colId xmlns:a16="http://schemas.microsoft.com/office/drawing/2014/main" val="1697068761"/>
                    </a:ext>
                  </a:extLst>
                </a:gridCol>
              </a:tblGrid>
              <a:tr h="1612044"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fr-FR" sz="4200" b="1" cap="none" spc="30">
                          <a:solidFill>
                            <a:schemeClr val="tx1"/>
                          </a:solidFill>
                        </a:rPr>
                        <a:t>Mettre en doute ce qu’on dit</a:t>
                      </a:r>
                    </a:p>
                  </a:txBody>
                  <a:tcPr marL="0" marR="23941" marT="119706" marB="119706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75275"/>
                  </a:ext>
                </a:extLst>
              </a:tr>
              <a:tr h="814003">
                <a:tc>
                  <a:txBody>
                    <a:bodyPr/>
                    <a:lstStyle/>
                    <a:p>
                      <a:pPr algn="ctr"/>
                      <a:r>
                        <a:rPr lang="fr-FR" sz="3100" cap="none" spc="0" dirty="0">
                          <a:solidFill>
                            <a:schemeClr val="tx1"/>
                          </a:solidFill>
                        </a:rPr>
                        <a:t>FR</a:t>
                      </a:r>
                    </a:p>
                  </a:txBody>
                  <a:tcPr marL="0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Elle n’a pas perdu, </a:t>
                      </a:r>
                      <a:r>
                        <a:rPr lang="fr-FR" sz="3100" i="1" cap="none" spc="0" dirty="0">
                          <a:solidFill>
                            <a:srgbClr val="FF0000"/>
                          </a:solidFill>
                        </a:rPr>
                        <a:t>si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?</a:t>
                      </a:r>
                    </a:p>
                  </a:txBody>
                  <a:tcPr marL="0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829742"/>
                  </a:ext>
                </a:extLst>
              </a:tr>
              <a:tr h="814003">
                <a:tc>
                  <a:txBody>
                    <a:bodyPr/>
                    <a:lstStyle/>
                    <a:p>
                      <a:pPr algn="ctr"/>
                      <a:r>
                        <a:rPr lang="fr-FR" sz="3100" cap="none" spc="0" dirty="0">
                          <a:solidFill>
                            <a:schemeClr val="tx1"/>
                          </a:solidFill>
                        </a:rPr>
                        <a:t>NL</a:t>
                      </a:r>
                    </a:p>
                  </a:txBody>
                  <a:tcPr marL="119706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heeft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niet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verloren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3100" i="1" cap="none" spc="0" dirty="0" err="1">
                          <a:solidFill>
                            <a:srgbClr val="FF0000"/>
                          </a:solidFill>
                        </a:rPr>
                        <a:t>toch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marL="119706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091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59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C6C5D29-6500-8748-B122-71B9E519B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FFFFFF"/>
                </a:solidFill>
              </a:rPr>
              <a:t>JAWEL / TOCH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449E476-8772-4CA4-88A1-F124CC928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graphicFrame>
        <p:nvGraphicFramePr>
          <p:cNvPr id="9" name="Tableau 6">
            <a:extLst>
              <a:ext uri="{FF2B5EF4-FFF2-40B4-BE49-F238E27FC236}">
                <a16:creationId xmlns:a16="http://schemas.microsoft.com/office/drawing/2014/main" id="{D7406A29-DD93-7743-82F4-9838D6327E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87581"/>
              </p:ext>
            </p:extLst>
          </p:nvPr>
        </p:nvGraphicFramePr>
        <p:xfrm>
          <a:off x="4662102" y="1747457"/>
          <a:ext cx="6903724" cy="398062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226075">
                  <a:extLst>
                    <a:ext uri="{9D8B030D-6E8A-4147-A177-3AD203B41FA5}">
                      <a16:colId xmlns:a16="http://schemas.microsoft.com/office/drawing/2014/main" val="3934277292"/>
                    </a:ext>
                  </a:extLst>
                </a:gridCol>
                <a:gridCol w="5677649">
                  <a:extLst>
                    <a:ext uri="{9D8B030D-6E8A-4147-A177-3AD203B41FA5}">
                      <a16:colId xmlns:a16="http://schemas.microsoft.com/office/drawing/2014/main" val="1697068761"/>
                    </a:ext>
                  </a:extLst>
                </a:gridCol>
              </a:tblGrid>
              <a:tr h="1612044"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fr-FR" sz="4200" b="1" cap="none" spc="30" dirty="0">
                          <a:solidFill>
                            <a:schemeClr val="tx1"/>
                          </a:solidFill>
                        </a:rPr>
                        <a:t>Contredire un propos</a:t>
                      </a:r>
                    </a:p>
                  </a:txBody>
                  <a:tcPr marL="0" marR="23941" marT="119706" marB="119706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75275"/>
                  </a:ext>
                </a:extLst>
              </a:tr>
              <a:tr h="814003">
                <a:tc>
                  <a:txBody>
                    <a:bodyPr/>
                    <a:lstStyle/>
                    <a:p>
                      <a:pPr algn="ctr"/>
                      <a:r>
                        <a:rPr lang="fr-FR" sz="3100" cap="none" spc="0" dirty="0">
                          <a:solidFill>
                            <a:schemeClr val="tx1"/>
                          </a:solidFill>
                        </a:rPr>
                        <a:t>FR</a:t>
                      </a:r>
                    </a:p>
                  </a:txBody>
                  <a:tcPr marL="0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Il n’a pas perdu !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3100" i="1" cap="none" spc="0" dirty="0">
                          <a:solidFill>
                            <a:srgbClr val="FF0000"/>
                          </a:solidFill>
                        </a:rPr>
                        <a:t>Si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!</a:t>
                      </a:r>
                    </a:p>
                  </a:txBody>
                  <a:tcPr marL="0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829742"/>
                  </a:ext>
                </a:extLst>
              </a:tr>
              <a:tr h="814003">
                <a:tc>
                  <a:txBody>
                    <a:bodyPr/>
                    <a:lstStyle/>
                    <a:p>
                      <a:pPr algn="ctr"/>
                      <a:r>
                        <a:rPr lang="fr-FR" sz="3100" cap="none" spc="0" dirty="0">
                          <a:solidFill>
                            <a:schemeClr val="tx1"/>
                          </a:solidFill>
                        </a:rPr>
                        <a:t>NL</a:t>
                      </a:r>
                    </a:p>
                  </a:txBody>
                  <a:tcPr marL="119706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Hij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heeft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niet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verloren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3100" i="1" cap="none" spc="0" dirty="0" err="1">
                          <a:solidFill>
                            <a:srgbClr val="FF0000"/>
                          </a:solidFill>
                        </a:rPr>
                        <a:t>Toch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! / </a:t>
                      </a:r>
                      <a:r>
                        <a:rPr lang="fr-FR" sz="3100" i="1" cap="none" spc="0" dirty="0" err="1">
                          <a:solidFill>
                            <a:srgbClr val="FF0000"/>
                          </a:solidFill>
                        </a:rPr>
                        <a:t>Jawel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</a:txBody>
                  <a:tcPr marL="119706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091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11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C6C5D29-6500-8748-B122-71B9E519B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FFFFFF"/>
                </a:solidFill>
              </a:rPr>
              <a:t>ALS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449E476-8772-4CA4-88A1-F124CC928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Avec </a:t>
            </a:r>
            <a:r>
              <a:rPr lang="en-US" sz="2000" b="1" dirty="0" err="1"/>
              <a:t>rejet</a:t>
            </a:r>
            <a:r>
              <a:rPr lang="en-US" sz="2000" dirty="0"/>
              <a:t> du </a:t>
            </a:r>
            <a:r>
              <a:rPr lang="en-US" sz="2000" dirty="0" err="1"/>
              <a:t>verbe</a:t>
            </a:r>
            <a:r>
              <a:rPr lang="en-US" sz="2000" dirty="0"/>
              <a:t> !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600" i="1" dirty="0"/>
              <a:t>SI…, ALORS…</a:t>
            </a:r>
          </a:p>
          <a:p>
            <a:pPr marL="0" indent="0">
              <a:buNone/>
            </a:pPr>
            <a:r>
              <a:rPr lang="en-US" sz="1600" i="1" dirty="0"/>
              <a:t>ALS…, DAN…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9" name="Tableau 6">
            <a:extLst>
              <a:ext uri="{FF2B5EF4-FFF2-40B4-BE49-F238E27FC236}">
                <a16:creationId xmlns:a16="http://schemas.microsoft.com/office/drawing/2014/main" id="{D7406A29-DD93-7743-82F4-9838D6327E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657428"/>
              </p:ext>
            </p:extLst>
          </p:nvPr>
        </p:nvGraphicFramePr>
        <p:xfrm>
          <a:off x="4309461" y="1747457"/>
          <a:ext cx="7392387" cy="324005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312860">
                  <a:extLst>
                    <a:ext uri="{9D8B030D-6E8A-4147-A177-3AD203B41FA5}">
                      <a16:colId xmlns:a16="http://schemas.microsoft.com/office/drawing/2014/main" val="3934277292"/>
                    </a:ext>
                  </a:extLst>
                </a:gridCol>
                <a:gridCol w="6079527">
                  <a:extLst>
                    <a:ext uri="{9D8B030D-6E8A-4147-A177-3AD203B41FA5}">
                      <a16:colId xmlns:a16="http://schemas.microsoft.com/office/drawing/2014/main" val="1697068761"/>
                    </a:ext>
                  </a:extLst>
                </a:gridCol>
              </a:tblGrid>
              <a:tr h="1612044"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fr-FR" sz="4200" b="1" cap="none" spc="30" dirty="0">
                          <a:solidFill>
                            <a:schemeClr val="tx1"/>
                          </a:solidFill>
                        </a:rPr>
                        <a:t>Exprimer une condition</a:t>
                      </a:r>
                    </a:p>
                  </a:txBody>
                  <a:tcPr marL="0" marR="23941" marT="119706" marB="119706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75275"/>
                  </a:ext>
                </a:extLst>
              </a:tr>
              <a:tr h="814003">
                <a:tc>
                  <a:txBody>
                    <a:bodyPr/>
                    <a:lstStyle/>
                    <a:p>
                      <a:pPr algn="ctr"/>
                      <a:r>
                        <a:rPr lang="fr-FR" sz="3100" cap="none" spc="0" dirty="0">
                          <a:solidFill>
                            <a:schemeClr val="tx1"/>
                          </a:solidFill>
                        </a:rPr>
                        <a:t>FR</a:t>
                      </a:r>
                    </a:p>
                  </a:txBody>
                  <a:tcPr marL="0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100" i="1" cap="none" spc="0" dirty="0">
                          <a:solidFill>
                            <a:srgbClr val="FF0000"/>
                          </a:solidFill>
                        </a:rPr>
                        <a:t>Si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tu es sage, tu auras un bonbon.</a:t>
                      </a:r>
                    </a:p>
                  </a:txBody>
                  <a:tcPr marL="0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829742"/>
                  </a:ext>
                </a:extLst>
              </a:tr>
              <a:tr h="814003">
                <a:tc>
                  <a:txBody>
                    <a:bodyPr/>
                    <a:lstStyle/>
                    <a:p>
                      <a:pPr algn="ctr"/>
                      <a:r>
                        <a:rPr lang="fr-FR" sz="3100" cap="none" spc="0" dirty="0">
                          <a:solidFill>
                            <a:schemeClr val="tx1"/>
                          </a:solidFill>
                        </a:rPr>
                        <a:t>NL</a:t>
                      </a:r>
                    </a:p>
                  </a:txBody>
                  <a:tcPr marL="119706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100" i="1" cap="none" spc="0" dirty="0">
                          <a:solidFill>
                            <a:srgbClr val="FF0000"/>
                          </a:solidFill>
                        </a:rPr>
                        <a:t>Als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je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lief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bent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krijg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je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een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snoepje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119706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091609"/>
                  </a:ext>
                </a:extLst>
              </a:tr>
            </a:tbl>
          </a:graphicData>
        </a:graphic>
      </p:graphicFrame>
      <p:sp>
        <p:nvSpPr>
          <p:cNvPr id="3" name="Flèche courbée vers le haut 2">
            <a:extLst>
              <a:ext uri="{FF2B5EF4-FFF2-40B4-BE49-F238E27FC236}">
                <a16:creationId xmlns:a16="http://schemas.microsoft.com/office/drawing/2014/main" id="{B382F2FA-0B6F-5B47-B504-5371F35E2B34}"/>
              </a:ext>
            </a:extLst>
          </p:cNvPr>
          <p:cNvSpPr/>
          <p:nvPr/>
        </p:nvSpPr>
        <p:spPr>
          <a:xfrm>
            <a:off x="6487297" y="4782065"/>
            <a:ext cx="1309817" cy="100039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5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C6C5D29-6500-8748-B122-71B9E519B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FFFFFF"/>
                </a:solidFill>
              </a:rPr>
              <a:t>OF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449E476-8772-4CA4-88A1-F124CC928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Avec </a:t>
            </a:r>
            <a:r>
              <a:rPr lang="en-US" sz="2000" b="1" dirty="0" err="1"/>
              <a:t>rejet</a:t>
            </a:r>
            <a:r>
              <a:rPr lang="en-US" sz="2000" dirty="0"/>
              <a:t> du </a:t>
            </a:r>
            <a:r>
              <a:rPr lang="en-US" sz="2000" dirty="0" err="1"/>
              <a:t>verbe</a:t>
            </a:r>
            <a:r>
              <a:rPr lang="en-US" sz="2000" dirty="0"/>
              <a:t> !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i="1" dirty="0"/>
              <a:t>je me </a:t>
            </a:r>
            <a:r>
              <a:rPr lang="en-US" sz="1600" i="1" dirty="0" err="1"/>
              <a:t>demande</a:t>
            </a:r>
            <a:r>
              <a:rPr lang="en-US" sz="1600" i="1" dirty="0"/>
              <a:t>, </a:t>
            </a:r>
          </a:p>
          <a:p>
            <a:pPr marL="0" indent="0">
              <a:buNone/>
            </a:pPr>
            <a:r>
              <a:rPr lang="en-US" sz="1600" i="1" dirty="0"/>
              <a:t>il ne </a:t>
            </a:r>
            <a:r>
              <a:rPr lang="en-US" sz="1600" i="1" dirty="0" err="1"/>
              <a:t>sait</a:t>
            </a:r>
            <a:r>
              <a:rPr lang="en-US" sz="1600" i="1" dirty="0"/>
              <a:t> pas, </a:t>
            </a:r>
          </a:p>
          <a:p>
            <a:pPr marL="0" indent="0">
              <a:buNone/>
            </a:pPr>
            <a:r>
              <a:rPr lang="en-US" sz="1600" i="1" dirty="0" err="1"/>
              <a:t>vous</a:t>
            </a:r>
            <a:r>
              <a:rPr lang="en-US" sz="1600" i="1" dirty="0"/>
              <a:t> ne </a:t>
            </a:r>
            <a:r>
              <a:rPr lang="en-US" sz="1600" i="1" dirty="0" err="1"/>
              <a:t>voyez</a:t>
            </a:r>
            <a:r>
              <a:rPr lang="en-US" sz="1600" i="1" dirty="0"/>
              <a:t> pas, </a:t>
            </a:r>
          </a:p>
          <a:p>
            <a:pPr marL="0" indent="0">
              <a:buNone/>
            </a:pPr>
            <a:r>
              <a:rPr lang="en-US" sz="1600" i="1" dirty="0" err="1"/>
              <a:t>elle</a:t>
            </a:r>
            <a:r>
              <a:rPr lang="en-US" sz="1600" i="1" dirty="0"/>
              <a:t> ne </a:t>
            </a:r>
            <a:r>
              <a:rPr lang="en-US" sz="1600" i="1" dirty="0" err="1"/>
              <a:t>dira</a:t>
            </a:r>
            <a:r>
              <a:rPr lang="en-US" sz="1600" i="1" dirty="0"/>
              <a:t> pas</a:t>
            </a:r>
          </a:p>
          <a:p>
            <a:pPr marL="0" indent="0">
              <a:buNone/>
            </a:pPr>
            <a:r>
              <a:rPr lang="en-US" sz="1600" dirty="0"/>
              <a:t>…</a:t>
            </a:r>
          </a:p>
        </p:txBody>
      </p:sp>
      <p:graphicFrame>
        <p:nvGraphicFramePr>
          <p:cNvPr id="9" name="Tableau 6">
            <a:extLst>
              <a:ext uri="{FF2B5EF4-FFF2-40B4-BE49-F238E27FC236}">
                <a16:creationId xmlns:a16="http://schemas.microsoft.com/office/drawing/2014/main" id="{D7406A29-DD93-7743-82F4-9838D6327E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377863"/>
              </p:ext>
            </p:extLst>
          </p:nvPr>
        </p:nvGraphicFramePr>
        <p:xfrm>
          <a:off x="4309461" y="1747457"/>
          <a:ext cx="7664236" cy="324005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361139">
                  <a:extLst>
                    <a:ext uri="{9D8B030D-6E8A-4147-A177-3AD203B41FA5}">
                      <a16:colId xmlns:a16="http://schemas.microsoft.com/office/drawing/2014/main" val="3934277292"/>
                    </a:ext>
                  </a:extLst>
                </a:gridCol>
                <a:gridCol w="6303097">
                  <a:extLst>
                    <a:ext uri="{9D8B030D-6E8A-4147-A177-3AD203B41FA5}">
                      <a16:colId xmlns:a16="http://schemas.microsoft.com/office/drawing/2014/main" val="1697068761"/>
                    </a:ext>
                  </a:extLst>
                </a:gridCol>
              </a:tblGrid>
              <a:tr h="1612044"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fr-FR" sz="4200" b="1" cap="none" spc="30" dirty="0">
                          <a:solidFill>
                            <a:schemeClr val="tx1"/>
                          </a:solidFill>
                        </a:rPr>
                        <a:t>Discours indirect</a:t>
                      </a:r>
                    </a:p>
                  </a:txBody>
                  <a:tcPr marL="0" marR="23941" marT="119706" marB="119706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75275"/>
                  </a:ext>
                </a:extLst>
              </a:tr>
              <a:tr h="814003">
                <a:tc>
                  <a:txBody>
                    <a:bodyPr/>
                    <a:lstStyle/>
                    <a:p>
                      <a:pPr algn="ctr"/>
                      <a:r>
                        <a:rPr lang="fr-FR" sz="3100" cap="none" spc="0" dirty="0">
                          <a:solidFill>
                            <a:schemeClr val="tx1"/>
                          </a:solidFill>
                        </a:rPr>
                        <a:t>FR</a:t>
                      </a:r>
                    </a:p>
                  </a:txBody>
                  <a:tcPr marL="0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Je ne sais pas </a:t>
                      </a:r>
                      <a:r>
                        <a:rPr lang="fr-FR" sz="3100" i="1" cap="none" spc="0" dirty="0">
                          <a:solidFill>
                            <a:srgbClr val="FF0000"/>
                          </a:solidFill>
                        </a:rPr>
                        <a:t>si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elle viendra demain.</a:t>
                      </a:r>
                    </a:p>
                  </a:txBody>
                  <a:tcPr marL="0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829742"/>
                  </a:ext>
                </a:extLst>
              </a:tr>
              <a:tr h="814003">
                <a:tc>
                  <a:txBody>
                    <a:bodyPr/>
                    <a:lstStyle/>
                    <a:p>
                      <a:pPr algn="ctr"/>
                      <a:r>
                        <a:rPr lang="fr-FR" sz="3100" cap="none" spc="0" dirty="0">
                          <a:solidFill>
                            <a:schemeClr val="tx1"/>
                          </a:solidFill>
                        </a:rPr>
                        <a:t>NL</a:t>
                      </a:r>
                    </a:p>
                  </a:txBody>
                  <a:tcPr marL="119706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Ik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weet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niet </a:t>
                      </a:r>
                      <a:r>
                        <a:rPr lang="fr-FR" sz="3100" i="1" cap="none" spc="0" dirty="0">
                          <a:solidFill>
                            <a:srgbClr val="FF0000"/>
                          </a:solidFill>
                        </a:rPr>
                        <a:t>of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morgen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zal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3100" i="1" cap="none" spc="0" dirty="0" err="1">
                          <a:solidFill>
                            <a:schemeClr val="tx1"/>
                          </a:solidFill>
                        </a:rPr>
                        <a:t>komen</a:t>
                      </a:r>
                      <a:r>
                        <a:rPr lang="fr-FR" sz="3100" i="1" cap="none" spc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119706" marR="239412" marT="119706" marB="11970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091609"/>
                  </a:ext>
                </a:extLst>
              </a:tr>
            </a:tbl>
          </a:graphicData>
        </a:graphic>
      </p:graphicFrame>
      <p:sp>
        <p:nvSpPr>
          <p:cNvPr id="6" name="Flèche courbée vers le haut 5">
            <a:extLst>
              <a:ext uri="{FF2B5EF4-FFF2-40B4-BE49-F238E27FC236}">
                <a16:creationId xmlns:a16="http://schemas.microsoft.com/office/drawing/2014/main" id="{7B6128E3-5EE1-7C4F-89C8-2DEC054AF27E}"/>
              </a:ext>
            </a:extLst>
          </p:cNvPr>
          <p:cNvSpPr/>
          <p:nvPr/>
        </p:nvSpPr>
        <p:spPr>
          <a:xfrm>
            <a:off x="8340811" y="4782065"/>
            <a:ext cx="2063578" cy="100039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4FD0C53-AD68-8B42-96CB-81FE49F37EFD}"/>
              </a:ext>
            </a:extLst>
          </p:cNvPr>
          <p:cNvSpPr txBox="1"/>
          <p:nvPr/>
        </p:nvSpPr>
        <p:spPr>
          <a:xfrm>
            <a:off x="8106032" y="51898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03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179</Words>
  <Application>Microsoft Macintosh PowerPoint</Application>
  <PresentationFormat>Grand écran</PresentationFormat>
  <Paragraphs>44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ALS / OF</vt:lpstr>
      <vt:lpstr>En français</vt:lpstr>
      <vt:lpstr>TOCH</vt:lpstr>
      <vt:lpstr>JAWEL / TOCH</vt:lpstr>
      <vt:lpstr>ALS</vt:lpstr>
      <vt:lpstr>OF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 / OF</dc:title>
  <dc:creator>LUTHERS Cédric</dc:creator>
  <cp:lastModifiedBy>LUTHERS Cédric</cp:lastModifiedBy>
  <cp:revision>2</cp:revision>
  <dcterms:created xsi:type="dcterms:W3CDTF">2020-09-07T07:56:29Z</dcterms:created>
  <dcterms:modified xsi:type="dcterms:W3CDTF">2020-09-07T08:06:09Z</dcterms:modified>
</cp:coreProperties>
</file>