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61" r:id="rId6"/>
    <p:sldId id="262" r:id="rId7"/>
    <p:sldId id="260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80" r:id="rId21"/>
    <p:sldId id="277" r:id="rId22"/>
    <p:sldId id="276" r:id="rId23"/>
    <p:sldId id="278" r:id="rId24"/>
    <p:sldId id="279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9"/>
  </p:normalViewPr>
  <p:slideViewPr>
    <p:cSldViewPr snapToGrid="0" snapToObjects="1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2A7497-395B-4BEC-8779-C8A5AAC3E216}" type="doc">
      <dgm:prSet loTypeId="urn:microsoft.com/office/officeart/2008/layout/LinedList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A3F99557-5B7E-4F52-A55F-4919A202F87F}">
      <dgm:prSet/>
      <dgm:spPr/>
      <dgm:t>
        <a:bodyPr/>
        <a:lstStyle/>
        <a:p>
          <a:r>
            <a:rPr lang="fr-FR" dirty="0"/>
            <a:t>OM … TE + </a:t>
          </a:r>
          <a:r>
            <a:rPr lang="fr-FR" dirty="0">
              <a:solidFill>
                <a:srgbClr val="FF0000"/>
              </a:solidFill>
            </a:rPr>
            <a:t>INFINITIF</a:t>
          </a:r>
          <a:endParaRPr lang="en-US" dirty="0">
            <a:solidFill>
              <a:srgbClr val="FF0000"/>
            </a:solidFill>
          </a:endParaRPr>
        </a:p>
      </dgm:t>
    </dgm:pt>
    <dgm:pt modelId="{695ACBEF-9E64-42D6-876F-D60768D50318}" type="parTrans" cxnId="{2996FDDF-8D98-479C-9CD6-36AEE36855E8}">
      <dgm:prSet/>
      <dgm:spPr/>
      <dgm:t>
        <a:bodyPr/>
        <a:lstStyle/>
        <a:p>
          <a:endParaRPr lang="en-US"/>
        </a:p>
      </dgm:t>
    </dgm:pt>
    <dgm:pt modelId="{8BED3179-30CF-40E2-862C-31AB7F3C7BF8}" type="sibTrans" cxnId="{2996FDDF-8D98-479C-9CD6-36AEE36855E8}">
      <dgm:prSet/>
      <dgm:spPr/>
      <dgm:t>
        <a:bodyPr/>
        <a:lstStyle/>
        <a:p>
          <a:endParaRPr lang="en-US"/>
        </a:p>
      </dgm:t>
    </dgm:pt>
    <dgm:pt modelId="{76DA905A-3BB9-4DB1-859F-D8E2A10544DF}">
      <dgm:prSet/>
      <dgm:spPr/>
      <dgm:t>
        <a:bodyPr/>
        <a:lstStyle/>
        <a:p>
          <a:r>
            <a:rPr lang="fr-FR" dirty="0"/>
            <a:t>TE + </a:t>
          </a:r>
          <a:r>
            <a:rPr lang="fr-FR" dirty="0">
              <a:solidFill>
                <a:srgbClr val="FF0000"/>
              </a:solidFill>
            </a:rPr>
            <a:t>INFINITIF</a:t>
          </a:r>
          <a:endParaRPr lang="en-US" dirty="0">
            <a:solidFill>
              <a:srgbClr val="FF0000"/>
            </a:solidFill>
          </a:endParaRPr>
        </a:p>
      </dgm:t>
    </dgm:pt>
    <dgm:pt modelId="{4DFE4C8F-EA8F-40C8-AF4E-04648713952D}" type="parTrans" cxnId="{DC6ABF9C-2EA2-4525-9F90-A1D00EEB7A5A}">
      <dgm:prSet/>
      <dgm:spPr/>
      <dgm:t>
        <a:bodyPr/>
        <a:lstStyle/>
        <a:p>
          <a:endParaRPr lang="en-US"/>
        </a:p>
      </dgm:t>
    </dgm:pt>
    <dgm:pt modelId="{AFD705C2-525D-4BA0-A755-53B27E80CD85}" type="sibTrans" cxnId="{DC6ABF9C-2EA2-4525-9F90-A1D00EEB7A5A}">
      <dgm:prSet/>
      <dgm:spPr/>
      <dgm:t>
        <a:bodyPr/>
        <a:lstStyle/>
        <a:p>
          <a:endParaRPr lang="en-US"/>
        </a:p>
      </dgm:t>
    </dgm:pt>
    <dgm:pt modelId="{D758A3AB-02D5-4578-9893-602C6F051BD2}">
      <dgm:prSet/>
      <dgm:spPr/>
      <dgm:t>
        <a:bodyPr/>
        <a:lstStyle/>
        <a:p>
          <a:r>
            <a:rPr lang="fr-FR" dirty="0">
              <a:solidFill>
                <a:srgbClr val="FF0000"/>
              </a:solidFill>
            </a:rPr>
            <a:t>INFINITIF</a:t>
          </a:r>
          <a:endParaRPr lang="en-US" dirty="0">
            <a:solidFill>
              <a:srgbClr val="FF0000"/>
            </a:solidFill>
          </a:endParaRPr>
        </a:p>
      </dgm:t>
    </dgm:pt>
    <dgm:pt modelId="{161BBC26-9408-4BB6-9E05-E9BE3F9AD402}" type="parTrans" cxnId="{BBB1D3BF-6836-42D6-B98B-1A30F1B24F91}">
      <dgm:prSet/>
      <dgm:spPr/>
      <dgm:t>
        <a:bodyPr/>
        <a:lstStyle/>
        <a:p>
          <a:endParaRPr lang="en-US"/>
        </a:p>
      </dgm:t>
    </dgm:pt>
    <dgm:pt modelId="{3EF42EDD-817A-441B-AF42-9C2C86CE71D3}" type="sibTrans" cxnId="{BBB1D3BF-6836-42D6-B98B-1A30F1B24F91}">
      <dgm:prSet/>
      <dgm:spPr/>
      <dgm:t>
        <a:bodyPr/>
        <a:lstStyle/>
        <a:p>
          <a:endParaRPr lang="en-US"/>
        </a:p>
      </dgm:t>
    </dgm:pt>
    <dgm:pt modelId="{E2A8EF58-9C60-41B1-8D15-F0FE142B361D}">
      <dgm:prSet/>
      <dgm:spPr/>
      <dgm:t>
        <a:bodyPr/>
        <a:lstStyle/>
        <a:p>
          <a:r>
            <a:rPr lang="fr-FR" dirty="0">
              <a:solidFill>
                <a:srgbClr val="FF0000"/>
              </a:solidFill>
            </a:rPr>
            <a:t>INFINITIF</a:t>
          </a:r>
          <a:r>
            <a:rPr lang="fr-FR" dirty="0"/>
            <a:t> + </a:t>
          </a:r>
          <a:r>
            <a:rPr lang="fr-FR" dirty="0">
              <a:solidFill>
                <a:srgbClr val="FF0000"/>
              </a:solidFill>
            </a:rPr>
            <a:t>INFINITIF</a:t>
          </a:r>
          <a:endParaRPr lang="en-US" dirty="0">
            <a:solidFill>
              <a:srgbClr val="FF0000"/>
            </a:solidFill>
          </a:endParaRPr>
        </a:p>
      </dgm:t>
    </dgm:pt>
    <dgm:pt modelId="{D8DACABE-DB88-414D-8B02-FEEF364117BA}" type="parTrans" cxnId="{55FC2CB7-805F-4D03-9B56-338CA55B21D4}">
      <dgm:prSet/>
      <dgm:spPr/>
      <dgm:t>
        <a:bodyPr/>
        <a:lstStyle/>
        <a:p>
          <a:endParaRPr lang="en-US"/>
        </a:p>
      </dgm:t>
    </dgm:pt>
    <dgm:pt modelId="{4983312C-BB0B-4F67-8425-27500DDFBC34}" type="sibTrans" cxnId="{55FC2CB7-805F-4D03-9B56-338CA55B21D4}">
      <dgm:prSet/>
      <dgm:spPr/>
      <dgm:t>
        <a:bodyPr/>
        <a:lstStyle/>
        <a:p>
          <a:endParaRPr lang="en-US"/>
        </a:p>
      </dgm:t>
    </dgm:pt>
    <dgm:pt modelId="{4AFFAAD1-AB54-C347-8974-2276BA35BDEB}" type="pres">
      <dgm:prSet presAssocID="{8C2A7497-395B-4BEC-8779-C8A5AAC3E216}" presName="vert0" presStyleCnt="0">
        <dgm:presLayoutVars>
          <dgm:dir/>
          <dgm:animOne val="branch"/>
          <dgm:animLvl val="lvl"/>
        </dgm:presLayoutVars>
      </dgm:prSet>
      <dgm:spPr/>
    </dgm:pt>
    <dgm:pt modelId="{6E967170-122A-C24A-A41C-E58A19717208}" type="pres">
      <dgm:prSet presAssocID="{A3F99557-5B7E-4F52-A55F-4919A202F87F}" presName="thickLine" presStyleLbl="alignNode1" presStyleIdx="0" presStyleCnt="4"/>
      <dgm:spPr/>
    </dgm:pt>
    <dgm:pt modelId="{1D97FED7-F105-354A-8C1A-DEB742291128}" type="pres">
      <dgm:prSet presAssocID="{A3F99557-5B7E-4F52-A55F-4919A202F87F}" presName="horz1" presStyleCnt="0"/>
      <dgm:spPr/>
    </dgm:pt>
    <dgm:pt modelId="{A0991EC1-5C21-D04F-9D63-53191B0FC88C}" type="pres">
      <dgm:prSet presAssocID="{A3F99557-5B7E-4F52-A55F-4919A202F87F}" presName="tx1" presStyleLbl="revTx" presStyleIdx="0" presStyleCnt="4"/>
      <dgm:spPr/>
    </dgm:pt>
    <dgm:pt modelId="{B269FE03-9526-8F4C-9BEE-5DD38FD5F105}" type="pres">
      <dgm:prSet presAssocID="{A3F99557-5B7E-4F52-A55F-4919A202F87F}" presName="vert1" presStyleCnt="0"/>
      <dgm:spPr/>
    </dgm:pt>
    <dgm:pt modelId="{CB758160-6269-2F4A-A4C5-A3EBBF772BD5}" type="pres">
      <dgm:prSet presAssocID="{76DA905A-3BB9-4DB1-859F-D8E2A10544DF}" presName="thickLine" presStyleLbl="alignNode1" presStyleIdx="1" presStyleCnt="4"/>
      <dgm:spPr/>
    </dgm:pt>
    <dgm:pt modelId="{71EC8C35-1930-4A48-8515-B7924DEDC3A3}" type="pres">
      <dgm:prSet presAssocID="{76DA905A-3BB9-4DB1-859F-D8E2A10544DF}" presName="horz1" presStyleCnt="0"/>
      <dgm:spPr/>
    </dgm:pt>
    <dgm:pt modelId="{434684A8-014F-0D4E-AB75-8C6AA783A26D}" type="pres">
      <dgm:prSet presAssocID="{76DA905A-3BB9-4DB1-859F-D8E2A10544DF}" presName="tx1" presStyleLbl="revTx" presStyleIdx="1" presStyleCnt="4"/>
      <dgm:spPr/>
    </dgm:pt>
    <dgm:pt modelId="{AC86776F-E00B-D444-AA8C-A17495B3E377}" type="pres">
      <dgm:prSet presAssocID="{76DA905A-3BB9-4DB1-859F-D8E2A10544DF}" presName="vert1" presStyleCnt="0"/>
      <dgm:spPr/>
    </dgm:pt>
    <dgm:pt modelId="{3128B3D0-5366-0F46-A816-A9784EA61483}" type="pres">
      <dgm:prSet presAssocID="{D758A3AB-02D5-4578-9893-602C6F051BD2}" presName="thickLine" presStyleLbl="alignNode1" presStyleIdx="2" presStyleCnt="4"/>
      <dgm:spPr/>
    </dgm:pt>
    <dgm:pt modelId="{E78852C3-8D4B-AA43-970A-CE7BC61594B7}" type="pres">
      <dgm:prSet presAssocID="{D758A3AB-02D5-4578-9893-602C6F051BD2}" presName="horz1" presStyleCnt="0"/>
      <dgm:spPr/>
    </dgm:pt>
    <dgm:pt modelId="{E92FDCC3-E1DE-D640-BA1C-23F4D09D406C}" type="pres">
      <dgm:prSet presAssocID="{D758A3AB-02D5-4578-9893-602C6F051BD2}" presName="tx1" presStyleLbl="revTx" presStyleIdx="2" presStyleCnt="4"/>
      <dgm:spPr/>
    </dgm:pt>
    <dgm:pt modelId="{D5F3B4FE-A2A6-0549-BD03-E4C5B15AE8DE}" type="pres">
      <dgm:prSet presAssocID="{D758A3AB-02D5-4578-9893-602C6F051BD2}" presName="vert1" presStyleCnt="0"/>
      <dgm:spPr/>
    </dgm:pt>
    <dgm:pt modelId="{DA2B462A-FA7E-A244-B55E-1B5C6BDE6F72}" type="pres">
      <dgm:prSet presAssocID="{E2A8EF58-9C60-41B1-8D15-F0FE142B361D}" presName="thickLine" presStyleLbl="alignNode1" presStyleIdx="3" presStyleCnt="4"/>
      <dgm:spPr/>
    </dgm:pt>
    <dgm:pt modelId="{1DC94CDB-703B-8B45-8EC9-D5359A32FE0C}" type="pres">
      <dgm:prSet presAssocID="{E2A8EF58-9C60-41B1-8D15-F0FE142B361D}" presName="horz1" presStyleCnt="0"/>
      <dgm:spPr/>
    </dgm:pt>
    <dgm:pt modelId="{E9D53F0B-D39C-4E4D-B1A5-D31C6CE35918}" type="pres">
      <dgm:prSet presAssocID="{E2A8EF58-9C60-41B1-8D15-F0FE142B361D}" presName="tx1" presStyleLbl="revTx" presStyleIdx="3" presStyleCnt="4"/>
      <dgm:spPr/>
    </dgm:pt>
    <dgm:pt modelId="{AD52F4E6-55D6-5047-8B2A-78A65CDDD6AC}" type="pres">
      <dgm:prSet presAssocID="{E2A8EF58-9C60-41B1-8D15-F0FE142B361D}" presName="vert1" presStyleCnt="0"/>
      <dgm:spPr/>
    </dgm:pt>
  </dgm:ptLst>
  <dgm:cxnLst>
    <dgm:cxn modelId="{93802A1C-5275-F946-A23E-FFEFBCC381EC}" type="presOf" srcId="{A3F99557-5B7E-4F52-A55F-4919A202F87F}" destId="{A0991EC1-5C21-D04F-9D63-53191B0FC88C}" srcOrd="0" destOrd="0" presId="urn:microsoft.com/office/officeart/2008/layout/LinedList"/>
    <dgm:cxn modelId="{16F67D50-322B-BF4E-B041-E2CAF492C3B5}" type="presOf" srcId="{E2A8EF58-9C60-41B1-8D15-F0FE142B361D}" destId="{E9D53F0B-D39C-4E4D-B1A5-D31C6CE35918}" srcOrd="0" destOrd="0" presId="urn:microsoft.com/office/officeart/2008/layout/LinedList"/>
    <dgm:cxn modelId="{DCECD78A-EF51-A94A-B19B-B4E376399CDF}" type="presOf" srcId="{8C2A7497-395B-4BEC-8779-C8A5AAC3E216}" destId="{4AFFAAD1-AB54-C347-8974-2276BA35BDEB}" srcOrd="0" destOrd="0" presId="urn:microsoft.com/office/officeart/2008/layout/LinedList"/>
    <dgm:cxn modelId="{DC6ABF9C-2EA2-4525-9F90-A1D00EEB7A5A}" srcId="{8C2A7497-395B-4BEC-8779-C8A5AAC3E216}" destId="{76DA905A-3BB9-4DB1-859F-D8E2A10544DF}" srcOrd="1" destOrd="0" parTransId="{4DFE4C8F-EA8F-40C8-AF4E-04648713952D}" sibTransId="{AFD705C2-525D-4BA0-A755-53B27E80CD85}"/>
    <dgm:cxn modelId="{55FC2CB7-805F-4D03-9B56-338CA55B21D4}" srcId="{8C2A7497-395B-4BEC-8779-C8A5AAC3E216}" destId="{E2A8EF58-9C60-41B1-8D15-F0FE142B361D}" srcOrd="3" destOrd="0" parTransId="{D8DACABE-DB88-414D-8B02-FEEF364117BA}" sibTransId="{4983312C-BB0B-4F67-8425-27500DDFBC34}"/>
    <dgm:cxn modelId="{BBB1D3BF-6836-42D6-B98B-1A30F1B24F91}" srcId="{8C2A7497-395B-4BEC-8779-C8A5AAC3E216}" destId="{D758A3AB-02D5-4578-9893-602C6F051BD2}" srcOrd="2" destOrd="0" parTransId="{161BBC26-9408-4BB6-9E05-E9BE3F9AD402}" sibTransId="{3EF42EDD-817A-441B-AF42-9C2C86CE71D3}"/>
    <dgm:cxn modelId="{F9E8D1DA-7727-D64F-93CA-BFDA63E1B64A}" type="presOf" srcId="{76DA905A-3BB9-4DB1-859F-D8E2A10544DF}" destId="{434684A8-014F-0D4E-AB75-8C6AA783A26D}" srcOrd="0" destOrd="0" presId="urn:microsoft.com/office/officeart/2008/layout/LinedList"/>
    <dgm:cxn modelId="{2996FDDF-8D98-479C-9CD6-36AEE36855E8}" srcId="{8C2A7497-395B-4BEC-8779-C8A5AAC3E216}" destId="{A3F99557-5B7E-4F52-A55F-4919A202F87F}" srcOrd="0" destOrd="0" parTransId="{695ACBEF-9E64-42D6-876F-D60768D50318}" sibTransId="{8BED3179-30CF-40E2-862C-31AB7F3C7BF8}"/>
    <dgm:cxn modelId="{2FBA52E0-9FA8-1348-96C9-9BE2F0DC9EE1}" type="presOf" srcId="{D758A3AB-02D5-4578-9893-602C6F051BD2}" destId="{E92FDCC3-E1DE-D640-BA1C-23F4D09D406C}" srcOrd="0" destOrd="0" presId="urn:microsoft.com/office/officeart/2008/layout/LinedList"/>
    <dgm:cxn modelId="{EB99B4D8-6B95-7E43-BAF8-3E429C16EA1A}" type="presParOf" srcId="{4AFFAAD1-AB54-C347-8974-2276BA35BDEB}" destId="{6E967170-122A-C24A-A41C-E58A19717208}" srcOrd="0" destOrd="0" presId="urn:microsoft.com/office/officeart/2008/layout/LinedList"/>
    <dgm:cxn modelId="{D560A3AF-FC29-594F-8625-D0DDEBB0E4B2}" type="presParOf" srcId="{4AFFAAD1-AB54-C347-8974-2276BA35BDEB}" destId="{1D97FED7-F105-354A-8C1A-DEB742291128}" srcOrd="1" destOrd="0" presId="urn:microsoft.com/office/officeart/2008/layout/LinedList"/>
    <dgm:cxn modelId="{C913ED33-563D-784C-B5E8-89AF00DA4071}" type="presParOf" srcId="{1D97FED7-F105-354A-8C1A-DEB742291128}" destId="{A0991EC1-5C21-D04F-9D63-53191B0FC88C}" srcOrd="0" destOrd="0" presId="urn:microsoft.com/office/officeart/2008/layout/LinedList"/>
    <dgm:cxn modelId="{28409B7F-89AD-EB41-A3A4-D98198B8461B}" type="presParOf" srcId="{1D97FED7-F105-354A-8C1A-DEB742291128}" destId="{B269FE03-9526-8F4C-9BEE-5DD38FD5F105}" srcOrd="1" destOrd="0" presId="urn:microsoft.com/office/officeart/2008/layout/LinedList"/>
    <dgm:cxn modelId="{5501A586-8D5E-EF4A-B5E6-DA59C4B9C995}" type="presParOf" srcId="{4AFFAAD1-AB54-C347-8974-2276BA35BDEB}" destId="{CB758160-6269-2F4A-A4C5-A3EBBF772BD5}" srcOrd="2" destOrd="0" presId="urn:microsoft.com/office/officeart/2008/layout/LinedList"/>
    <dgm:cxn modelId="{91989D44-2201-524A-A4D7-FC8B981533D1}" type="presParOf" srcId="{4AFFAAD1-AB54-C347-8974-2276BA35BDEB}" destId="{71EC8C35-1930-4A48-8515-B7924DEDC3A3}" srcOrd="3" destOrd="0" presId="urn:microsoft.com/office/officeart/2008/layout/LinedList"/>
    <dgm:cxn modelId="{164796A0-0888-1C43-B659-C06E04D03290}" type="presParOf" srcId="{71EC8C35-1930-4A48-8515-B7924DEDC3A3}" destId="{434684A8-014F-0D4E-AB75-8C6AA783A26D}" srcOrd="0" destOrd="0" presId="urn:microsoft.com/office/officeart/2008/layout/LinedList"/>
    <dgm:cxn modelId="{1F05A622-B731-0740-953D-37DDC39654AD}" type="presParOf" srcId="{71EC8C35-1930-4A48-8515-B7924DEDC3A3}" destId="{AC86776F-E00B-D444-AA8C-A17495B3E377}" srcOrd="1" destOrd="0" presId="urn:microsoft.com/office/officeart/2008/layout/LinedList"/>
    <dgm:cxn modelId="{B5AA9AAA-5F3C-5343-8850-21F84DBC34AA}" type="presParOf" srcId="{4AFFAAD1-AB54-C347-8974-2276BA35BDEB}" destId="{3128B3D0-5366-0F46-A816-A9784EA61483}" srcOrd="4" destOrd="0" presId="urn:microsoft.com/office/officeart/2008/layout/LinedList"/>
    <dgm:cxn modelId="{29B2D93D-1984-B745-A45B-7AE8D664879E}" type="presParOf" srcId="{4AFFAAD1-AB54-C347-8974-2276BA35BDEB}" destId="{E78852C3-8D4B-AA43-970A-CE7BC61594B7}" srcOrd="5" destOrd="0" presId="urn:microsoft.com/office/officeart/2008/layout/LinedList"/>
    <dgm:cxn modelId="{0CB593CA-FC20-584E-8DC6-B78D22FB8FCB}" type="presParOf" srcId="{E78852C3-8D4B-AA43-970A-CE7BC61594B7}" destId="{E92FDCC3-E1DE-D640-BA1C-23F4D09D406C}" srcOrd="0" destOrd="0" presId="urn:microsoft.com/office/officeart/2008/layout/LinedList"/>
    <dgm:cxn modelId="{C65F6DAF-95F7-8A4A-866B-45C038029DDD}" type="presParOf" srcId="{E78852C3-8D4B-AA43-970A-CE7BC61594B7}" destId="{D5F3B4FE-A2A6-0549-BD03-E4C5B15AE8DE}" srcOrd="1" destOrd="0" presId="urn:microsoft.com/office/officeart/2008/layout/LinedList"/>
    <dgm:cxn modelId="{782FBB8F-7CF2-1646-A893-FA7440002AAA}" type="presParOf" srcId="{4AFFAAD1-AB54-C347-8974-2276BA35BDEB}" destId="{DA2B462A-FA7E-A244-B55E-1B5C6BDE6F72}" srcOrd="6" destOrd="0" presId="urn:microsoft.com/office/officeart/2008/layout/LinedList"/>
    <dgm:cxn modelId="{E4BF611B-7A43-4C4F-B3A8-361C466003EE}" type="presParOf" srcId="{4AFFAAD1-AB54-C347-8974-2276BA35BDEB}" destId="{1DC94CDB-703B-8B45-8EC9-D5359A32FE0C}" srcOrd="7" destOrd="0" presId="urn:microsoft.com/office/officeart/2008/layout/LinedList"/>
    <dgm:cxn modelId="{E0F5D796-77AC-4241-B9A7-52730E849C60}" type="presParOf" srcId="{1DC94CDB-703B-8B45-8EC9-D5359A32FE0C}" destId="{E9D53F0B-D39C-4E4D-B1A5-D31C6CE35918}" srcOrd="0" destOrd="0" presId="urn:microsoft.com/office/officeart/2008/layout/LinedList"/>
    <dgm:cxn modelId="{A16CE003-17E2-014E-962C-91FD1AD556E9}" type="presParOf" srcId="{1DC94CDB-703B-8B45-8EC9-D5359A32FE0C}" destId="{AD52F4E6-55D6-5047-8B2A-78A65CDDD6A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B97BBD-71D3-4252-AE6A-BAC958E1014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3EB1B84-EE64-4424-A923-0320CF2ABD34}">
      <dgm:prSet/>
      <dgm:spPr/>
      <dgm:t>
        <a:bodyPr/>
        <a:lstStyle/>
        <a:p>
          <a:r>
            <a:rPr lang="fr-FR"/>
            <a:t>Le 1</a:t>
          </a:r>
          <a:r>
            <a:rPr lang="fr-FR" baseline="30000"/>
            <a:t>er</a:t>
          </a:r>
          <a:r>
            <a:rPr lang="fr-FR"/>
            <a:t> verbe emploie l’auxiliaire « zijn » </a:t>
          </a:r>
          <a:r>
            <a:rPr lang="fr-FR">
              <a:sym typeface="Wingdings" panose="05000000000000000000" pitchFamily="2" charset="2"/>
            </a:rPr>
            <a:t></a:t>
          </a:r>
          <a:r>
            <a:rPr lang="fr-FR"/>
            <a:t> « zijn »</a:t>
          </a:r>
          <a:endParaRPr lang="en-US"/>
        </a:p>
      </dgm:t>
    </dgm:pt>
    <dgm:pt modelId="{FC57CFB9-79F1-4ED2-9966-9F970518CF33}" type="parTrans" cxnId="{8E99BC9E-8DD6-4E2A-A9D2-BA58F6E6173A}">
      <dgm:prSet/>
      <dgm:spPr/>
      <dgm:t>
        <a:bodyPr/>
        <a:lstStyle/>
        <a:p>
          <a:endParaRPr lang="en-US"/>
        </a:p>
      </dgm:t>
    </dgm:pt>
    <dgm:pt modelId="{E6BA0426-E70F-4BC5-BFBE-F488283AC39F}" type="sibTrans" cxnId="{8E99BC9E-8DD6-4E2A-A9D2-BA58F6E6173A}">
      <dgm:prSet/>
      <dgm:spPr/>
      <dgm:t>
        <a:bodyPr/>
        <a:lstStyle/>
        <a:p>
          <a:endParaRPr lang="en-US"/>
        </a:p>
      </dgm:t>
    </dgm:pt>
    <dgm:pt modelId="{A05DA5C7-96BA-43B4-9A3B-9506466AA681}">
      <dgm:prSet/>
      <dgm:spPr/>
      <dgm:t>
        <a:bodyPr/>
        <a:lstStyle/>
        <a:p>
          <a:r>
            <a:rPr lang="fr-FR"/>
            <a:t>Le 2</a:t>
          </a:r>
          <a:r>
            <a:rPr lang="fr-FR" baseline="30000"/>
            <a:t>e</a:t>
          </a:r>
          <a:r>
            <a:rPr lang="fr-FR"/>
            <a:t> verbe emploie l’auxiliaire « zijn » </a:t>
          </a:r>
          <a:r>
            <a:rPr lang="fr-FR">
              <a:sym typeface="Wingdings" panose="05000000000000000000" pitchFamily="2" charset="2"/>
            </a:rPr>
            <a:t></a:t>
          </a:r>
          <a:r>
            <a:rPr lang="fr-FR"/>
            <a:t> plutôt « zijn »</a:t>
          </a:r>
          <a:endParaRPr lang="en-US"/>
        </a:p>
      </dgm:t>
    </dgm:pt>
    <dgm:pt modelId="{16939D03-89A3-4458-847A-27D5EC839ECB}" type="parTrans" cxnId="{71755FA7-DC3E-482D-8BF9-D013475CC7EF}">
      <dgm:prSet/>
      <dgm:spPr/>
      <dgm:t>
        <a:bodyPr/>
        <a:lstStyle/>
        <a:p>
          <a:endParaRPr lang="en-US"/>
        </a:p>
      </dgm:t>
    </dgm:pt>
    <dgm:pt modelId="{2DA6DD0E-0C77-49C6-A546-21D961417A2A}" type="sibTrans" cxnId="{71755FA7-DC3E-482D-8BF9-D013475CC7EF}">
      <dgm:prSet/>
      <dgm:spPr/>
      <dgm:t>
        <a:bodyPr/>
        <a:lstStyle/>
        <a:p>
          <a:endParaRPr lang="en-US"/>
        </a:p>
      </dgm:t>
    </dgm:pt>
    <dgm:pt modelId="{B8B788BD-3957-4180-AB1F-6DC4583126B0}" type="pres">
      <dgm:prSet presAssocID="{D3B97BBD-71D3-4252-AE6A-BAC958E10142}" presName="root" presStyleCnt="0">
        <dgm:presLayoutVars>
          <dgm:dir/>
          <dgm:resizeHandles val="exact"/>
        </dgm:presLayoutVars>
      </dgm:prSet>
      <dgm:spPr/>
    </dgm:pt>
    <dgm:pt modelId="{ABAB4A78-4152-4A27-BB73-DFAB280811CD}" type="pres">
      <dgm:prSet presAssocID="{D3EB1B84-EE64-4424-A923-0320CF2ABD34}" presName="compNode" presStyleCnt="0"/>
      <dgm:spPr/>
    </dgm:pt>
    <dgm:pt modelId="{23EB75EE-6B6D-4B0F-84BC-45D43BF91C14}" type="pres">
      <dgm:prSet presAssocID="{D3EB1B84-EE64-4424-A923-0320CF2ABD34}" presName="bgRect" presStyleLbl="bgShp" presStyleIdx="0" presStyleCnt="2"/>
      <dgm:spPr/>
    </dgm:pt>
    <dgm:pt modelId="{3A5795CF-C696-4CB5-AA1B-FD32397E534E}" type="pres">
      <dgm:prSet presAssocID="{D3EB1B84-EE64-4424-A923-0320CF2ABD3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Quotation Mark"/>
        </a:ext>
      </dgm:extLst>
    </dgm:pt>
    <dgm:pt modelId="{DA2216B2-82C1-45E4-B4F4-368A528C9829}" type="pres">
      <dgm:prSet presAssocID="{D3EB1B84-EE64-4424-A923-0320CF2ABD34}" presName="spaceRect" presStyleCnt="0"/>
      <dgm:spPr/>
    </dgm:pt>
    <dgm:pt modelId="{63425BD8-0FFC-4F37-9DF9-59764E316C4C}" type="pres">
      <dgm:prSet presAssocID="{D3EB1B84-EE64-4424-A923-0320CF2ABD34}" presName="parTx" presStyleLbl="revTx" presStyleIdx="0" presStyleCnt="2">
        <dgm:presLayoutVars>
          <dgm:chMax val="0"/>
          <dgm:chPref val="0"/>
        </dgm:presLayoutVars>
      </dgm:prSet>
      <dgm:spPr/>
    </dgm:pt>
    <dgm:pt modelId="{7FAD037D-AAD8-4B47-96A6-192545FECA45}" type="pres">
      <dgm:prSet presAssocID="{E6BA0426-E70F-4BC5-BFBE-F488283AC39F}" presName="sibTrans" presStyleCnt="0"/>
      <dgm:spPr/>
    </dgm:pt>
    <dgm:pt modelId="{026B32A9-DA12-40D2-B003-1607E51C4824}" type="pres">
      <dgm:prSet presAssocID="{A05DA5C7-96BA-43B4-9A3B-9506466AA681}" presName="compNode" presStyleCnt="0"/>
      <dgm:spPr/>
    </dgm:pt>
    <dgm:pt modelId="{2B8DD20F-EC21-498C-9290-A66CE72E9E18}" type="pres">
      <dgm:prSet presAssocID="{A05DA5C7-96BA-43B4-9A3B-9506466AA681}" presName="bgRect" presStyleLbl="bgShp" presStyleIdx="1" presStyleCnt="2"/>
      <dgm:spPr/>
    </dgm:pt>
    <dgm:pt modelId="{554CDB63-E5AA-417F-8800-6D42C33CA0D0}" type="pres">
      <dgm:prSet presAssocID="{A05DA5C7-96BA-43B4-9A3B-9506466AA68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40FE9363-81DE-43B0-95C3-5D1334B6F1A2}" type="pres">
      <dgm:prSet presAssocID="{A05DA5C7-96BA-43B4-9A3B-9506466AA681}" presName="spaceRect" presStyleCnt="0"/>
      <dgm:spPr/>
    </dgm:pt>
    <dgm:pt modelId="{6B289827-1242-46D2-8691-4BE4B43D5D3A}" type="pres">
      <dgm:prSet presAssocID="{A05DA5C7-96BA-43B4-9A3B-9506466AA68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9B99E420-F593-43C9-BC27-2B503761BB7A}" type="presOf" srcId="{D3EB1B84-EE64-4424-A923-0320CF2ABD34}" destId="{63425BD8-0FFC-4F37-9DF9-59764E316C4C}" srcOrd="0" destOrd="0" presId="urn:microsoft.com/office/officeart/2018/2/layout/IconVerticalSolidList"/>
    <dgm:cxn modelId="{EF539078-5A3A-4C05-8CEA-66F3BF43EE98}" type="presOf" srcId="{D3B97BBD-71D3-4252-AE6A-BAC958E10142}" destId="{B8B788BD-3957-4180-AB1F-6DC4583126B0}" srcOrd="0" destOrd="0" presId="urn:microsoft.com/office/officeart/2018/2/layout/IconVerticalSolidList"/>
    <dgm:cxn modelId="{8E99BC9E-8DD6-4E2A-A9D2-BA58F6E6173A}" srcId="{D3B97BBD-71D3-4252-AE6A-BAC958E10142}" destId="{D3EB1B84-EE64-4424-A923-0320CF2ABD34}" srcOrd="0" destOrd="0" parTransId="{FC57CFB9-79F1-4ED2-9966-9F970518CF33}" sibTransId="{E6BA0426-E70F-4BC5-BFBE-F488283AC39F}"/>
    <dgm:cxn modelId="{71755FA7-DC3E-482D-8BF9-D013475CC7EF}" srcId="{D3B97BBD-71D3-4252-AE6A-BAC958E10142}" destId="{A05DA5C7-96BA-43B4-9A3B-9506466AA681}" srcOrd="1" destOrd="0" parTransId="{16939D03-89A3-4458-847A-27D5EC839ECB}" sibTransId="{2DA6DD0E-0C77-49C6-A546-21D961417A2A}"/>
    <dgm:cxn modelId="{FD98F0FC-B3C8-4B5F-94E3-835AC4DC64DC}" type="presOf" srcId="{A05DA5C7-96BA-43B4-9A3B-9506466AA681}" destId="{6B289827-1242-46D2-8691-4BE4B43D5D3A}" srcOrd="0" destOrd="0" presId="urn:microsoft.com/office/officeart/2018/2/layout/IconVerticalSolidList"/>
    <dgm:cxn modelId="{BB326AB1-B5ED-4F2E-BD1F-3FEC02ED85F5}" type="presParOf" srcId="{B8B788BD-3957-4180-AB1F-6DC4583126B0}" destId="{ABAB4A78-4152-4A27-BB73-DFAB280811CD}" srcOrd="0" destOrd="0" presId="urn:microsoft.com/office/officeart/2018/2/layout/IconVerticalSolidList"/>
    <dgm:cxn modelId="{1ED483B4-B89A-4277-BB61-E745C1DEA43D}" type="presParOf" srcId="{ABAB4A78-4152-4A27-BB73-DFAB280811CD}" destId="{23EB75EE-6B6D-4B0F-84BC-45D43BF91C14}" srcOrd="0" destOrd="0" presId="urn:microsoft.com/office/officeart/2018/2/layout/IconVerticalSolidList"/>
    <dgm:cxn modelId="{B5AB2B28-5629-4A5C-894C-80EB5AE49FC3}" type="presParOf" srcId="{ABAB4A78-4152-4A27-BB73-DFAB280811CD}" destId="{3A5795CF-C696-4CB5-AA1B-FD32397E534E}" srcOrd="1" destOrd="0" presId="urn:microsoft.com/office/officeart/2018/2/layout/IconVerticalSolidList"/>
    <dgm:cxn modelId="{2284061F-E5DA-4D90-9324-3AF107AE4960}" type="presParOf" srcId="{ABAB4A78-4152-4A27-BB73-DFAB280811CD}" destId="{DA2216B2-82C1-45E4-B4F4-368A528C9829}" srcOrd="2" destOrd="0" presId="urn:microsoft.com/office/officeart/2018/2/layout/IconVerticalSolidList"/>
    <dgm:cxn modelId="{9814C52E-C103-413C-A142-1EA8FB832C07}" type="presParOf" srcId="{ABAB4A78-4152-4A27-BB73-DFAB280811CD}" destId="{63425BD8-0FFC-4F37-9DF9-59764E316C4C}" srcOrd="3" destOrd="0" presId="urn:microsoft.com/office/officeart/2018/2/layout/IconVerticalSolidList"/>
    <dgm:cxn modelId="{8677B921-2828-4499-8777-13585CB141BC}" type="presParOf" srcId="{B8B788BD-3957-4180-AB1F-6DC4583126B0}" destId="{7FAD037D-AAD8-4B47-96A6-192545FECA45}" srcOrd="1" destOrd="0" presId="urn:microsoft.com/office/officeart/2018/2/layout/IconVerticalSolidList"/>
    <dgm:cxn modelId="{D02842D8-3761-4AEE-8A29-1C5136B6E181}" type="presParOf" srcId="{B8B788BD-3957-4180-AB1F-6DC4583126B0}" destId="{026B32A9-DA12-40D2-B003-1607E51C4824}" srcOrd="2" destOrd="0" presId="urn:microsoft.com/office/officeart/2018/2/layout/IconVerticalSolidList"/>
    <dgm:cxn modelId="{6AAA201B-B2E8-4B96-92A2-4845B24E2D5F}" type="presParOf" srcId="{026B32A9-DA12-40D2-B003-1607E51C4824}" destId="{2B8DD20F-EC21-498C-9290-A66CE72E9E18}" srcOrd="0" destOrd="0" presId="urn:microsoft.com/office/officeart/2018/2/layout/IconVerticalSolidList"/>
    <dgm:cxn modelId="{77449DC6-BA6C-4E61-AF68-002F0FF2CBA6}" type="presParOf" srcId="{026B32A9-DA12-40D2-B003-1607E51C4824}" destId="{554CDB63-E5AA-417F-8800-6D42C33CA0D0}" srcOrd="1" destOrd="0" presId="urn:microsoft.com/office/officeart/2018/2/layout/IconVerticalSolidList"/>
    <dgm:cxn modelId="{915A9F85-BE65-4120-9DDA-8727CB17B93D}" type="presParOf" srcId="{026B32A9-DA12-40D2-B003-1607E51C4824}" destId="{40FE9363-81DE-43B0-95C3-5D1334B6F1A2}" srcOrd="2" destOrd="0" presId="urn:microsoft.com/office/officeart/2018/2/layout/IconVerticalSolidList"/>
    <dgm:cxn modelId="{DF03F53C-61F9-4CB5-9C8C-9E1E77A1D431}" type="presParOf" srcId="{026B32A9-DA12-40D2-B003-1607E51C4824}" destId="{6B289827-1242-46D2-8691-4BE4B43D5D3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67170-122A-C24A-A41C-E58A19717208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91EC1-5C21-D04F-9D63-53191B0FC88C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700" kern="1200" dirty="0"/>
            <a:t>OM … TE + </a:t>
          </a:r>
          <a:r>
            <a:rPr lang="fr-FR" sz="5700" kern="1200" dirty="0">
              <a:solidFill>
                <a:srgbClr val="FF0000"/>
              </a:solidFill>
            </a:rPr>
            <a:t>INFINITIF</a:t>
          </a:r>
          <a:endParaRPr lang="en-US" sz="5700" kern="1200" dirty="0">
            <a:solidFill>
              <a:srgbClr val="FF0000"/>
            </a:solidFill>
          </a:endParaRPr>
        </a:p>
      </dsp:txBody>
      <dsp:txXfrm>
        <a:off x="0" y="0"/>
        <a:ext cx="6492875" cy="1276350"/>
      </dsp:txXfrm>
    </dsp:sp>
    <dsp:sp modelId="{CB758160-6269-2F4A-A4C5-A3EBBF772BD5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4684A8-014F-0D4E-AB75-8C6AA783A26D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700" kern="1200" dirty="0"/>
            <a:t>TE + </a:t>
          </a:r>
          <a:r>
            <a:rPr lang="fr-FR" sz="5700" kern="1200" dirty="0">
              <a:solidFill>
                <a:srgbClr val="FF0000"/>
              </a:solidFill>
            </a:rPr>
            <a:t>INFINITIF</a:t>
          </a:r>
          <a:endParaRPr lang="en-US" sz="5700" kern="1200" dirty="0">
            <a:solidFill>
              <a:srgbClr val="FF0000"/>
            </a:solidFill>
          </a:endParaRPr>
        </a:p>
      </dsp:txBody>
      <dsp:txXfrm>
        <a:off x="0" y="1276350"/>
        <a:ext cx="6492875" cy="1276350"/>
      </dsp:txXfrm>
    </dsp:sp>
    <dsp:sp modelId="{3128B3D0-5366-0F46-A816-A9784EA61483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FDCC3-E1DE-D640-BA1C-23F4D09D406C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700" kern="1200" dirty="0">
              <a:solidFill>
                <a:srgbClr val="FF0000"/>
              </a:solidFill>
            </a:rPr>
            <a:t>INFINITIF</a:t>
          </a:r>
          <a:endParaRPr lang="en-US" sz="5700" kern="1200" dirty="0">
            <a:solidFill>
              <a:srgbClr val="FF0000"/>
            </a:solidFill>
          </a:endParaRPr>
        </a:p>
      </dsp:txBody>
      <dsp:txXfrm>
        <a:off x="0" y="2552700"/>
        <a:ext cx="6492875" cy="1276350"/>
      </dsp:txXfrm>
    </dsp:sp>
    <dsp:sp modelId="{DA2B462A-FA7E-A244-B55E-1B5C6BDE6F72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53F0B-D39C-4E4D-B1A5-D31C6CE35918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t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700" kern="1200" dirty="0">
              <a:solidFill>
                <a:srgbClr val="FF0000"/>
              </a:solidFill>
            </a:rPr>
            <a:t>INFINITIF</a:t>
          </a:r>
          <a:r>
            <a:rPr lang="fr-FR" sz="5700" kern="1200" dirty="0"/>
            <a:t> + </a:t>
          </a:r>
          <a:r>
            <a:rPr lang="fr-FR" sz="5700" kern="1200" dirty="0">
              <a:solidFill>
                <a:srgbClr val="FF0000"/>
              </a:solidFill>
            </a:rPr>
            <a:t>INFINITIF</a:t>
          </a:r>
          <a:endParaRPr lang="en-US" sz="5700" kern="1200" dirty="0">
            <a:solidFill>
              <a:srgbClr val="FF0000"/>
            </a:solidFill>
          </a:endParaRPr>
        </a:p>
      </dsp:txBody>
      <dsp:txXfrm>
        <a:off x="0" y="3829050"/>
        <a:ext cx="6492875" cy="1276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B75EE-6B6D-4B0F-84BC-45D43BF91C14}">
      <dsp:nvSpPr>
        <dsp:cNvPr id="0" name=""/>
        <dsp:cNvSpPr/>
      </dsp:nvSpPr>
      <dsp:spPr>
        <a:xfrm>
          <a:off x="0" y="958220"/>
          <a:ext cx="6588691" cy="17690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5795CF-C696-4CB5-AA1B-FD32397E534E}">
      <dsp:nvSpPr>
        <dsp:cNvPr id="0" name=""/>
        <dsp:cNvSpPr/>
      </dsp:nvSpPr>
      <dsp:spPr>
        <a:xfrm>
          <a:off x="535129" y="1356250"/>
          <a:ext cx="972962" cy="9729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25BD8-0FFC-4F37-9DF9-59764E316C4C}">
      <dsp:nvSpPr>
        <dsp:cNvPr id="0" name=""/>
        <dsp:cNvSpPr/>
      </dsp:nvSpPr>
      <dsp:spPr>
        <a:xfrm>
          <a:off x="2043221" y="958220"/>
          <a:ext cx="4545469" cy="1769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222" tIns="187222" rIns="187222" bIns="1872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Le 1</a:t>
          </a:r>
          <a:r>
            <a:rPr lang="fr-FR" sz="2500" kern="1200" baseline="30000"/>
            <a:t>er</a:t>
          </a:r>
          <a:r>
            <a:rPr lang="fr-FR" sz="2500" kern="1200"/>
            <a:t> verbe emploie l’auxiliaire « zijn » </a:t>
          </a:r>
          <a:r>
            <a:rPr lang="fr-FR" sz="2500" kern="1200">
              <a:sym typeface="Wingdings" panose="05000000000000000000" pitchFamily="2" charset="2"/>
            </a:rPr>
            <a:t></a:t>
          </a:r>
          <a:r>
            <a:rPr lang="fr-FR" sz="2500" kern="1200"/>
            <a:t> « zijn »</a:t>
          </a:r>
          <a:endParaRPr lang="en-US" sz="2500" kern="1200"/>
        </a:p>
      </dsp:txBody>
      <dsp:txXfrm>
        <a:off x="2043221" y="958220"/>
        <a:ext cx="4545469" cy="1769022"/>
      </dsp:txXfrm>
    </dsp:sp>
    <dsp:sp modelId="{2B8DD20F-EC21-498C-9290-A66CE72E9E18}">
      <dsp:nvSpPr>
        <dsp:cNvPr id="0" name=""/>
        <dsp:cNvSpPr/>
      </dsp:nvSpPr>
      <dsp:spPr>
        <a:xfrm>
          <a:off x="0" y="3169499"/>
          <a:ext cx="6588691" cy="176902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4CDB63-E5AA-417F-8800-6D42C33CA0D0}">
      <dsp:nvSpPr>
        <dsp:cNvPr id="0" name=""/>
        <dsp:cNvSpPr/>
      </dsp:nvSpPr>
      <dsp:spPr>
        <a:xfrm>
          <a:off x="535129" y="3567529"/>
          <a:ext cx="972962" cy="9729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89827-1242-46D2-8691-4BE4B43D5D3A}">
      <dsp:nvSpPr>
        <dsp:cNvPr id="0" name=""/>
        <dsp:cNvSpPr/>
      </dsp:nvSpPr>
      <dsp:spPr>
        <a:xfrm>
          <a:off x="2043221" y="3169499"/>
          <a:ext cx="4545469" cy="1769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222" tIns="187222" rIns="187222" bIns="1872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Le 2</a:t>
          </a:r>
          <a:r>
            <a:rPr lang="fr-FR" sz="2500" kern="1200" baseline="30000"/>
            <a:t>e</a:t>
          </a:r>
          <a:r>
            <a:rPr lang="fr-FR" sz="2500" kern="1200"/>
            <a:t> verbe emploie l’auxiliaire « zijn » </a:t>
          </a:r>
          <a:r>
            <a:rPr lang="fr-FR" sz="2500" kern="1200">
              <a:sym typeface="Wingdings" panose="05000000000000000000" pitchFamily="2" charset="2"/>
            </a:rPr>
            <a:t></a:t>
          </a:r>
          <a:r>
            <a:rPr lang="fr-FR" sz="2500" kern="1200"/>
            <a:t> plutôt « zijn »</a:t>
          </a:r>
          <a:endParaRPr lang="en-US" sz="2500" kern="1200"/>
        </a:p>
      </dsp:txBody>
      <dsp:txXfrm>
        <a:off x="2043221" y="3169499"/>
        <a:ext cx="4545469" cy="1769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6963CD-39AF-F34C-AD36-720FD6041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095FA4-0B1A-4E46-A794-090CFC72C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8C70B2-1606-5A45-86A7-E1D7BFA7D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377C3-A749-F948-90E9-324F1C1DC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857A7C-4261-7C45-AF6F-41B399811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47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9A37E5-BD35-7D42-956C-36137D5E5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E96016-3B73-B34B-A81C-6026785CA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286632-6752-9B49-ABA6-931EFA53E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6B7B4-6626-BA40-98A9-4BA6D988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8007B9-479E-8C43-A888-DE42F6DC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181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7D99C6E-50A8-6244-A027-2151E06EA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1ED0B0-AF4E-7543-B036-9093DD723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BB80DF-00FB-A24A-95FD-4030663D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50168D-FEDC-764D-B8D5-B150BC4DE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C7DDA9-A118-5A48-951A-E67780D19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72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B23760-926C-554D-A323-B168C9EA9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8F9EE9-D9B8-AF4C-AA39-079DDFE9E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D8BDA6-F391-744D-A148-81DCBB195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77D68B-CF07-E845-9D0E-8E4C1749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F1D424-6E9E-1D43-98C1-5DAD596B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46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2BCDF8-FFF0-2C49-B10B-7F7F3ED2C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7F92F6-113E-AF43-A7ED-A01A817B3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0E4735-A1E5-B74F-97E2-EB54E7B12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F75DDD-00D3-1049-BA00-13C0C290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32D6A1-0D72-6E49-AECB-7796D81BD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3225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C559B-CA5D-3D4B-BD8F-33F4023C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AD3C47-8148-A148-B4B9-3EFEBEAFD1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1B06F0-A432-384E-BE12-19524A6DE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FCFECE-4FD1-D947-BE3A-6BC64CEF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05FE57-F593-DB44-B7D9-C4B8BAAB9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11D988-8584-F547-95B0-C99ADCB67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29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23565C-E3E3-4E4D-BF7F-C63070CA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427E94-DEB2-6249-829B-82CD1A897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E5607C-4BD9-D940-AED2-0D94F290F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BE0785-756A-D14C-ADFD-EBC63B5D9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64C9AAB-16D4-534C-8B36-5C5196472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536407F-9962-EF46-8176-985A451EB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67BA251-8712-0440-9A6E-173B90552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31323E6-055F-B944-AD4A-A202C2D04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7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798BA0-9AE4-6743-B197-D4FE5A7A5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145DD3A-E61F-8044-AB08-2D8DA036C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9084A5-3836-BF44-A1EB-BD8CBF0D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57FB72-EFB5-B440-ADD6-489D6E444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78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55D8AC2-0A1D-A74F-846B-B50B95339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19CDB79-66B7-AC46-824D-950B0BD2A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BD77F2-F481-2643-A1B6-9B90C83F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404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21AB52-2AEB-8F4D-AD1C-D601607B1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A76D35-D0C2-2A42-ACAB-F62B0F6BE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F05CEB-6C67-A647-A7E9-D36F548A3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E17C5E-A90E-2947-BBB9-9B48D4D57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4F6758-23DC-384E-9180-D36E5F069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157AAC-46D0-D54A-9F69-754AA1833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09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CDC313-F941-AE44-B396-B4670ADF9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567487-9324-ED49-8DE5-8B11DCD25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8C41E3-F800-A740-AAF8-949AA560D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A1EED2-8A2D-E04D-B68A-9F6C6B639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364EEB-1198-B94A-BA94-1534EFEE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269CB2-1FC8-134E-8A6D-62E2A5844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23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FD74707-33D1-9B42-82ED-7F63E07D2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1AB3B3-84D4-B042-9C32-61AB18D44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DBDB85-0635-D44D-ADAE-9DACA2A4D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9E549-0596-7845-AB84-3ADD6B52BC9C}" type="datetimeFigureOut">
              <a:rPr lang="fr-FR" smtClean="0"/>
              <a:t>30/08/2020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90936F-C175-CA41-8458-70F7D5875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44DFE1-CADC-024E-A241-A3C0BE104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B99E7-A14D-3D41-9A18-AA52477E96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08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29BC512-3000-4E40-98D2-A9D62521A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9234" y="2073715"/>
            <a:ext cx="6935759" cy="2993042"/>
          </a:xfrm>
        </p:spPr>
        <p:txBody>
          <a:bodyPr anchor="ctr">
            <a:normAutofit/>
          </a:bodyPr>
          <a:lstStyle/>
          <a:p>
            <a:r>
              <a:rPr lang="fr-FR" sz="8800">
                <a:solidFill>
                  <a:schemeClr val="bg1"/>
                </a:solidFill>
              </a:rPr>
              <a:t>L’emploi du « TE »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9D8704-697A-5A45-8387-ACA186609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9234" y="1369077"/>
            <a:ext cx="6935759" cy="2201159"/>
          </a:xfrm>
        </p:spPr>
        <p:txBody>
          <a:bodyPr>
            <a:normAutofit/>
          </a:bodyPr>
          <a:lstStyle/>
          <a:p>
            <a:endParaRPr lang="fr-FR" sz="200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D432D-FAB3-4B5D-BF27-4DA7C75B3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6D6B450-4278-45B8-88C7-C061710E3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399233" y="1883640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234A4C-A256-4139-A5F4-27078F0D6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399233" y="5066757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787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D9AD77-D9B4-EC47-9DFF-50F8D7F1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[5] Exceptions au NL = infinitif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0FE2FE8-D6D3-9645-811C-F1060C80DF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478119"/>
              </p:ext>
            </p:extLst>
          </p:nvPr>
        </p:nvGraphicFramePr>
        <p:xfrm>
          <a:off x="320040" y="2880667"/>
          <a:ext cx="11496823" cy="3091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931">
                  <a:extLst>
                    <a:ext uri="{9D8B030D-6E8A-4147-A177-3AD203B41FA5}">
                      <a16:colId xmlns:a16="http://schemas.microsoft.com/office/drawing/2014/main" val="1934063917"/>
                    </a:ext>
                  </a:extLst>
                </a:gridCol>
                <a:gridCol w="1788302">
                  <a:extLst>
                    <a:ext uri="{9D8B030D-6E8A-4147-A177-3AD203B41FA5}">
                      <a16:colId xmlns:a16="http://schemas.microsoft.com/office/drawing/2014/main" val="2179944642"/>
                    </a:ext>
                  </a:extLst>
                </a:gridCol>
                <a:gridCol w="1037966">
                  <a:extLst>
                    <a:ext uri="{9D8B030D-6E8A-4147-A177-3AD203B41FA5}">
                      <a16:colId xmlns:a16="http://schemas.microsoft.com/office/drawing/2014/main" val="1609945308"/>
                    </a:ext>
                  </a:extLst>
                </a:gridCol>
                <a:gridCol w="1121337">
                  <a:extLst>
                    <a:ext uri="{9D8B030D-6E8A-4147-A177-3AD203B41FA5}">
                      <a16:colId xmlns:a16="http://schemas.microsoft.com/office/drawing/2014/main" val="2722550950"/>
                    </a:ext>
                  </a:extLst>
                </a:gridCol>
                <a:gridCol w="2496953">
                  <a:extLst>
                    <a:ext uri="{9D8B030D-6E8A-4147-A177-3AD203B41FA5}">
                      <a16:colId xmlns:a16="http://schemas.microsoft.com/office/drawing/2014/main" val="473581353"/>
                    </a:ext>
                  </a:extLst>
                </a:gridCol>
                <a:gridCol w="996280">
                  <a:extLst>
                    <a:ext uri="{9D8B030D-6E8A-4147-A177-3AD203B41FA5}">
                      <a16:colId xmlns:a16="http://schemas.microsoft.com/office/drawing/2014/main" val="1043499728"/>
                    </a:ext>
                  </a:extLst>
                </a:gridCol>
                <a:gridCol w="2351054">
                  <a:extLst>
                    <a:ext uri="{9D8B030D-6E8A-4147-A177-3AD203B41FA5}">
                      <a16:colId xmlns:a16="http://schemas.microsoft.com/office/drawing/2014/main" val="4024625027"/>
                    </a:ext>
                  </a:extLst>
                </a:gridCol>
              </a:tblGrid>
              <a:tr h="660297">
                <a:tc gridSpan="3">
                  <a:txBody>
                    <a:bodyPr/>
                    <a:lstStyle/>
                    <a:p>
                      <a:pPr algn="ctr"/>
                      <a:r>
                        <a:rPr lang="fr-FR" sz="3000"/>
                        <a:t>P1 (principale)</a:t>
                      </a:r>
                    </a:p>
                  </a:txBody>
                  <a:tcPr marL="150067" marR="150067" marT="75034" marB="75034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3000"/>
                        <a:t>P2 (subordonnée)</a:t>
                      </a:r>
                    </a:p>
                  </a:txBody>
                  <a:tcPr marL="150067" marR="150067" marT="75034" marB="75034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718253"/>
                  </a:ext>
                </a:extLst>
              </a:tr>
              <a:tr h="660297"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SUJET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VERBE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CP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OM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CP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TE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RGV</a:t>
                      </a:r>
                    </a:p>
                  </a:txBody>
                  <a:tcPr marL="150067" marR="150067" marT="75034" marB="75034"/>
                </a:tc>
                <a:extLst>
                  <a:ext uri="{0D108BD9-81ED-4DB2-BD59-A6C34878D82A}">
                    <a16:rowId xmlns:a16="http://schemas.microsoft.com/office/drawing/2014/main" val="3280544726"/>
                  </a:ext>
                </a:extLst>
              </a:tr>
              <a:tr h="660297"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Ik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>
                          <a:solidFill>
                            <a:srgbClr val="FF0000"/>
                          </a:solidFill>
                        </a:rPr>
                        <a:t>leer</a:t>
                      </a:r>
                      <a:endParaRPr lang="fr-FR" sz="3000"/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endParaRPr lang="fr-FR" sz="3000">
                        <a:solidFill>
                          <a:schemeClr val="tx1"/>
                        </a:solidFill>
                      </a:endParaRP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endParaRPr lang="fr-FR" sz="3000"/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Nederlands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endParaRPr lang="fr-FR" sz="3000"/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>
                          <a:solidFill>
                            <a:srgbClr val="FF0000"/>
                          </a:solidFill>
                        </a:rPr>
                        <a:t>spreken</a:t>
                      </a:r>
                    </a:p>
                  </a:txBody>
                  <a:tcPr marL="150067" marR="150067" marT="75034" marB="75034"/>
                </a:tc>
                <a:extLst>
                  <a:ext uri="{0D108BD9-81ED-4DB2-BD59-A6C34878D82A}">
                    <a16:rowId xmlns:a16="http://schemas.microsoft.com/office/drawing/2014/main" val="3234333081"/>
                  </a:ext>
                </a:extLst>
              </a:tr>
              <a:tr h="1110498"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Hij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>
                          <a:solidFill>
                            <a:srgbClr val="FF0000"/>
                          </a:solidFill>
                        </a:rPr>
                        <a:t>helpt</a:t>
                      </a:r>
                      <a:endParaRPr lang="fr-FR" sz="3000"/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endParaRPr lang="fr-FR" sz="3000">
                        <a:solidFill>
                          <a:schemeClr val="tx1"/>
                        </a:solidFill>
                      </a:endParaRP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endParaRPr lang="fr-FR" sz="3000"/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de dame de straat</a:t>
                      </a:r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endParaRPr lang="fr-FR" sz="3000"/>
                    </a:p>
                  </a:txBody>
                  <a:tcPr marL="150067" marR="150067" marT="75034" marB="750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>
                          <a:solidFill>
                            <a:srgbClr val="FF0000"/>
                          </a:solidFill>
                        </a:rPr>
                        <a:t>oversteken</a:t>
                      </a:r>
                    </a:p>
                  </a:txBody>
                  <a:tcPr marL="150067" marR="150067" marT="75034" marB="75034"/>
                </a:tc>
                <a:extLst>
                  <a:ext uri="{0D108BD9-81ED-4DB2-BD59-A6C34878D82A}">
                    <a16:rowId xmlns:a16="http://schemas.microsoft.com/office/drawing/2014/main" val="2686541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433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91956A9-0A37-C443-97CB-8F8F8F607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[6] Prépositions = TE + infinitif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A8CFB4DD-4EB5-E040-8B46-B0E2EDD0A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553214"/>
              </p:ext>
            </p:extLst>
          </p:nvPr>
        </p:nvGraphicFramePr>
        <p:xfrm>
          <a:off x="486470" y="2427541"/>
          <a:ext cx="11163963" cy="3997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959">
                  <a:extLst>
                    <a:ext uri="{9D8B030D-6E8A-4147-A177-3AD203B41FA5}">
                      <a16:colId xmlns:a16="http://schemas.microsoft.com/office/drawing/2014/main" val="1934063917"/>
                    </a:ext>
                  </a:extLst>
                </a:gridCol>
                <a:gridCol w="1767971">
                  <a:extLst>
                    <a:ext uri="{9D8B030D-6E8A-4147-A177-3AD203B41FA5}">
                      <a16:colId xmlns:a16="http://schemas.microsoft.com/office/drawing/2014/main" val="2722550950"/>
                    </a:ext>
                  </a:extLst>
                </a:gridCol>
                <a:gridCol w="2081183">
                  <a:extLst>
                    <a:ext uri="{9D8B030D-6E8A-4147-A177-3AD203B41FA5}">
                      <a16:colId xmlns:a16="http://schemas.microsoft.com/office/drawing/2014/main" val="473581353"/>
                    </a:ext>
                  </a:extLst>
                </a:gridCol>
                <a:gridCol w="1025975">
                  <a:extLst>
                    <a:ext uri="{9D8B030D-6E8A-4147-A177-3AD203B41FA5}">
                      <a16:colId xmlns:a16="http://schemas.microsoft.com/office/drawing/2014/main" val="1867085302"/>
                    </a:ext>
                  </a:extLst>
                </a:gridCol>
                <a:gridCol w="969128">
                  <a:extLst>
                    <a:ext uri="{9D8B030D-6E8A-4147-A177-3AD203B41FA5}">
                      <a16:colId xmlns:a16="http://schemas.microsoft.com/office/drawing/2014/main" val="1043499728"/>
                    </a:ext>
                  </a:extLst>
                </a:gridCol>
                <a:gridCol w="2087747">
                  <a:extLst>
                    <a:ext uri="{9D8B030D-6E8A-4147-A177-3AD203B41FA5}">
                      <a16:colId xmlns:a16="http://schemas.microsoft.com/office/drawing/2014/main" val="4024625027"/>
                    </a:ext>
                  </a:extLst>
                </a:gridCol>
              </a:tblGrid>
              <a:tr h="458063"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P1 (principale)</a:t>
                      </a:r>
                    </a:p>
                  </a:txBody>
                  <a:tcPr marL="104105" marR="104105" marT="52053" marB="52053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000"/>
                        <a:t>P2 (subordonnée)</a:t>
                      </a:r>
                    </a:p>
                  </a:txBody>
                  <a:tcPr marL="104105" marR="104105" marT="52053" marB="52053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151256"/>
                  </a:ext>
                </a:extLst>
              </a:tr>
              <a:tr h="770378"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PRINCIPALE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prép.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CP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part. sép.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TE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RGV</a:t>
                      </a:r>
                    </a:p>
                  </a:txBody>
                  <a:tcPr marL="104105" marR="104105" marT="52053" marB="52053"/>
                </a:tc>
                <a:extLst>
                  <a:ext uri="{0D108BD9-81ED-4DB2-BD59-A6C34878D82A}">
                    <a16:rowId xmlns:a16="http://schemas.microsoft.com/office/drawing/2014/main" val="3280544726"/>
                  </a:ext>
                </a:extLst>
              </a:tr>
              <a:tr h="770378">
                <a:tc>
                  <a:txBody>
                    <a:bodyPr/>
                    <a:lstStyle/>
                    <a:p>
                      <a:r>
                        <a:rPr lang="fr-FR" sz="2000"/>
                        <a:t>We </a:t>
                      </a:r>
                      <a:r>
                        <a:rPr lang="fr-FR" sz="2000">
                          <a:solidFill>
                            <a:srgbClr val="FF0000"/>
                          </a:solidFill>
                        </a:rPr>
                        <a:t>moeten</a:t>
                      </a:r>
                      <a:r>
                        <a:rPr lang="fr-FR" sz="2000"/>
                        <a:t> hard </a:t>
                      </a:r>
                      <a:r>
                        <a:rPr lang="fr-FR" sz="2000">
                          <a:solidFill>
                            <a:srgbClr val="FF0000"/>
                          </a:solidFill>
                        </a:rPr>
                        <a:t>nadenken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voor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iets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endParaRPr lang="fr-FR" sz="2000">
                        <a:solidFill>
                          <a:srgbClr val="FF0000"/>
                        </a:solidFill>
                      </a:endParaRP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TE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>
                          <a:solidFill>
                            <a:srgbClr val="FF0000"/>
                          </a:solidFill>
                        </a:rPr>
                        <a:t>doen</a:t>
                      </a:r>
                    </a:p>
                  </a:txBody>
                  <a:tcPr marL="104105" marR="104105" marT="52053" marB="52053"/>
                </a:tc>
                <a:extLst>
                  <a:ext uri="{0D108BD9-81ED-4DB2-BD59-A6C34878D82A}">
                    <a16:rowId xmlns:a16="http://schemas.microsoft.com/office/drawing/2014/main" val="3234333081"/>
                  </a:ext>
                </a:extLst>
              </a:tr>
              <a:tr h="1082694">
                <a:tc>
                  <a:txBody>
                    <a:bodyPr/>
                    <a:lstStyle/>
                    <a:p>
                      <a:r>
                        <a:rPr lang="fr-FR" sz="2000">
                          <a:solidFill>
                            <a:srgbClr val="FF0000"/>
                          </a:solidFill>
                        </a:rPr>
                        <a:t>Werk</a:t>
                      </a:r>
                      <a:r>
                        <a:rPr lang="fr-FR" sz="2000"/>
                        <a:t> wat meer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in plaats van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altijd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endParaRPr lang="fr-FR" sz="2000">
                        <a:solidFill>
                          <a:srgbClr val="FF0000"/>
                        </a:solidFill>
                      </a:endParaRP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TE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>
                          <a:solidFill>
                            <a:srgbClr val="FF0000"/>
                          </a:solidFill>
                        </a:rPr>
                        <a:t>zeuren</a:t>
                      </a:r>
                    </a:p>
                  </a:txBody>
                  <a:tcPr marL="104105" marR="104105" marT="52053" marB="52053"/>
                </a:tc>
                <a:extLst>
                  <a:ext uri="{0D108BD9-81ED-4DB2-BD59-A6C34878D82A}">
                    <a16:rowId xmlns:a16="http://schemas.microsoft.com/office/drawing/2014/main" val="2686541485"/>
                  </a:ext>
                </a:extLst>
              </a:tr>
              <a:tr h="458063">
                <a:tc>
                  <a:txBody>
                    <a:bodyPr/>
                    <a:lstStyle/>
                    <a:p>
                      <a:r>
                        <a:rPr lang="fr-FR" sz="2000"/>
                        <a:t>Ze </a:t>
                      </a:r>
                      <a:r>
                        <a:rPr lang="fr-FR" sz="2000">
                          <a:solidFill>
                            <a:srgbClr val="FF0000"/>
                          </a:solidFill>
                        </a:rPr>
                        <a:t>antwoordt</a:t>
                      </a:r>
                      <a:r>
                        <a:rPr lang="fr-FR" sz="2000"/>
                        <a:t> altijd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zonder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endParaRPr lang="fr-FR" sz="2000"/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>
                          <a:solidFill>
                            <a:srgbClr val="FF0000"/>
                          </a:solidFill>
                        </a:rPr>
                        <a:t>na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TE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>
                          <a:solidFill>
                            <a:srgbClr val="FF0000"/>
                          </a:solidFill>
                        </a:rPr>
                        <a:t>denken</a:t>
                      </a:r>
                    </a:p>
                  </a:txBody>
                  <a:tcPr marL="104105" marR="104105" marT="52053" marB="52053"/>
                </a:tc>
                <a:extLst>
                  <a:ext uri="{0D108BD9-81ED-4DB2-BD59-A6C34878D82A}">
                    <a16:rowId xmlns:a16="http://schemas.microsoft.com/office/drawing/2014/main" val="973670330"/>
                  </a:ext>
                </a:extLst>
              </a:tr>
              <a:tr h="458063">
                <a:tc>
                  <a:txBody>
                    <a:bodyPr/>
                    <a:lstStyle/>
                    <a:p>
                      <a:r>
                        <a:rPr lang="fr-FR" sz="2000"/>
                        <a:t>Hij </a:t>
                      </a:r>
                      <a:r>
                        <a:rPr lang="fr-FR" sz="2000">
                          <a:solidFill>
                            <a:srgbClr val="FF0000"/>
                          </a:solidFill>
                        </a:rPr>
                        <a:t>slaagde</a:t>
                      </a:r>
                      <a:r>
                        <a:rPr lang="fr-FR" sz="2000"/>
                        <a:t> erin</a:t>
                      </a:r>
                      <a:endParaRPr lang="fr-FR" sz="2000">
                        <a:solidFill>
                          <a:srgbClr val="FF0000"/>
                        </a:solidFill>
                      </a:endParaRP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door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elke dag veel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endParaRPr lang="fr-FR" sz="2000">
                        <a:solidFill>
                          <a:srgbClr val="FF0000"/>
                        </a:solidFill>
                      </a:endParaRP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/>
                        <a:t>TE</a:t>
                      </a:r>
                    </a:p>
                  </a:txBody>
                  <a:tcPr marL="104105" marR="104105" marT="52053" marB="520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>
                          <a:solidFill>
                            <a:srgbClr val="FF0000"/>
                          </a:solidFill>
                        </a:rPr>
                        <a:t>studeren</a:t>
                      </a:r>
                      <a:endParaRPr lang="fr-FR" sz="2000" dirty="0">
                        <a:solidFill>
                          <a:srgbClr val="FF0000"/>
                        </a:solidFill>
                      </a:endParaRPr>
                    </a:p>
                  </a:txBody>
                  <a:tcPr marL="104105" marR="104105" marT="52053" marB="52053"/>
                </a:tc>
                <a:extLst>
                  <a:ext uri="{0D108BD9-81ED-4DB2-BD59-A6C34878D82A}">
                    <a16:rowId xmlns:a16="http://schemas.microsoft.com/office/drawing/2014/main" val="411592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654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4A1E4B1-F4A9-4A4E-A69C-FDEAFBB2D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2246"/>
            <a:ext cx="6437700" cy="26119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ATTENTION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B47309-B15A-3C46-AD4F-ACAA61118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3719618"/>
            <a:ext cx="4167376" cy="11555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particule séparable vient AVANT le « TE »</a:t>
            </a:r>
          </a:p>
        </p:txBody>
      </p:sp>
    </p:spTree>
    <p:extLst>
      <p:ext uri="{BB962C8B-B14F-4D97-AF65-F5344CB8AC3E}">
        <p14:creationId xmlns:p14="http://schemas.microsoft.com/office/powerpoint/2010/main" val="2139675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6B415E7-5F9D-EE4F-B55A-CF816FFEB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[7] </a:t>
            </a:r>
            <a:r>
              <a:rPr lang="en-US" sz="5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Forme</a:t>
            </a:r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progressive = TE + </a:t>
            </a:r>
            <a:r>
              <a:rPr lang="en-US" sz="5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infinitif</a:t>
            </a:r>
            <a:endParaRPr lang="en-US" sz="5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27D12A9E-B1BB-1649-A852-30DCD90CD4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810927"/>
              </p:ext>
            </p:extLst>
          </p:nvPr>
        </p:nvGraphicFramePr>
        <p:xfrm>
          <a:off x="1320690" y="2427541"/>
          <a:ext cx="9495524" cy="399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5477">
                  <a:extLst>
                    <a:ext uri="{9D8B030D-6E8A-4147-A177-3AD203B41FA5}">
                      <a16:colId xmlns:a16="http://schemas.microsoft.com/office/drawing/2014/main" val="1934063917"/>
                    </a:ext>
                  </a:extLst>
                </a:gridCol>
                <a:gridCol w="1016029">
                  <a:extLst>
                    <a:ext uri="{9D8B030D-6E8A-4147-A177-3AD203B41FA5}">
                      <a16:colId xmlns:a16="http://schemas.microsoft.com/office/drawing/2014/main" val="2722550950"/>
                    </a:ext>
                  </a:extLst>
                </a:gridCol>
                <a:gridCol w="940488">
                  <a:extLst>
                    <a:ext uri="{9D8B030D-6E8A-4147-A177-3AD203B41FA5}">
                      <a16:colId xmlns:a16="http://schemas.microsoft.com/office/drawing/2014/main" val="473581353"/>
                    </a:ext>
                  </a:extLst>
                </a:gridCol>
                <a:gridCol w="1148226">
                  <a:extLst>
                    <a:ext uri="{9D8B030D-6E8A-4147-A177-3AD203B41FA5}">
                      <a16:colId xmlns:a16="http://schemas.microsoft.com/office/drawing/2014/main" val="1867085302"/>
                    </a:ext>
                  </a:extLst>
                </a:gridCol>
                <a:gridCol w="902717">
                  <a:extLst>
                    <a:ext uri="{9D8B030D-6E8A-4147-A177-3AD203B41FA5}">
                      <a16:colId xmlns:a16="http://schemas.microsoft.com/office/drawing/2014/main" val="1043499728"/>
                    </a:ext>
                  </a:extLst>
                </a:gridCol>
                <a:gridCol w="1582587">
                  <a:extLst>
                    <a:ext uri="{9D8B030D-6E8A-4147-A177-3AD203B41FA5}">
                      <a16:colId xmlns:a16="http://schemas.microsoft.com/office/drawing/2014/main" val="4024625027"/>
                    </a:ext>
                  </a:extLst>
                </a:gridCol>
              </a:tblGrid>
              <a:tr h="598286"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P1 (principale)</a:t>
                      </a:r>
                    </a:p>
                  </a:txBody>
                  <a:tcPr marL="135974" marR="135974" marT="67987" marB="67987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700"/>
                        <a:t>P2 (subordonnée)</a:t>
                      </a:r>
                    </a:p>
                  </a:txBody>
                  <a:tcPr marL="135974" marR="135974" marT="67987" marB="67987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151256"/>
                  </a:ext>
                </a:extLst>
              </a:tr>
              <a:tr h="1006208"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PRINCIPALE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OM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CP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part. sép.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RGV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3280544726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r>
                        <a:rPr lang="fr-FR" sz="2700"/>
                        <a:t>Hij </a:t>
                      </a:r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staat</a:t>
                      </a:r>
                      <a:r>
                        <a:rPr lang="fr-FR" sz="2700"/>
                        <a:t> door het raam</a:t>
                      </a:r>
                      <a:endParaRPr lang="fr-FR" sz="2700">
                        <a:solidFill>
                          <a:srgbClr val="FF0000"/>
                        </a:solidFill>
                      </a:endParaRP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>
                        <a:solidFill>
                          <a:srgbClr val="FF0000"/>
                        </a:solidFill>
                      </a:endParaRP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kijken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3234333081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r>
                        <a:rPr lang="fr-FR" sz="2700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 zaten</a:t>
                      </a:r>
                      <a:r>
                        <a:rPr lang="fr-FR" sz="2700"/>
                        <a:t> de krant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>
                        <a:solidFill>
                          <a:srgbClr val="FF0000"/>
                        </a:solidFill>
                      </a:endParaRP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lezen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2686541485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r>
                        <a:rPr lang="fr-FR" sz="2700"/>
                        <a:t>Zij </a:t>
                      </a:r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lag</a:t>
                      </a:r>
                      <a:r>
                        <a:rPr lang="fr-FR" sz="2700"/>
                        <a:t> in bed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na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denken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973670330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r>
                        <a:rPr lang="fr-FR" sz="2700"/>
                        <a:t>De was </a:t>
                      </a:r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hing</a:t>
                      </a:r>
                      <a:r>
                        <a:rPr lang="fr-FR" sz="2700"/>
                        <a:t> buiten</a:t>
                      </a:r>
                      <a:endParaRPr lang="fr-FR" sz="2700">
                        <a:solidFill>
                          <a:srgbClr val="FF0000"/>
                        </a:solidFill>
                      </a:endParaRP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>
                        <a:solidFill>
                          <a:srgbClr val="FF0000"/>
                        </a:solidFill>
                      </a:endParaRP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drogen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411592438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70D584C-2359-9948-AC58-82D621207B55}"/>
              </a:ext>
            </a:extLst>
          </p:cNvPr>
          <p:cNvSpPr txBox="1"/>
          <p:nvPr/>
        </p:nvSpPr>
        <p:spPr>
          <a:xfrm>
            <a:off x="11059299" y="3723321"/>
            <a:ext cx="2965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</a:t>
            </a:r>
          </a:p>
          <a:p>
            <a:endParaRPr lang="fr-FR" dirty="0"/>
          </a:p>
          <a:p>
            <a:r>
              <a:rPr lang="fr-FR" b="1" dirty="0"/>
              <a:t>PRÉSENT</a:t>
            </a:r>
          </a:p>
        </p:txBody>
      </p:sp>
    </p:spTree>
    <p:extLst>
      <p:ext uri="{BB962C8B-B14F-4D97-AF65-F5344CB8AC3E}">
        <p14:creationId xmlns:p14="http://schemas.microsoft.com/office/powerpoint/2010/main" val="3033300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6B415E7-5F9D-EE4F-B55A-CF816FFEB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[7] Forme progressive = (TE) + infinitif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27D12A9E-B1BB-1649-A852-30DCD90CD4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163334"/>
              </p:ext>
            </p:extLst>
          </p:nvPr>
        </p:nvGraphicFramePr>
        <p:xfrm>
          <a:off x="320041" y="2778378"/>
          <a:ext cx="10714543" cy="329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2405">
                  <a:extLst>
                    <a:ext uri="{9D8B030D-6E8A-4147-A177-3AD203B41FA5}">
                      <a16:colId xmlns:a16="http://schemas.microsoft.com/office/drawing/2014/main" val="1934063917"/>
                    </a:ext>
                  </a:extLst>
                </a:gridCol>
                <a:gridCol w="722831">
                  <a:extLst>
                    <a:ext uri="{9D8B030D-6E8A-4147-A177-3AD203B41FA5}">
                      <a16:colId xmlns:a16="http://schemas.microsoft.com/office/drawing/2014/main" val="2722550950"/>
                    </a:ext>
                  </a:extLst>
                </a:gridCol>
                <a:gridCol w="754716">
                  <a:extLst>
                    <a:ext uri="{9D8B030D-6E8A-4147-A177-3AD203B41FA5}">
                      <a16:colId xmlns:a16="http://schemas.microsoft.com/office/drawing/2014/main" val="473581353"/>
                    </a:ext>
                  </a:extLst>
                </a:gridCol>
                <a:gridCol w="1307277">
                  <a:extLst>
                    <a:ext uri="{9D8B030D-6E8A-4147-A177-3AD203B41FA5}">
                      <a16:colId xmlns:a16="http://schemas.microsoft.com/office/drawing/2014/main" val="1867085302"/>
                    </a:ext>
                  </a:extLst>
                </a:gridCol>
                <a:gridCol w="651353">
                  <a:extLst>
                    <a:ext uri="{9D8B030D-6E8A-4147-A177-3AD203B41FA5}">
                      <a16:colId xmlns:a16="http://schemas.microsoft.com/office/drawing/2014/main" val="1043499728"/>
                    </a:ext>
                  </a:extLst>
                </a:gridCol>
                <a:gridCol w="2405961">
                  <a:extLst>
                    <a:ext uri="{9D8B030D-6E8A-4147-A177-3AD203B41FA5}">
                      <a16:colId xmlns:a16="http://schemas.microsoft.com/office/drawing/2014/main" val="4024625027"/>
                    </a:ext>
                  </a:extLst>
                </a:gridCol>
              </a:tblGrid>
              <a:tr h="470852"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P1 (principale)</a:t>
                      </a:r>
                    </a:p>
                  </a:txBody>
                  <a:tcPr marL="107012" marR="107012" marT="53506" marB="53506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2100"/>
                        <a:t>P2 (subordonnée)</a:t>
                      </a:r>
                    </a:p>
                  </a:txBody>
                  <a:tcPr marL="107012" marR="107012" marT="53506" marB="53506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151256"/>
                  </a:ext>
                </a:extLst>
              </a:tr>
              <a:tr h="470852"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PRINCIPALE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OM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CP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part. sép.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TE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RGV</a:t>
                      </a:r>
                    </a:p>
                  </a:txBody>
                  <a:tcPr marL="107012" marR="107012" marT="53506" marB="53506"/>
                </a:tc>
                <a:extLst>
                  <a:ext uri="{0D108BD9-81ED-4DB2-BD59-A6C34878D82A}">
                    <a16:rowId xmlns:a16="http://schemas.microsoft.com/office/drawing/2014/main" val="3280544726"/>
                  </a:ext>
                </a:extLst>
              </a:tr>
              <a:tr h="470852">
                <a:tc>
                  <a:txBody>
                    <a:bodyPr/>
                    <a:lstStyle/>
                    <a:p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Hij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heeft</a:t>
                      </a:r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 lang voor het huis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>
                        <a:solidFill>
                          <a:srgbClr val="FF0000"/>
                        </a:solidFill>
                      </a:endParaRP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staan wachten</a:t>
                      </a:r>
                    </a:p>
                  </a:txBody>
                  <a:tcPr marL="107012" marR="107012" marT="53506" marB="53506"/>
                </a:tc>
                <a:extLst>
                  <a:ext uri="{0D108BD9-81ED-4DB2-BD59-A6C34878D82A}">
                    <a16:rowId xmlns:a16="http://schemas.microsoft.com/office/drawing/2014/main" val="4100570181"/>
                  </a:ext>
                </a:extLst>
              </a:tr>
              <a:tr h="470852">
                <a:tc>
                  <a:txBody>
                    <a:bodyPr/>
                    <a:lstStyle/>
                    <a:p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Ik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heb</a:t>
                      </a:r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 urenlang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>
                        <a:solidFill>
                          <a:srgbClr val="FF0000"/>
                        </a:solidFill>
                      </a:endParaRP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zitten studeren</a:t>
                      </a:r>
                    </a:p>
                  </a:txBody>
                  <a:tcPr marL="107012" marR="107012" marT="53506" marB="53506"/>
                </a:tc>
                <a:extLst>
                  <a:ext uri="{0D108BD9-81ED-4DB2-BD59-A6C34878D82A}">
                    <a16:rowId xmlns:a16="http://schemas.microsoft.com/office/drawing/2014/main" val="2118841687"/>
                  </a:ext>
                </a:extLst>
              </a:tr>
              <a:tr h="470852">
                <a:tc>
                  <a:txBody>
                    <a:bodyPr/>
                    <a:lstStyle/>
                    <a:p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Ze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had</a:t>
                      </a:r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 te laat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>
                        <a:solidFill>
                          <a:srgbClr val="FF0000"/>
                        </a:solidFill>
                      </a:endParaRP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liggen uitrusten</a:t>
                      </a:r>
                    </a:p>
                  </a:txBody>
                  <a:tcPr marL="107012" marR="107012" marT="53506" marB="53506"/>
                </a:tc>
                <a:extLst>
                  <a:ext uri="{0D108BD9-81ED-4DB2-BD59-A6C34878D82A}">
                    <a16:rowId xmlns:a16="http://schemas.microsoft.com/office/drawing/2014/main" val="1954869105"/>
                  </a:ext>
                </a:extLst>
              </a:tr>
              <a:tr h="470852">
                <a:tc>
                  <a:txBody>
                    <a:bodyPr/>
                    <a:lstStyle/>
                    <a:p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Ze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hadden</a:t>
                      </a:r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 niet lang genoeg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>
                        <a:solidFill>
                          <a:srgbClr val="FF0000"/>
                        </a:solidFill>
                      </a:endParaRP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staan kijken</a:t>
                      </a:r>
                    </a:p>
                  </a:txBody>
                  <a:tcPr marL="107012" marR="107012" marT="53506" marB="53506"/>
                </a:tc>
                <a:extLst>
                  <a:ext uri="{0D108BD9-81ED-4DB2-BD59-A6C34878D82A}">
                    <a16:rowId xmlns:a16="http://schemas.microsoft.com/office/drawing/2014/main" val="298708203"/>
                  </a:ext>
                </a:extLst>
              </a:tr>
              <a:tr h="470852">
                <a:tc>
                  <a:txBody>
                    <a:bodyPr/>
                    <a:lstStyle/>
                    <a:p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De was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heeft</a:t>
                      </a:r>
                      <a:r>
                        <a:rPr lang="fr-FR" sz="2100">
                          <a:solidFill>
                            <a:schemeClr val="tx1"/>
                          </a:solidFill>
                        </a:rPr>
                        <a:t> lang</a:t>
                      </a: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>
                        <a:solidFill>
                          <a:srgbClr val="FF0000"/>
                        </a:solidFill>
                      </a:endParaRPr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7012" marR="107012" marT="53506" marB="535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 dirty="0" err="1">
                          <a:solidFill>
                            <a:srgbClr val="FF0000"/>
                          </a:solidFill>
                        </a:rPr>
                        <a:t>hangen</a:t>
                      </a:r>
                      <a:r>
                        <a:rPr lang="fr-FR" sz="21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100" dirty="0">
                          <a:solidFill>
                            <a:schemeClr val="tx1"/>
                          </a:solidFill>
                        </a:rPr>
                        <a:t>TE</a:t>
                      </a:r>
                      <a:r>
                        <a:rPr lang="fr-FR" sz="21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100" dirty="0" err="1">
                          <a:solidFill>
                            <a:srgbClr val="FF0000"/>
                          </a:solidFill>
                        </a:rPr>
                        <a:t>drogen</a:t>
                      </a:r>
                      <a:endParaRPr lang="fr-FR" sz="2100" dirty="0">
                        <a:solidFill>
                          <a:srgbClr val="FF0000"/>
                        </a:solidFill>
                      </a:endParaRPr>
                    </a:p>
                  </a:txBody>
                  <a:tcPr marL="107012" marR="107012" marT="53506" marB="53506"/>
                </a:tc>
                <a:extLst>
                  <a:ext uri="{0D108BD9-81ED-4DB2-BD59-A6C34878D82A}">
                    <a16:rowId xmlns:a16="http://schemas.microsoft.com/office/drawing/2014/main" val="1292196731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85F4A850-059D-C546-BCAE-9B07E3B9C759}"/>
              </a:ext>
            </a:extLst>
          </p:cNvPr>
          <p:cNvSpPr txBox="1"/>
          <p:nvPr/>
        </p:nvSpPr>
        <p:spPr>
          <a:xfrm>
            <a:off x="11306433" y="3766018"/>
            <a:ext cx="2100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</a:t>
            </a:r>
          </a:p>
          <a:p>
            <a:endParaRPr lang="fr-FR" dirty="0"/>
          </a:p>
          <a:p>
            <a:r>
              <a:rPr lang="fr-FR" b="1" dirty="0"/>
              <a:t>PASSÉ</a:t>
            </a:r>
          </a:p>
        </p:txBody>
      </p:sp>
    </p:spTree>
    <p:extLst>
      <p:ext uri="{BB962C8B-B14F-4D97-AF65-F5344CB8AC3E}">
        <p14:creationId xmlns:p14="http://schemas.microsoft.com/office/powerpoint/2010/main" val="734152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1E0E565-6629-1B45-8815-ECAAA2F03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>
            <a:normAutofit/>
          </a:bodyPr>
          <a:lstStyle/>
          <a:p>
            <a:pPr algn="ctr"/>
            <a:r>
              <a:rPr lang="fr-FR" sz="5400">
                <a:solidFill>
                  <a:schemeClr val="bg1">
                    <a:lumMod val="95000"/>
                    <a:lumOff val="5000"/>
                  </a:schemeClr>
                </a:solidFill>
              </a:rPr>
              <a:t>Double infinitif</a:t>
            </a:r>
          </a:p>
        </p:txBody>
      </p:sp>
    </p:spTree>
    <p:extLst>
      <p:ext uri="{BB962C8B-B14F-4D97-AF65-F5344CB8AC3E}">
        <p14:creationId xmlns:p14="http://schemas.microsoft.com/office/powerpoint/2010/main" val="2701080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32FEF3-AA34-E742-AEF9-F24DDB6D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[A] avec les auxiliaires de mode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D0458F6-6DF4-3646-9AFC-1239E43BD7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065271"/>
              </p:ext>
            </p:extLst>
          </p:nvPr>
        </p:nvGraphicFramePr>
        <p:xfrm>
          <a:off x="628650" y="2427541"/>
          <a:ext cx="11037277" cy="3157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618">
                  <a:extLst>
                    <a:ext uri="{9D8B030D-6E8A-4147-A177-3AD203B41FA5}">
                      <a16:colId xmlns:a16="http://schemas.microsoft.com/office/drawing/2014/main" val="1958018764"/>
                    </a:ext>
                  </a:extLst>
                </a:gridCol>
                <a:gridCol w="2253685">
                  <a:extLst>
                    <a:ext uri="{9D8B030D-6E8A-4147-A177-3AD203B41FA5}">
                      <a16:colId xmlns:a16="http://schemas.microsoft.com/office/drawing/2014/main" val="573968605"/>
                    </a:ext>
                  </a:extLst>
                </a:gridCol>
                <a:gridCol w="2857820">
                  <a:extLst>
                    <a:ext uri="{9D8B030D-6E8A-4147-A177-3AD203B41FA5}">
                      <a16:colId xmlns:a16="http://schemas.microsoft.com/office/drawing/2014/main" val="3588492450"/>
                    </a:ext>
                  </a:extLst>
                </a:gridCol>
                <a:gridCol w="3777154">
                  <a:extLst>
                    <a:ext uri="{9D8B030D-6E8A-4147-A177-3AD203B41FA5}">
                      <a16:colId xmlns:a16="http://schemas.microsoft.com/office/drawing/2014/main" val="1517968813"/>
                    </a:ext>
                  </a:extLst>
                </a:gridCol>
              </a:tblGrid>
              <a:tr h="698001">
                <a:tc>
                  <a:txBody>
                    <a:bodyPr/>
                    <a:lstStyle/>
                    <a:p>
                      <a:pPr algn="ctr"/>
                      <a:r>
                        <a:rPr lang="fr-FR" sz="3100"/>
                        <a:t>SUJET</a:t>
                      </a:r>
                    </a:p>
                  </a:txBody>
                  <a:tcPr marL="158636" marR="158636" marT="79318" marB="793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100"/>
                        <a:t>VERBE</a:t>
                      </a:r>
                    </a:p>
                  </a:txBody>
                  <a:tcPr marL="158636" marR="158636" marT="79318" marB="793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100"/>
                        <a:t>CP</a:t>
                      </a:r>
                    </a:p>
                  </a:txBody>
                  <a:tcPr marL="158636" marR="158636" marT="79318" marB="793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100"/>
                        <a:t>RGV</a:t>
                      </a:r>
                    </a:p>
                  </a:txBody>
                  <a:tcPr marL="158636" marR="158636" marT="79318" marB="79318"/>
                </a:tc>
                <a:extLst>
                  <a:ext uri="{0D108BD9-81ED-4DB2-BD59-A6C34878D82A}">
                    <a16:rowId xmlns:a16="http://schemas.microsoft.com/office/drawing/2014/main" val="1387552164"/>
                  </a:ext>
                </a:extLst>
              </a:tr>
              <a:tr h="1285820">
                <a:tc>
                  <a:txBody>
                    <a:bodyPr/>
                    <a:lstStyle/>
                    <a:p>
                      <a:pPr algn="ctr"/>
                      <a:r>
                        <a:rPr lang="fr-FR" sz="3100"/>
                        <a:t>Ik</a:t>
                      </a:r>
                    </a:p>
                  </a:txBody>
                  <a:tcPr marL="158636" marR="158636" marT="79318" marB="793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100">
                          <a:solidFill>
                            <a:srgbClr val="FF0000"/>
                          </a:solidFill>
                        </a:rPr>
                        <a:t>heb</a:t>
                      </a:r>
                    </a:p>
                  </a:txBody>
                  <a:tcPr marL="158636" marR="158636" marT="79318" marB="793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100" dirty="0"/>
                        <a:t>je </a:t>
                      </a:r>
                      <a:r>
                        <a:rPr lang="fr-FR" sz="3100" dirty="0" err="1"/>
                        <a:t>eindelijk</a:t>
                      </a:r>
                      <a:endParaRPr lang="fr-FR" sz="3100" dirty="0"/>
                    </a:p>
                  </a:txBody>
                  <a:tcPr marL="158636" marR="158636" marT="79318" marB="793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100" strike="sngStrike" dirty="0" err="1">
                          <a:solidFill>
                            <a:srgbClr val="FF0000"/>
                          </a:solidFill>
                        </a:rPr>
                        <a:t>gekund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3100" dirty="0" err="1">
                          <a:solidFill>
                            <a:srgbClr val="FF0000"/>
                          </a:solidFill>
                        </a:rPr>
                        <a:t>antwoorden</a:t>
                      </a:r>
                      <a:endParaRPr lang="fr-FR" sz="31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3100" dirty="0">
                          <a:solidFill>
                            <a:srgbClr val="FF0000"/>
                          </a:solidFill>
                        </a:rPr>
                        <a:t>KUNNEN </a:t>
                      </a:r>
                      <a:r>
                        <a:rPr lang="fr-FR" sz="3100" dirty="0" err="1">
                          <a:solidFill>
                            <a:srgbClr val="FF0000"/>
                          </a:solidFill>
                        </a:rPr>
                        <a:t>antwoorden</a:t>
                      </a:r>
                      <a:endParaRPr lang="fr-FR" sz="3100" dirty="0">
                        <a:solidFill>
                          <a:srgbClr val="FF0000"/>
                        </a:solidFill>
                      </a:endParaRPr>
                    </a:p>
                  </a:txBody>
                  <a:tcPr marL="158636" marR="158636" marT="79318" marB="79318"/>
                </a:tc>
                <a:extLst>
                  <a:ext uri="{0D108BD9-81ED-4DB2-BD59-A6C34878D82A}">
                    <a16:rowId xmlns:a16="http://schemas.microsoft.com/office/drawing/2014/main" val="678801125"/>
                  </a:ext>
                </a:extLst>
              </a:tr>
              <a:tr h="1173910">
                <a:tc>
                  <a:txBody>
                    <a:bodyPr/>
                    <a:lstStyle/>
                    <a:p>
                      <a:pPr algn="ctr"/>
                      <a:r>
                        <a:rPr lang="fr-FR" sz="3100"/>
                        <a:t>Ze</a:t>
                      </a:r>
                    </a:p>
                  </a:txBody>
                  <a:tcPr marL="158636" marR="158636" marT="79318" marB="793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100">
                          <a:solidFill>
                            <a:srgbClr val="FF0000"/>
                          </a:solidFill>
                        </a:rPr>
                        <a:t>hebben</a:t>
                      </a:r>
                    </a:p>
                  </a:txBody>
                  <a:tcPr marL="158636" marR="158636" marT="79318" marB="793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100"/>
                        <a:t>dat werk</a:t>
                      </a:r>
                    </a:p>
                  </a:txBody>
                  <a:tcPr marL="158636" marR="158636" marT="79318" marB="793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100" strike="sngStrike" dirty="0" err="1">
                          <a:solidFill>
                            <a:srgbClr val="FF0000"/>
                          </a:solidFill>
                        </a:rPr>
                        <a:t>gemoeten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3100" dirty="0" err="1">
                          <a:solidFill>
                            <a:srgbClr val="FF0000"/>
                          </a:solidFill>
                        </a:rPr>
                        <a:t>maken</a:t>
                      </a:r>
                      <a:endParaRPr lang="fr-FR" sz="31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3100" dirty="0">
                          <a:solidFill>
                            <a:srgbClr val="FF0000"/>
                          </a:solidFill>
                        </a:rPr>
                        <a:t>MOETEN </a:t>
                      </a:r>
                      <a:r>
                        <a:rPr lang="fr-FR" sz="3100" dirty="0" err="1">
                          <a:solidFill>
                            <a:srgbClr val="FF0000"/>
                          </a:solidFill>
                        </a:rPr>
                        <a:t>maken</a:t>
                      </a:r>
                      <a:endParaRPr lang="fr-FR" sz="3100" dirty="0">
                        <a:solidFill>
                          <a:srgbClr val="FF0000"/>
                        </a:solidFill>
                      </a:endParaRPr>
                    </a:p>
                  </a:txBody>
                  <a:tcPr marL="158636" marR="158636" marT="79318" marB="79318"/>
                </a:tc>
                <a:extLst>
                  <a:ext uri="{0D108BD9-81ED-4DB2-BD59-A6C34878D82A}">
                    <a16:rowId xmlns:a16="http://schemas.microsoft.com/office/drawing/2014/main" val="1328281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493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32FEF3-AA34-E742-AEF9-F24DDB6D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[B] avec les verbes de position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D0458F6-6DF4-3646-9AFC-1239E43BD7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372722"/>
              </p:ext>
            </p:extLst>
          </p:nvPr>
        </p:nvGraphicFramePr>
        <p:xfrm>
          <a:off x="320040" y="2739273"/>
          <a:ext cx="11496822" cy="3374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706">
                  <a:extLst>
                    <a:ext uri="{9D8B030D-6E8A-4147-A177-3AD203B41FA5}">
                      <a16:colId xmlns:a16="http://schemas.microsoft.com/office/drawing/2014/main" val="1958018764"/>
                    </a:ext>
                  </a:extLst>
                </a:gridCol>
                <a:gridCol w="2278320">
                  <a:extLst>
                    <a:ext uri="{9D8B030D-6E8A-4147-A177-3AD203B41FA5}">
                      <a16:colId xmlns:a16="http://schemas.microsoft.com/office/drawing/2014/main" val="573968605"/>
                    </a:ext>
                  </a:extLst>
                </a:gridCol>
                <a:gridCol w="3646898">
                  <a:extLst>
                    <a:ext uri="{9D8B030D-6E8A-4147-A177-3AD203B41FA5}">
                      <a16:colId xmlns:a16="http://schemas.microsoft.com/office/drawing/2014/main" val="3588492450"/>
                    </a:ext>
                  </a:extLst>
                </a:gridCol>
                <a:gridCol w="3646898">
                  <a:extLst>
                    <a:ext uri="{9D8B030D-6E8A-4147-A177-3AD203B41FA5}">
                      <a16:colId xmlns:a16="http://schemas.microsoft.com/office/drawing/2014/main" val="1517968813"/>
                    </a:ext>
                  </a:extLst>
                </a:gridCol>
              </a:tblGrid>
              <a:tr h="558134"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SUJET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VERBE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CP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RGV</a:t>
                      </a:r>
                    </a:p>
                  </a:txBody>
                  <a:tcPr marL="126849" marR="126849" marT="63424" marB="63424"/>
                </a:tc>
                <a:extLst>
                  <a:ext uri="{0D108BD9-81ED-4DB2-BD59-A6C34878D82A}">
                    <a16:rowId xmlns:a16="http://schemas.microsoft.com/office/drawing/2014/main" val="1387552164"/>
                  </a:ext>
                </a:extLst>
              </a:tr>
              <a:tr h="938680"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Ze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>
                          <a:solidFill>
                            <a:srgbClr val="FF0000"/>
                          </a:solidFill>
                        </a:rPr>
                        <a:t>hebben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de hele tijd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 strike="sngStrike" dirty="0" err="1">
                          <a:solidFill>
                            <a:srgbClr val="FF0000"/>
                          </a:solidFill>
                        </a:rPr>
                        <a:t>gestaan</a:t>
                      </a:r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praten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STAAN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praten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</a:txBody>
                  <a:tcPr marL="126849" marR="126849" marT="63424" marB="63424"/>
                </a:tc>
                <a:extLst>
                  <a:ext uri="{0D108BD9-81ED-4DB2-BD59-A6C34878D82A}">
                    <a16:rowId xmlns:a16="http://schemas.microsoft.com/office/drawing/2014/main" val="678801125"/>
                  </a:ext>
                </a:extLst>
              </a:tr>
              <a:tr h="938680"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Vader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>
                          <a:solidFill>
                            <a:srgbClr val="FF0000"/>
                          </a:solidFill>
                        </a:rPr>
                        <a:t>heeft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zich in de zaal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 strike="sngStrike" dirty="0" err="1">
                          <a:solidFill>
                            <a:srgbClr val="FF0000"/>
                          </a:solidFill>
                        </a:rPr>
                        <a:t>gezeten</a:t>
                      </a:r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vervelen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ZITTEN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vervelen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</a:txBody>
                  <a:tcPr marL="126849" marR="126849" marT="63424" marB="63424"/>
                </a:tc>
                <a:extLst>
                  <a:ext uri="{0D108BD9-81ED-4DB2-BD59-A6C34878D82A}">
                    <a16:rowId xmlns:a16="http://schemas.microsoft.com/office/drawing/2014/main" val="1328281250"/>
                  </a:ext>
                </a:extLst>
              </a:tr>
              <a:tr h="938680"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Hij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>
                          <a:solidFill>
                            <a:srgbClr val="FF0000"/>
                          </a:solidFill>
                        </a:rPr>
                        <a:t>heeft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heel vaak ’s nachts</a:t>
                      </a:r>
                    </a:p>
                  </a:txBody>
                  <a:tcPr marL="126849" marR="126849" marT="63424" marB="634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 strike="sngStrike" dirty="0" err="1">
                          <a:solidFill>
                            <a:srgbClr val="FF0000"/>
                          </a:solidFill>
                        </a:rPr>
                        <a:t>gezeten</a:t>
                      </a:r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studeren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ZITTEN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studeren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</a:txBody>
                  <a:tcPr marL="126849" marR="126849" marT="63424" marB="63424"/>
                </a:tc>
                <a:extLst>
                  <a:ext uri="{0D108BD9-81ED-4DB2-BD59-A6C34878D82A}">
                    <a16:rowId xmlns:a16="http://schemas.microsoft.com/office/drawing/2014/main" val="4234807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65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32FEF3-AA34-E742-AEF9-F24DDB6D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[C] avec </a:t>
            </a:r>
            <a:r>
              <a:rPr lang="en-US" sz="54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zien</a:t>
            </a:r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54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horen</a:t>
            </a:r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54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voelen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D0458F6-6DF4-3646-9AFC-1239E43BD7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266803"/>
              </p:ext>
            </p:extLst>
          </p:nvPr>
        </p:nvGraphicFramePr>
        <p:xfrm>
          <a:off x="320040" y="2737703"/>
          <a:ext cx="11496823" cy="3377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497">
                  <a:extLst>
                    <a:ext uri="{9D8B030D-6E8A-4147-A177-3AD203B41FA5}">
                      <a16:colId xmlns:a16="http://schemas.microsoft.com/office/drawing/2014/main" val="1958018764"/>
                    </a:ext>
                  </a:extLst>
                </a:gridCol>
                <a:gridCol w="2269740">
                  <a:extLst>
                    <a:ext uri="{9D8B030D-6E8A-4147-A177-3AD203B41FA5}">
                      <a16:colId xmlns:a16="http://schemas.microsoft.com/office/drawing/2014/main" val="573968605"/>
                    </a:ext>
                  </a:extLst>
                </a:gridCol>
                <a:gridCol w="3650293">
                  <a:extLst>
                    <a:ext uri="{9D8B030D-6E8A-4147-A177-3AD203B41FA5}">
                      <a16:colId xmlns:a16="http://schemas.microsoft.com/office/drawing/2014/main" val="3588492450"/>
                    </a:ext>
                  </a:extLst>
                </a:gridCol>
                <a:gridCol w="3650293">
                  <a:extLst>
                    <a:ext uri="{9D8B030D-6E8A-4147-A177-3AD203B41FA5}">
                      <a16:colId xmlns:a16="http://schemas.microsoft.com/office/drawing/2014/main" val="1517968813"/>
                    </a:ext>
                  </a:extLst>
                </a:gridCol>
              </a:tblGrid>
              <a:tr h="558654"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SUJET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VERBE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CP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RGV</a:t>
                      </a:r>
                    </a:p>
                  </a:txBody>
                  <a:tcPr marL="126967" marR="126967" marT="63483" marB="63483"/>
                </a:tc>
                <a:extLst>
                  <a:ext uri="{0D108BD9-81ED-4DB2-BD59-A6C34878D82A}">
                    <a16:rowId xmlns:a16="http://schemas.microsoft.com/office/drawing/2014/main" val="1387552164"/>
                  </a:ext>
                </a:extLst>
              </a:tr>
              <a:tr h="939554"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We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>
                          <a:solidFill>
                            <a:srgbClr val="FF0000"/>
                          </a:solidFill>
                        </a:rPr>
                        <a:t>hadden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hem niet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 strike="sngStrike" dirty="0" err="1">
                          <a:solidFill>
                            <a:srgbClr val="FF0000"/>
                          </a:solidFill>
                        </a:rPr>
                        <a:t>gezien</a:t>
                      </a:r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spelen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ZIEN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spelen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</a:txBody>
                  <a:tcPr marL="126967" marR="126967" marT="63483" marB="63483"/>
                </a:tc>
                <a:extLst>
                  <a:ext uri="{0D108BD9-81ED-4DB2-BD59-A6C34878D82A}">
                    <a16:rowId xmlns:a16="http://schemas.microsoft.com/office/drawing/2014/main" val="678801125"/>
                  </a:ext>
                </a:extLst>
              </a:tr>
              <a:tr h="939554"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Ik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>
                          <a:solidFill>
                            <a:srgbClr val="FF0000"/>
                          </a:solidFill>
                        </a:rPr>
                        <a:t>heb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haar in de keuken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 strike="sngStrike" dirty="0" err="1">
                          <a:solidFill>
                            <a:srgbClr val="FF0000"/>
                          </a:solidFill>
                        </a:rPr>
                        <a:t>gehoord</a:t>
                      </a:r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zingen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HOREN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zingen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</a:txBody>
                  <a:tcPr marL="126967" marR="126967" marT="63483" marB="63483"/>
                </a:tc>
                <a:extLst>
                  <a:ext uri="{0D108BD9-81ED-4DB2-BD59-A6C34878D82A}">
                    <a16:rowId xmlns:a16="http://schemas.microsoft.com/office/drawing/2014/main" val="1328281250"/>
                  </a:ext>
                </a:extLst>
              </a:tr>
              <a:tr h="939554"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Hij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>
                          <a:solidFill>
                            <a:srgbClr val="FF0000"/>
                          </a:solidFill>
                        </a:rPr>
                        <a:t>had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/>
                        <a:t>problemen</a:t>
                      </a:r>
                    </a:p>
                  </a:txBody>
                  <a:tcPr marL="126967" marR="126967" marT="63483" marB="6348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500" strike="sngStrike" dirty="0" err="1">
                          <a:solidFill>
                            <a:srgbClr val="FF0000"/>
                          </a:solidFill>
                        </a:rPr>
                        <a:t>gevoeld</a:t>
                      </a:r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aankomen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500" dirty="0">
                          <a:solidFill>
                            <a:srgbClr val="FF0000"/>
                          </a:solidFill>
                        </a:rPr>
                        <a:t>VOELEN </a:t>
                      </a:r>
                      <a:r>
                        <a:rPr lang="fr-FR" sz="2500" dirty="0" err="1">
                          <a:solidFill>
                            <a:srgbClr val="FF0000"/>
                          </a:solidFill>
                        </a:rPr>
                        <a:t>aankomen</a:t>
                      </a:r>
                      <a:endParaRPr lang="fr-FR" sz="2500" dirty="0">
                        <a:solidFill>
                          <a:srgbClr val="FF0000"/>
                        </a:solidFill>
                      </a:endParaRPr>
                    </a:p>
                  </a:txBody>
                  <a:tcPr marL="126967" marR="126967" marT="63483" marB="63483"/>
                </a:tc>
                <a:extLst>
                  <a:ext uri="{0D108BD9-81ED-4DB2-BD59-A6C34878D82A}">
                    <a16:rowId xmlns:a16="http://schemas.microsoft.com/office/drawing/2014/main" val="4234807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55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32FEF3-AA34-E742-AEF9-F24DDB6D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[D] avec </a:t>
            </a:r>
            <a:r>
              <a:rPr lang="en-US" sz="46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doen</a:t>
            </a:r>
            <a:r>
              <a:rPr lang="en-US" sz="4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6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laten</a:t>
            </a:r>
            <a:r>
              <a:rPr lang="en-US" sz="4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6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voelen</a:t>
            </a:r>
            <a:r>
              <a:rPr lang="en-US" sz="4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6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helpen</a:t>
            </a:r>
            <a:r>
              <a:rPr lang="en-US" sz="4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6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leren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D0458F6-6DF4-3646-9AFC-1239E43BD7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295899"/>
              </p:ext>
            </p:extLst>
          </p:nvPr>
        </p:nvGraphicFramePr>
        <p:xfrm>
          <a:off x="511427" y="2427541"/>
          <a:ext cx="11114047" cy="399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534">
                  <a:extLst>
                    <a:ext uri="{9D8B030D-6E8A-4147-A177-3AD203B41FA5}">
                      <a16:colId xmlns:a16="http://schemas.microsoft.com/office/drawing/2014/main" val="1958018764"/>
                    </a:ext>
                  </a:extLst>
                </a:gridCol>
                <a:gridCol w="2111803">
                  <a:extLst>
                    <a:ext uri="{9D8B030D-6E8A-4147-A177-3AD203B41FA5}">
                      <a16:colId xmlns:a16="http://schemas.microsoft.com/office/drawing/2014/main" val="573968605"/>
                    </a:ext>
                  </a:extLst>
                </a:gridCol>
                <a:gridCol w="3380355">
                  <a:extLst>
                    <a:ext uri="{9D8B030D-6E8A-4147-A177-3AD203B41FA5}">
                      <a16:colId xmlns:a16="http://schemas.microsoft.com/office/drawing/2014/main" val="3588492450"/>
                    </a:ext>
                  </a:extLst>
                </a:gridCol>
                <a:gridCol w="3380355">
                  <a:extLst>
                    <a:ext uri="{9D8B030D-6E8A-4147-A177-3AD203B41FA5}">
                      <a16:colId xmlns:a16="http://schemas.microsoft.com/office/drawing/2014/main" val="1517968813"/>
                    </a:ext>
                  </a:extLst>
                </a:gridCol>
              </a:tblGrid>
              <a:tr h="517342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SUJET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VERBE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CP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RGV</a:t>
                      </a:r>
                    </a:p>
                  </a:txBody>
                  <a:tcPr marL="117578" marR="117578" marT="58789" marB="58789"/>
                </a:tc>
                <a:extLst>
                  <a:ext uri="{0D108BD9-81ED-4DB2-BD59-A6C34878D82A}">
                    <a16:rowId xmlns:a16="http://schemas.microsoft.com/office/drawing/2014/main" val="1387552164"/>
                  </a:ext>
                </a:extLst>
              </a:tr>
              <a:tr h="870074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Ik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heb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de dame de straat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strike="sngStrike">
                          <a:solidFill>
                            <a:srgbClr val="FF0000"/>
                          </a:solidFill>
                        </a:rPr>
                        <a:t>geholpen</a:t>
                      </a:r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 oversteken</a:t>
                      </a:r>
                    </a:p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HELPEN oversteken</a:t>
                      </a:r>
                    </a:p>
                  </a:txBody>
                  <a:tcPr marL="117578" marR="117578" marT="58789" marB="58789"/>
                </a:tc>
                <a:extLst>
                  <a:ext uri="{0D108BD9-81ED-4DB2-BD59-A6C34878D82A}">
                    <a16:rowId xmlns:a16="http://schemas.microsoft.com/office/drawing/2014/main" val="678801125"/>
                  </a:ext>
                </a:extLst>
              </a:tr>
              <a:tr h="870074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Ze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hebben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dat werk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strike="sngStrike">
                          <a:solidFill>
                            <a:srgbClr val="FF0000"/>
                          </a:solidFill>
                        </a:rPr>
                        <a:t>geleerd</a:t>
                      </a:r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 maken</a:t>
                      </a:r>
                    </a:p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LEREN maken</a:t>
                      </a:r>
                    </a:p>
                  </a:txBody>
                  <a:tcPr marL="117578" marR="117578" marT="58789" marB="58789"/>
                </a:tc>
                <a:extLst>
                  <a:ext uri="{0D108BD9-81ED-4DB2-BD59-A6C34878D82A}">
                    <a16:rowId xmlns:a16="http://schemas.microsoft.com/office/drawing/2014/main" val="1328281250"/>
                  </a:ext>
                </a:extLst>
              </a:tr>
              <a:tr h="870074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Hij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heeft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zijn fiets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strike="sngStrike">
                          <a:solidFill>
                            <a:srgbClr val="FF0000"/>
                          </a:solidFill>
                        </a:rPr>
                        <a:t>gelaten</a:t>
                      </a:r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 herstellen</a:t>
                      </a:r>
                    </a:p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LATEN herstellen</a:t>
                      </a:r>
                    </a:p>
                  </a:txBody>
                  <a:tcPr marL="117578" marR="117578" marT="58789" marB="58789"/>
                </a:tc>
                <a:extLst>
                  <a:ext uri="{0D108BD9-81ED-4DB2-BD59-A6C34878D82A}">
                    <a16:rowId xmlns:a16="http://schemas.microsoft.com/office/drawing/2014/main" val="4234807251"/>
                  </a:ext>
                </a:extLst>
              </a:tr>
              <a:tr h="870074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Mijn zus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heeft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het experiment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strike="sngStrike">
                          <a:solidFill>
                            <a:srgbClr val="FF0000"/>
                          </a:solidFill>
                        </a:rPr>
                        <a:t>gedaan</a:t>
                      </a:r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 slagen</a:t>
                      </a:r>
                    </a:p>
                    <a:p>
                      <a:pPr algn="ctr"/>
                      <a:r>
                        <a:rPr lang="fr-FR" sz="2300">
                          <a:solidFill>
                            <a:srgbClr val="FF0000"/>
                          </a:solidFill>
                        </a:rPr>
                        <a:t>DOEN slagen</a:t>
                      </a:r>
                    </a:p>
                  </a:txBody>
                  <a:tcPr marL="117578" marR="117578" marT="58789" marB="58789"/>
                </a:tc>
                <a:extLst>
                  <a:ext uri="{0D108BD9-81ED-4DB2-BD59-A6C34878D82A}">
                    <a16:rowId xmlns:a16="http://schemas.microsoft.com/office/drawing/2014/main" val="1991021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69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9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0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D1487D8E-0D5F-814A-9B48-CB9841618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rgbClr val="FFFFFF"/>
                </a:solidFill>
              </a:rPr>
              <a:t>Quelle forme ?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06E60DDF-DB43-4659-9D4B-2358D93A43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22332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8134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32FEF3-AA34-E742-AEF9-F24DDB6D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[E] avec </a:t>
            </a:r>
            <a:r>
              <a:rPr lang="en-US" sz="4600" i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blijven</a:t>
            </a:r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600" i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komen</a:t>
            </a:r>
            <a:r>
              <a:rPr lang="en-US" sz="4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4600" i="1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gaan</a:t>
            </a:r>
            <a:endParaRPr lang="en-US" sz="4600" i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D0458F6-6DF4-3646-9AFC-1239E43BD7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81158"/>
              </p:ext>
            </p:extLst>
          </p:nvPr>
        </p:nvGraphicFramePr>
        <p:xfrm>
          <a:off x="526073" y="2711746"/>
          <a:ext cx="11114047" cy="312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534">
                  <a:extLst>
                    <a:ext uri="{9D8B030D-6E8A-4147-A177-3AD203B41FA5}">
                      <a16:colId xmlns:a16="http://schemas.microsoft.com/office/drawing/2014/main" val="1958018764"/>
                    </a:ext>
                  </a:extLst>
                </a:gridCol>
                <a:gridCol w="2111803">
                  <a:extLst>
                    <a:ext uri="{9D8B030D-6E8A-4147-A177-3AD203B41FA5}">
                      <a16:colId xmlns:a16="http://schemas.microsoft.com/office/drawing/2014/main" val="573968605"/>
                    </a:ext>
                  </a:extLst>
                </a:gridCol>
                <a:gridCol w="3380355">
                  <a:extLst>
                    <a:ext uri="{9D8B030D-6E8A-4147-A177-3AD203B41FA5}">
                      <a16:colId xmlns:a16="http://schemas.microsoft.com/office/drawing/2014/main" val="3588492450"/>
                    </a:ext>
                  </a:extLst>
                </a:gridCol>
                <a:gridCol w="3380355">
                  <a:extLst>
                    <a:ext uri="{9D8B030D-6E8A-4147-A177-3AD203B41FA5}">
                      <a16:colId xmlns:a16="http://schemas.microsoft.com/office/drawing/2014/main" val="1517968813"/>
                    </a:ext>
                  </a:extLst>
                </a:gridCol>
              </a:tblGrid>
              <a:tr h="517342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SUJET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VERBE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dirty="0"/>
                        <a:t>CP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RGV</a:t>
                      </a:r>
                    </a:p>
                  </a:txBody>
                  <a:tcPr marL="117578" marR="117578" marT="58789" marB="58789"/>
                </a:tc>
                <a:extLst>
                  <a:ext uri="{0D108BD9-81ED-4DB2-BD59-A6C34878D82A}">
                    <a16:rowId xmlns:a16="http://schemas.microsoft.com/office/drawing/2014/main" val="1387552164"/>
                  </a:ext>
                </a:extLst>
              </a:tr>
              <a:tr h="870074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Hij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heel laat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strike="sngStrike">
                          <a:solidFill>
                            <a:srgbClr val="FF0000"/>
                          </a:solidFill>
                        </a:rPr>
                        <a:t>gebleven</a:t>
                      </a:r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 spelen</a:t>
                      </a:r>
                    </a:p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BLIJVEN spelen</a:t>
                      </a: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678801125"/>
                  </a:ext>
                </a:extLst>
              </a:tr>
              <a:tr h="870074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We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zijn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de buren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strike="sngStrike" dirty="0" err="1">
                          <a:solidFill>
                            <a:srgbClr val="FF0000"/>
                          </a:solidFill>
                        </a:rPr>
                        <a:t>gekomen</a:t>
                      </a:r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helpen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KOMEN 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helpen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1328281250"/>
                  </a:ext>
                </a:extLst>
              </a:tr>
              <a:tr h="870074">
                <a:tc>
                  <a:txBody>
                    <a:bodyPr/>
                    <a:lstStyle/>
                    <a:p>
                      <a:pPr algn="ctr"/>
                      <a:r>
                        <a:rPr lang="fr-FR" sz="2300"/>
                        <a:t>Hij</a:t>
                      </a: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dirty="0" err="1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sz="2300" dirty="0">
                        <a:solidFill>
                          <a:srgbClr val="FF0000"/>
                        </a:solidFill>
                      </a:endParaRPr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dirty="0"/>
                        <a:t>de </a:t>
                      </a:r>
                      <a:r>
                        <a:rPr lang="fr-FR" sz="2300" dirty="0" err="1"/>
                        <a:t>kinderen</a:t>
                      </a:r>
                      <a:endParaRPr lang="fr-FR" sz="2300" dirty="0"/>
                    </a:p>
                  </a:txBody>
                  <a:tcPr marL="117578" marR="117578" marT="58789" marB="587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300" strike="sngStrike" dirty="0" err="1">
                          <a:solidFill>
                            <a:srgbClr val="FF0000"/>
                          </a:solidFill>
                        </a:rPr>
                        <a:t>gegaan</a:t>
                      </a:r>
                      <a:r>
                        <a:rPr lang="fr-FR" sz="23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300" dirty="0" err="1">
                          <a:solidFill>
                            <a:srgbClr val="FF0000"/>
                          </a:solidFill>
                        </a:rPr>
                        <a:t>halen</a:t>
                      </a:r>
                      <a:endParaRPr lang="fr-FR" sz="23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300" dirty="0">
                          <a:solidFill>
                            <a:srgbClr val="FF0000"/>
                          </a:solidFill>
                        </a:rPr>
                        <a:t>GAAN </a:t>
                      </a:r>
                      <a:r>
                        <a:rPr lang="fr-FR" sz="2300" dirty="0" err="1">
                          <a:solidFill>
                            <a:srgbClr val="FF0000"/>
                          </a:solidFill>
                        </a:rPr>
                        <a:t>halen</a:t>
                      </a:r>
                      <a:endParaRPr lang="fr-FR" sz="2300" dirty="0">
                        <a:solidFill>
                          <a:srgbClr val="FF0000"/>
                        </a:solidFill>
                      </a:endParaRPr>
                    </a:p>
                  </a:txBody>
                  <a:tcPr marL="117578" marR="117578" marT="58789" marB="58789"/>
                </a:tc>
                <a:extLst>
                  <a:ext uri="{0D108BD9-81ED-4DB2-BD59-A6C34878D82A}">
                    <a16:rowId xmlns:a16="http://schemas.microsoft.com/office/drawing/2014/main" val="4234807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935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B8766F6-B4E5-FD42-9BF6-CA5AF585F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63340" cy="5256371"/>
          </a:xfrm>
        </p:spPr>
        <p:txBody>
          <a:bodyPr>
            <a:normAutofit/>
          </a:bodyPr>
          <a:lstStyle/>
          <a:p>
            <a:r>
              <a:rPr lang="fr-FR" sz="4500" dirty="0">
                <a:solidFill>
                  <a:schemeClr val="bg1"/>
                </a:solidFill>
              </a:rPr>
              <a:t>Quel auxiliaire ?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A94FCF9C-2537-42F8-B1E4-A87A38AFD2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707452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0487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32FEF3-AA34-E742-AEF9-F24DDB6D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i="1" dirty="0" err="1">
                <a:solidFill>
                  <a:schemeClr val="bg1"/>
                </a:solidFill>
              </a:rPr>
              <a:t>hebben</a:t>
            </a: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dirty="0" err="1">
                <a:solidFill>
                  <a:schemeClr val="bg1"/>
                </a:solidFill>
              </a:rPr>
              <a:t>ou</a:t>
            </a: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i="1" dirty="0" err="1">
                <a:solidFill>
                  <a:schemeClr val="bg1"/>
                </a:solidFill>
              </a:rPr>
              <a:t>zijn</a:t>
            </a:r>
            <a:r>
              <a:rPr lang="en-US" sz="5400" dirty="0">
                <a:solidFill>
                  <a:schemeClr val="bg1"/>
                </a:solidFill>
              </a:rPr>
              <a:t> ?</a:t>
            </a:r>
            <a:endParaRPr lang="en-US" sz="5400" i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au 4">
            <a:extLst>
              <a:ext uri="{FF2B5EF4-FFF2-40B4-BE49-F238E27FC236}">
                <a16:creationId xmlns:a16="http://schemas.microsoft.com/office/drawing/2014/main" id="{DD0458F6-6DF4-3646-9AFC-1239E43BD7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782982"/>
              </p:ext>
            </p:extLst>
          </p:nvPr>
        </p:nvGraphicFramePr>
        <p:xfrm>
          <a:off x="320040" y="2507797"/>
          <a:ext cx="11496823" cy="3837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665">
                  <a:extLst>
                    <a:ext uri="{9D8B030D-6E8A-4147-A177-3AD203B41FA5}">
                      <a16:colId xmlns:a16="http://schemas.microsoft.com/office/drawing/2014/main" val="1958018764"/>
                    </a:ext>
                  </a:extLst>
                </a:gridCol>
                <a:gridCol w="2157021">
                  <a:extLst>
                    <a:ext uri="{9D8B030D-6E8A-4147-A177-3AD203B41FA5}">
                      <a16:colId xmlns:a16="http://schemas.microsoft.com/office/drawing/2014/main" val="573968605"/>
                    </a:ext>
                  </a:extLst>
                </a:gridCol>
                <a:gridCol w="3286504">
                  <a:extLst>
                    <a:ext uri="{9D8B030D-6E8A-4147-A177-3AD203B41FA5}">
                      <a16:colId xmlns:a16="http://schemas.microsoft.com/office/drawing/2014/main" val="3588492450"/>
                    </a:ext>
                  </a:extLst>
                </a:gridCol>
                <a:gridCol w="3986633">
                  <a:extLst>
                    <a:ext uri="{9D8B030D-6E8A-4147-A177-3AD203B41FA5}">
                      <a16:colId xmlns:a16="http://schemas.microsoft.com/office/drawing/2014/main" val="1517968813"/>
                    </a:ext>
                  </a:extLst>
                </a:gridCol>
              </a:tblGrid>
              <a:tr h="500407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SUJET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VERBE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CP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RGV</a:t>
                      </a: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1387552164"/>
                  </a:ext>
                </a:extLst>
              </a:tr>
              <a:tr h="834180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Hij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heel laat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strike="sngStrike">
                          <a:solidFill>
                            <a:srgbClr val="FF0000"/>
                          </a:solidFill>
                        </a:rPr>
                        <a:t>gebleven</a:t>
                      </a:r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 spelen</a:t>
                      </a:r>
                    </a:p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BLIJVEN spelen</a:t>
                      </a: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678801125"/>
                  </a:ext>
                </a:extLst>
              </a:tr>
              <a:tr h="834180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We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zijn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de buren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strike="sngStrike" dirty="0" err="1">
                          <a:solidFill>
                            <a:srgbClr val="FF0000"/>
                          </a:solidFill>
                        </a:rPr>
                        <a:t>gekomen</a:t>
                      </a:r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helpen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KOMEN 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helpen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1328281250"/>
                  </a:ext>
                </a:extLst>
              </a:tr>
              <a:tr h="834180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Ik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ben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met een gebroken arm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strike="sngStrike">
                          <a:solidFill>
                            <a:srgbClr val="FF0000"/>
                          </a:solidFill>
                        </a:rPr>
                        <a:t>gemoet</a:t>
                      </a:r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 terugkomen</a:t>
                      </a:r>
                    </a:p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MOETEN terugkomen</a:t>
                      </a: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4234807251"/>
                  </a:ext>
                </a:extLst>
              </a:tr>
              <a:tr h="834180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Ze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zijn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helaas direct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strike="sngStrike" dirty="0" err="1">
                          <a:solidFill>
                            <a:srgbClr val="FF0000"/>
                          </a:solidFill>
                        </a:rPr>
                        <a:t>gemoet</a:t>
                      </a:r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vertrekken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MOETEN 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vertrekken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697681998"/>
                  </a:ext>
                </a:extLst>
              </a:tr>
            </a:tbl>
          </a:graphicData>
        </a:graphic>
      </p:graphicFrame>
      <p:sp>
        <p:nvSpPr>
          <p:cNvPr id="17" name="Ellipse 16">
            <a:extLst>
              <a:ext uri="{FF2B5EF4-FFF2-40B4-BE49-F238E27FC236}">
                <a16:creationId xmlns:a16="http://schemas.microsoft.com/office/drawing/2014/main" id="{2BD99B48-DCC9-524E-A53C-318758459262}"/>
              </a:ext>
            </a:extLst>
          </p:cNvPr>
          <p:cNvSpPr/>
          <p:nvPr/>
        </p:nvSpPr>
        <p:spPr>
          <a:xfrm>
            <a:off x="8789773" y="3294234"/>
            <a:ext cx="1149178" cy="5684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3E0E05F0-3D6B-814E-BE17-775E399D60AE}"/>
              </a:ext>
            </a:extLst>
          </p:cNvPr>
          <p:cNvSpPr/>
          <p:nvPr/>
        </p:nvSpPr>
        <p:spPr>
          <a:xfrm>
            <a:off x="2831140" y="3008735"/>
            <a:ext cx="1149178" cy="5684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65BA442-B1E1-F24B-BAE2-52BE7466DA8C}"/>
              </a:ext>
            </a:extLst>
          </p:cNvPr>
          <p:cNvSpPr/>
          <p:nvPr/>
        </p:nvSpPr>
        <p:spPr>
          <a:xfrm>
            <a:off x="9747035" y="4951583"/>
            <a:ext cx="1149178" cy="5684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2C4C661C-EF79-534B-A7D8-5445695AE7A8}"/>
              </a:ext>
            </a:extLst>
          </p:cNvPr>
          <p:cNvSpPr/>
          <p:nvPr/>
        </p:nvSpPr>
        <p:spPr>
          <a:xfrm>
            <a:off x="2831140" y="4666084"/>
            <a:ext cx="1149178" cy="5684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79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D55E05-51A2-4173-A7FA-869DE4F71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1345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24ED425-554F-0A44-9839-A82A0DD04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1792"/>
            <a:ext cx="4795157" cy="5413248"/>
          </a:xfrm>
        </p:spPr>
        <p:txBody>
          <a:bodyPr>
            <a:normAutofit/>
          </a:bodyPr>
          <a:lstStyle/>
          <a:p>
            <a:r>
              <a:rPr lang="fr-FR" sz="5200">
                <a:solidFill>
                  <a:schemeClr val="bg1"/>
                </a:solidFill>
              </a:rPr>
              <a:t>Place de la particule séparable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391F9A-5DEE-F04E-A094-E29E1368F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450" y="621792"/>
            <a:ext cx="5251450" cy="5413248"/>
          </a:xfrm>
        </p:spPr>
        <p:txBody>
          <a:bodyPr anchor="ctr">
            <a:normAutofit/>
          </a:bodyPr>
          <a:lstStyle/>
          <a:p>
            <a:r>
              <a:rPr lang="fr-FR" sz="2400" dirty="0"/>
              <a:t>Aux Pays-Bas : </a:t>
            </a:r>
          </a:p>
          <a:p>
            <a:pPr marL="0" indent="0">
              <a:buNone/>
            </a:pPr>
            <a:r>
              <a:rPr lang="fr-FR" sz="2400" dirty="0"/>
              <a:t>devant les deux infinitifs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En Belgique</a:t>
            </a:r>
          </a:p>
          <a:p>
            <a:pPr marL="0" indent="0">
              <a:buNone/>
            </a:pPr>
            <a:r>
              <a:rPr lang="fr-FR" sz="2400" dirty="0"/>
              <a:t>attachée à l’infinitif dont elle dépend</a:t>
            </a:r>
          </a:p>
        </p:txBody>
      </p:sp>
      <p:pic>
        <p:nvPicPr>
          <p:cNvPr id="7" name="Image 6" descr="Une image contenant dessin, table&#10;&#10;Description générée automatiquement">
            <a:extLst>
              <a:ext uri="{FF2B5EF4-FFF2-40B4-BE49-F238E27FC236}">
                <a16:creationId xmlns:a16="http://schemas.microsoft.com/office/drawing/2014/main" id="{925FAA25-DD5B-5A48-92F5-5BE6573E8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7630" y="3651743"/>
            <a:ext cx="1281113" cy="1111710"/>
          </a:xfrm>
          <a:prstGeom prst="rect">
            <a:avLst/>
          </a:prstGeom>
        </p:spPr>
      </p:pic>
      <p:pic>
        <p:nvPicPr>
          <p:cNvPr id="9" name="Image 8" descr="Une image contenant oiseau&#10;&#10;Description générée automatiquement">
            <a:extLst>
              <a:ext uri="{FF2B5EF4-FFF2-40B4-BE49-F238E27FC236}">
                <a16:creationId xmlns:a16="http://schemas.microsoft.com/office/drawing/2014/main" id="{985C4F0A-7F3E-D74E-83E4-A40F19BC60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3487" y="944070"/>
            <a:ext cx="15494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8598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32FEF3-AA34-E742-AEF9-F24DDB6D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l</a:t>
            </a:r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</a:t>
            </a:r>
            <a:r>
              <a:rPr lang="en-US" sz="5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particule</a:t>
            </a:r>
            <a:r>
              <a:rPr lang="en-US" sz="5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séparable</a:t>
            </a:r>
            <a:endParaRPr lang="en-US" sz="5400" i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au 4">
            <a:extLst>
              <a:ext uri="{FF2B5EF4-FFF2-40B4-BE49-F238E27FC236}">
                <a16:creationId xmlns:a16="http://schemas.microsoft.com/office/drawing/2014/main" id="{DD0458F6-6DF4-3646-9AFC-1239E43BD7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114542"/>
              </p:ext>
            </p:extLst>
          </p:nvPr>
        </p:nvGraphicFramePr>
        <p:xfrm>
          <a:off x="320040" y="2507797"/>
          <a:ext cx="11496823" cy="384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665">
                  <a:extLst>
                    <a:ext uri="{9D8B030D-6E8A-4147-A177-3AD203B41FA5}">
                      <a16:colId xmlns:a16="http://schemas.microsoft.com/office/drawing/2014/main" val="1958018764"/>
                    </a:ext>
                  </a:extLst>
                </a:gridCol>
                <a:gridCol w="2157021">
                  <a:extLst>
                    <a:ext uri="{9D8B030D-6E8A-4147-A177-3AD203B41FA5}">
                      <a16:colId xmlns:a16="http://schemas.microsoft.com/office/drawing/2014/main" val="573968605"/>
                    </a:ext>
                  </a:extLst>
                </a:gridCol>
                <a:gridCol w="3286504">
                  <a:extLst>
                    <a:ext uri="{9D8B030D-6E8A-4147-A177-3AD203B41FA5}">
                      <a16:colId xmlns:a16="http://schemas.microsoft.com/office/drawing/2014/main" val="3588492450"/>
                    </a:ext>
                  </a:extLst>
                </a:gridCol>
                <a:gridCol w="3986633">
                  <a:extLst>
                    <a:ext uri="{9D8B030D-6E8A-4147-A177-3AD203B41FA5}">
                      <a16:colId xmlns:a16="http://schemas.microsoft.com/office/drawing/2014/main" val="1517968813"/>
                    </a:ext>
                  </a:extLst>
                </a:gridCol>
              </a:tblGrid>
              <a:tr h="500407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SUJET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VERBE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CP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RGV</a:t>
                      </a: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1387552164"/>
                  </a:ext>
                </a:extLst>
              </a:tr>
              <a:tr h="834180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Hij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heeft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 err="1"/>
                        <a:t>zijn</a:t>
                      </a:r>
                      <a:r>
                        <a:rPr lang="fr-FR" sz="2200" dirty="0"/>
                        <a:t> </a:t>
                      </a:r>
                      <a:r>
                        <a:rPr lang="fr-FR" sz="2200" dirty="0" err="1"/>
                        <a:t>studie</a:t>
                      </a:r>
                      <a:endParaRPr lang="fr-FR" sz="2200" dirty="0"/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strike="sngStrike" dirty="0" err="1">
                          <a:solidFill>
                            <a:srgbClr val="FF0000"/>
                          </a:solidFill>
                        </a:rPr>
                        <a:t>gemoet</a:t>
                      </a:r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200" u="sng" dirty="0" err="1">
                          <a:solidFill>
                            <a:srgbClr val="FF0000"/>
                          </a:solidFill>
                        </a:rPr>
                        <a:t>op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geven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MOETEN </a:t>
                      </a:r>
                      <a:r>
                        <a:rPr lang="fr-FR" sz="2200" u="sng" dirty="0" err="1">
                          <a:solidFill>
                            <a:srgbClr val="FF0000"/>
                          </a:solidFill>
                        </a:rPr>
                        <a:t>op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geven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op MOETEN 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geven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678801125"/>
                  </a:ext>
                </a:extLst>
              </a:tr>
              <a:tr h="83418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Rik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is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 err="1"/>
                        <a:t>zijn</a:t>
                      </a:r>
                      <a:r>
                        <a:rPr lang="fr-FR" sz="2200" dirty="0"/>
                        <a:t> </a:t>
                      </a:r>
                      <a:r>
                        <a:rPr lang="fr-FR" sz="2200" dirty="0" err="1"/>
                        <a:t>vriend</a:t>
                      </a:r>
                      <a:endParaRPr lang="fr-FR" sz="2200" dirty="0"/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strike="sngStrike" dirty="0" err="1">
                          <a:solidFill>
                            <a:srgbClr val="FF0000"/>
                          </a:solidFill>
                        </a:rPr>
                        <a:t>gekomen</a:t>
                      </a:r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200" u="sng" dirty="0" err="1">
                          <a:solidFill>
                            <a:srgbClr val="FF0000"/>
                          </a:solidFill>
                        </a:rPr>
                        <a:t>op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zoeken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KOMEN </a:t>
                      </a:r>
                      <a:r>
                        <a:rPr lang="fr-FR" sz="2200" u="sng" dirty="0" err="1">
                          <a:solidFill>
                            <a:srgbClr val="FF0000"/>
                          </a:solidFill>
                        </a:rPr>
                        <a:t>op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zoeken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op KOMEN 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zoeken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1328281250"/>
                  </a:ext>
                </a:extLst>
              </a:tr>
              <a:tr h="834180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 err="1"/>
                        <a:t>Ze</a:t>
                      </a:r>
                      <a:endParaRPr lang="fr-FR" sz="2200" dirty="0"/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heeft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 err="1"/>
                        <a:t>haar</a:t>
                      </a:r>
                      <a:r>
                        <a:rPr lang="fr-FR" sz="2200" dirty="0"/>
                        <a:t> cadeau</a:t>
                      </a:r>
                    </a:p>
                  </a:txBody>
                  <a:tcPr marL="109415" marR="109415" marT="54707" marB="54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strike="sngStrike" dirty="0" err="1">
                          <a:solidFill>
                            <a:srgbClr val="FF0000"/>
                          </a:solidFill>
                        </a:rPr>
                        <a:t>gewild</a:t>
                      </a:r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200" u="sng" dirty="0" err="1">
                          <a:solidFill>
                            <a:srgbClr val="FF0000"/>
                          </a:solidFill>
                        </a:rPr>
                        <a:t>terug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geven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WILLEN </a:t>
                      </a:r>
                      <a:r>
                        <a:rPr lang="fr-FR" sz="2200" u="sng" dirty="0" err="1">
                          <a:solidFill>
                            <a:srgbClr val="FF0000"/>
                          </a:solidFill>
                        </a:rPr>
                        <a:t>terug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geven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terug</a:t>
                      </a:r>
                      <a:r>
                        <a:rPr lang="fr-FR" sz="2200" dirty="0">
                          <a:solidFill>
                            <a:srgbClr val="FF0000"/>
                          </a:solidFill>
                        </a:rPr>
                        <a:t> WILLEN </a:t>
                      </a:r>
                      <a:r>
                        <a:rPr lang="fr-FR" sz="2200" dirty="0" err="1">
                          <a:solidFill>
                            <a:srgbClr val="FF0000"/>
                          </a:solidFill>
                        </a:rPr>
                        <a:t>geven</a:t>
                      </a:r>
                      <a:endParaRPr lang="fr-FR" sz="2200" dirty="0">
                        <a:solidFill>
                          <a:srgbClr val="FF0000"/>
                        </a:solidFill>
                      </a:endParaRPr>
                    </a:p>
                  </a:txBody>
                  <a:tcPr marL="109415" marR="109415" marT="54707" marB="54707"/>
                </a:tc>
                <a:extLst>
                  <a:ext uri="{0D108BD9-81ED-4DB2-BD59-A6C34878D82A}">
                    <a16:rowId xmlns:a16="http://schemas.microsoft.com/office/drawing/2014/main" val="4234807251"/>
                  </a:ext>
                </a:extLst>
              </a:tr>
            </a:tbl>
          </a:graphicData>
        </a:graphic>
      </p:graphicFrame>
      <p:sp>
        <p:nvSpPr>
          <p:cNvPr id="12" name="Ellipse 11">
            <a:extLst>
              <a:ext uri="{FF2B5EF4-FFF2-40B4-BE49-F238E27FC236}">
                <a16:creationId xmlns:a16="http://schemas.microsoft.com/office/drawing/2014/main" id="{B5DEBE91-9A8C-4649-83FD-9033D474D755}"/>
              </a:ext>
            </a:extLst>
          </p:cNvPr>
          <p:cNvSpPr/>
          <p:nvPr/>
        </p:nvSpPr>
        <p:spPr>
          <a:xfrm>
            <a:off x="8666205" y="3713205"/>
            <a:ext cx="477795" cy="43364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26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C101F3A-1B6A-A046-8DEB-B26D10322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>
            <a:normAutofit/>
          </a:bodyPr>
          <a:lstStyle/>
          <a:p>
            <a:pPr algn="ctr"/>
            <a:r>
              <a:rPr lang="fr-F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Verbes sans « TE »</a:t>
            </a:r>
          </a:p>
        </p:txBody>
      </p:sp>
    </p:spTree>
    <p:extLst>
      <p:ext uri="{BB962C8B-B14F-4D97-AF65-F5344CB8AC3E}">
        <p14:creationId xmlns:p14="http://schemas.microsoft.com/office/powerpoint/2010/main" val="1429279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79359EB-04A4-7547-9A7F-6144ED0B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Sans « TE »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60179CCA-2F37-C74C-9975-89E31D90E4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816748"/>
              </p:ext>
            </p:extLst>
          </p:nvPr>
        </p:nvGraphicFramePr>
        <p:xfrm>
          <a:off x="615024" y="2427541"/>
          <a:ext cx="10906853" cy="399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7532">
                  <a:extLst>
                    <a:ext uri="{9D8B030D-6E8A-4147-A177-3AD203B41FA5}">
                      <a16:colId xmlns:a16="http://schemas.microsoft.com/office/drawing/2014/main" val="1631409201"/>
                    </a:ext>
                  </a:extLst>
                </a:gridCol>
                <a:gridCol w="6389321">
                  <a:extLst>
                    <a:ext uri="{9D8B030D-6E8A-4147-A177-3AD203B41FA5}">
                      <a16:colId xmlns:a16="http://schemas.microsoft.com/office/drawing/2014/main" val="961576980"/>
                    </a:ext>
                  </a:extLst>
                </a:gridCol>
              </a:tblGrid>
              <a:tr h="666273">
                <a:tc>
                  <a:txBody>
                    <a:bodyPr/>
                    <a:lstStyle/>
                    <a:p>
                      <a:pPr algn="ctr"/>
                      <a:r>
                        <a:rPr lang="fr-FR" sz="3000"/>
                        <a:t>Type</a:t>
                      </a:r>
                    </a:p>
                  </a:txBody>
                  <a:tcPr marL="151426" marR="151426" marT="75713" marB="7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verbes</a:t>
                      </a:r>
                    </a:p>
                  </a:txBody>
                  <a:tcPr marL="151426" marR="151426" marT="75713" marB="75713"/>
                </a:tc>
                <a:extLst>
                  <a:ext uri="{0D108BD9-81ED-4DB2-BD59-A6C34878D82A}">
                    <a16:rowId xmlns:a16="http://schemas.microsoft.com/office/drawing/2014/main" val="417185911"/>
                  </a:ext>
                </a:extLst>
              </a:tr>
              <a:tr h="666273">
                <a:tc>
                  <a:txBody>
                    <a:bodyPr/>
                    <a:lstStyle/>
                    <a:p>
                      <a:r>
                        <a:rPr lang="fr-FR" sz="3000"/>
                        <a:t>Auxiliaires de mode</a:t>
                      </a:r>
                    </a:p>
                  </a:txBody>
                  <a:tcPr marL="151426" marR="151426" marT="75713" marB="7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i="1"/>
                        <a:t>willen – moeten – kunnen – mogen</a:t>
                      </a:r>
                    </a:p>
                  </a:txBody>
                  <a:tcPr marL="151426" marR="151426" marT="75713" marB="75713"/>
                </a:tc>
                <a:extLst>
                  <a:ext uri="{0D108BD9-81ED-4DB2-BD59-A6C34878D82A}">
                    <a16:rowId xmlns:a16="http://schemas.microsoft.com/office/drawing/2014/main" val="2712981585"/>
                  </a:ext>
                </a:extLst>
              </a:tr>
              <a:tr h="666273">
                <a:tc>
                  <a:txBody>
                    <a:bodyPr/>
                    <a:lstStyle/>
                    <a:p>
                      <a:r>
                        <a:rPr lang="fr-FR" sz="3000"/>
                        <a:t>« Faire faire »</a:t>
                      </a:r>
                    </a:p>
                  </a:txBody>
                  <a:tcPr marL="151426" marR="151426" marT="75713" marB="7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i="1"/>
                        <a:t>doen - laten</a:t>
                      </a:r>
                    </a:p>
                  </a:txBody>
                  <a:tcPr marL="151426" marR="151426" marT="75713" marB="75713"/>
                </a:tc>
                <a:extLst>
                  <a:ext uri="{0D108BD9-81ED-4DB2-BD59-A6C34878D82A}">
                    <a16:rowId xmlns:a16="http://schemas.microsoft.com/office/drawing/2014/main" val="703211670"/>
                  </a:ext>
                </a:extLst>
              </a:tr>
              <a:tr h="666273">
                <a:tc>
                  <a:txBody>
                    <a:bodyPr/>
                    <a:lstStyle/>
                    <a:p>
                      <a:r>
                        <a:rPr lang="fr-FR" sz="3000"/>
                        <a:t>Verbes de déplacement</a:t>
                      </a:r>
                    </a:p>
                  </a:txBody>
                  <a:tcPr marL="151426" marR="151426" marT="75713" marB="7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i="1"/>
                        <a:t>komen - gaan</a:t>
                      </a:r>
                    </a:p>
                  </a:txBody>
                  <a:tcPr marL="151426" marR="151426" marT="75713" marB="75713"/>
                </a:tc>
                <a:extLst>
                  <a:ext uri="{0D108BD9-81ED-4DB2-BD59-A6C34878D82A}">
                    <a16:rowId xmlns:a16="http://schemas.microsoft.com/office/drawing/2014/main" val="2147871471"/>
                  </a:ext>
                </a:extLst>
              </a:tr>
              <a:tr h="666273">
                <a:tc>
                  <a:txBody>
                    <a:bodyPr/>
                    <a:lstStyle/>
                    <a:p>
                      <a:r>
                        <a:rPr lang="fr-FR" sz="3000"/>
                        <a:t>Verbes de sens</a:t>
                      </a:r>
                    </a:p>
                  </a:txBody>
                  <a:tcPr marL="151426" marR="151426" marT="75713" marB="7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i="1"/>
                        <a:t>zien – horen – voelen</a:t>
                      </a:r>
                    </a:p>
                  </a:txBody>
                  <a:tcPr marL="151426" marR="151426" marT="75713" marB="75713"/>
                </a:tc>
                <a:extLst>
                  <a:ext uri="{0D108BD9-81ED-4DB2-BD59-A6C34878D82A}">
                    <a16:rowId xmlns:a16="http://schemas.microsoft.com/office/drawing/2014/main" val="3382437825"/>
                  </a:ext>
                </a:extLst>
              </a:tr>
              <a:tr h="666273">
                <a:tc>
                  <a:txBody>
                    <a:bodyPr/>
                    <a:lstStyle/>
                    <a:p>
                      <a:r>
                        <a:rPr lang="fr-FR" sz="3000"/>
                        <a:t>Autres verbes</a:t>
                      </a:r>
                    </a:p>
                  </a:txBody>
                  <a:tcPr marL="151426" marR="151426" marT="75713" marB="7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i="1" dirty="0" err="1"/>
                        <a:t>leren</a:t>
                      </a:r>
                      <a:r>
                        <a:rPr lang="fr-FR" sz="3000" i="1" dirty="0"/>
                        <a:t> – </a:t>
                      </a:r>
                      <a:r>
                        <a:rPr lang="fr-FR" sz="3000" i="1" dirty="0" err="1"/>
                        <a:t>helpen</a:t>
                      </a:r>
                      <a:r>
                        <a:rPr lang="fr-FR" sz="3000" i="1" dirty="0"/>
                        <a:t> – </a:t>
                      </a:r>
                      <a:r>
                        <a:rPr lang="fr-FR" sz="3000" i="1" dirty="0" err="1"/>
                        <a:t>blijven</a:t>
                      </a:r>
                      <a:r>
                        <a:rPr lang="fr-FR" sz="3000" i="1" dirty="0"/>
                        <a:t> – </a:t>
                      </a:r>
                      <a:r>
                        <a:rPr lang="fr-FR" sz="3000" i="1" dirty="0" err="1"/>
                        <a:t>durven</a:t>
                      </a:r>
                      <a:endParaRPr lang="fr-FR" sz="3000" i="1" dirty="0"/>
                    </a:p>
                  </a:txBody>
                  <a:tcPr marL="151426" marR="151426" marT="75713" marB="75713"/>
                </a:tc>
                <a:extLst>
                  <a:ext uri="{0D108BD9-81ED-4DB2-BD59-A6C34878D82A}">
                    <a16:rowId xmlns:a16="http://schemas.microsoft.com/office/drawing/2014/main" val="3200637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8202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B7770B1-328D-FC49-8207-FDE933E44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Le cas de </a:t>
            </a:r>
            <a:r>
              <a:rPr lang="en-US" sz="5400" i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durven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1D3426F-1E42-474E-9E9D-876C6FE577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882437"/>
              </p:ext>
            </p:extLst>
          </p:nvPr>
        </p:nvGraphicFramePr>
        <p:xfrm>
          <a:off x="336094" y="2884071"/>
          <a:ext cx="11464714" cy="2196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960">
                  <a:extLst>
                    <a:ext uri="{9D8B030D-6E8A-4147-A177-3AD203B41FA5}">
                      <a16:colId xmlns:a16="http://schemas.microsoft.com/office/drawing/2014/main" val="2255995874"/>
                    </a:ext>
                  </a:extLst>
                </a:gridCol>
                <a:gridCol w="2882477">
                  <a:extLst>
                    <a:ext uri="{9D8B030D-6E8A-4147-A177-3AD203B41FA5}">
                      <a16:colId xmlns:a16="http://schemas.microsoft.com/office/drawing/2014/main" val="1996285365"/>
                    </a:ext>
                  </a:extLst>
                </a:gridCol>
                <a:gridCol w="6235277">
                  <a:extLst>
                    <a:ext uri="{9D8B030D-6E8A-4147-A177-3AD203B41FA5}">
                      <a16:colId xmlns:a16="http://schemas.microsoft.com/office/drawing/2014/main" val="1782623130"/>
                    </a:ext>
                  </a:extLst>
                </a:gridCol>
              </a:tblGrid>
              <a:tr h="569484">
                <a:tc>
                  <a:txBody>
                    <a:bodyPr/>
                    <a:lstStyle/>
                    <a:p>
                      <a:endParaRPr lang="fr-FR" sz="3300"/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endParaRPr lang="fr-FR" sz="3300"/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endParaRPr lang="fr-FR" sz="3300"/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2926352940"/>
                  </a:ext>
                </a:extLst>
              </a:tr>
              <a:tr h="1526218">
                <a:tc>
                  <a:txBody>
                    <a:bodyPr/>
                    <a:lstStyle/>
                    <a:p>
                      <a:r>
                        <a:rPr lang="fr-FR" sz="3300"/>
                        <a:t>DURVEN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r>
                        <a:rPr lang="fr-FR" sz="2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parfois avec « TE »</a:t>
                      </a:r>
                    </a:p>
                    <a:p>
                      <a:r>
                        <a:rPr lang="fr-FR" sz="2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plutôt aux Pays-Bas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</a:t>
                      </a:r>
                      <a:r>
                        <a:rPr lang="fr-BE" sz="2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r-BE" sz="2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durven</a:t>
                      </a:r>
                      <a:r>
                        <a:rPr lang="fr-BE" sz="2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de </a:t>
                      </a:r>
                      <a:r>
                        <a:rPr lang="fr-BE" sz="2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waarheid</a:t>
                      </a:r>
                      <a:r>
                        <a:rPr lang="fr-BE" sz="2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niet TE </a:t>
                      </a:r>
                      <a:r>
                        <a:rPr lang="fr-BE" sz="2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zeggen</a:t>
                      </a:r>
                      <a:r>
                        <a:rPr lang="fr-BE" sz="2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</a:t>
                      </a:r>
                      <a:r>
                        <a:rPr lang="fr-BE" sz="2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fr-BE" sz="2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durven</a:t>
                      </a:r>
                      <a:r>
                        <a:rPr lang="fr-BE" sz="2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de </a:t>
                      </a:r>
                      <a:r>
                        <a:rPr lang="fr-BE" sz="2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waarheid</a:t>
                      </a:r>
                      <a:r>
                        <a:rPr lang="fr-BE" sz="2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niet </a:t>
                      </a:r>
                      <a:r>
                        <a:rPr lang="fr-BE" sz="29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zeggen</a:t>
                      </a:r>
                      <a:r>
                        <a:rPr lang="fr-BE" sz="2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sz="2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520762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82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C0417B8-6CAA-BF4E-8187-8E950C730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Quand 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97722623-2ED4-2948-BE0F-22AB207910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562078"/>
              </p:ext>
            </p:extLst>
          </p:nvPr>
        </p:nvGraphicFramePr>
        <p:xfrm>
          <a:off x="1117893" y="2427541"/>
          <a:ext cx="9901117" cy="399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0669">
                  <a:extLst>
                    <a:ext uri="{9D8B030D-6E8A-4147-A177-3AD203B41FA5}">
                      <a16:colId xmlns:a16="http://schemas.microsoft.com/office/drawing/2014/main" val="2960846844"/>
                    </a:ext>
                  </a:extLst>
                </a:gridCol>
                <a:gridCol w="1655806">
                  <a:extLst>
                    <a:ext uri="{9D8B030D-6E8A-4147-A177-3AD203B41FA5}">
                      <a16:colId xmlns:a16="http://schemas.microsoft.com/office/drawing/2014/main" val="2220474644"/>
                    </a:ext>
                  </a:extLst>
                </a:gridCol>
                <a:gridCol w="1134555">
                  <a:extLst>
                    <a:ext uri="{9D8B030D-6E8A-4147-A177-3AD203B41FA5}">
                      <a16:colId xmlns:a16="http://schemas.microsoft.com/office/drawing/2014/main" val="3131114405"/>
                    </a:ext>
                  </a:extLst>
                </a:gridCol>
                <a:gridCol w="3360087">
                  <a:extLst>
                    <a:ext uri="{9D8B030D-6E8A-4147-A177-3AD203B41FA5}">
                      <a16:colId xmlns:a16="http://schemas.microsoft.com/office/drawing/2014/main" val="2401973539"/>
                    </a:ext>
                  </a:extLst>
                </a:gridCol>
              </a:tblGrid>
              <a:tr h="340884">
                <a:tc>
                  <a:txBody>
                    <a:bodyPr/>
                    <a:lstStyle/>
                    <a:p>
                      <a:pPr algn="ctr"/>
                      <a:r>
                        <a:rPr lang="fr-FR" sz="1500" dirty="0"/>
                        <a:t>CAS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OM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TE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INFINITIF</a:t>
                      </a:r>
                    </a:p>
                  </a:txBody>
                  <a:tcPr marL="77474" marR="77474" marT="38737" marB="38737"/>
                </a:tc>
                <a:extLst>
                  <a:ext uri="{0D108BD9-81ED-4DB2-BD59-A6C34878D82A}">
                    <a16:rowId xmlns:a16="http://schemas.microsoft.com/office/drawing/2014/main" val="34226177"/>
                  </a:ext>
                </a:extLst>
              </a:tr>
              <a:tr h="340884">
                <a:tc>
                  <a:txBody>
                    <a:bodyPr/>
                    <a:lstStyle/>
                    <a:p>
                      <a:r>
                        <a:rPr lang="fr-FR" sz="1500"/>
                        <a:t>Exprimer un BUT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OM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TE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INFINITIF</a:t>
                      </a:r>
                    </a:p>
                  </a:txBody>
                  <a:tcPr marL="77474" marR="77474" marT="38737" marB="38737"/>
                </a:tc>
                <a:extLst>
                  <a:ext uri="{0D108BD9-81ED-4DB2-BD59-A6C34878D82A}">
                    <a16:rowId xmlns:a16="http://schemas.microsoft.com/office/drawing/2014/main" val="664026718"/>
                  </a:ext>
                </a:extLst>
              </a:tr>
              <a:tr h="340884">
                <a:tc>
                  <a:txBody>
                    <a:bodyPr/>
                    <a:lstStyle/>
                    <a:p>
                      <a:r>
                        <a:rPr lang="fr-FR" sz="1500"/>
                        <a:t>Expressions fixes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/>
                        <a:t>OM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TE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INFINITIF</a:t>
                      </a:r>
                    </a:p>
                  </a:txBody>
                  <a:tcPr marL="77474" marR="77474" marT="38737" marB="38737"/>
                </a:tc>
                <a:extLst>
                  <a:ext uri="{0D108BD9-81ED-4DB2-BD59-A6C34878D82A}">
                    <a16:rowId xmlns:a16="http://schemas.microsoft.com/office/drawing/2014/main" val="2715034919"/>
                  </a:ext>
                </a:extLst>
              </a:tr>
              <a:tr h="340884">
                <a:tc>
                  <a:txBody>
                    <a:bodyPr/>
                    <a:lstStyle/>
                    <a:p>
                      <a:r>
                        <a:rPr lang="fr-FR" sz="1500"/>
                        <a:t>« de »/« à » en français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(OM)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/>
                        <a:t>TE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INFINITIF</a:t>
                      </a:r>
                    </a:p>
                  </a:txBody>
                  <a:tcPr marL="77474" marR="77474" marT="38737" marB="38737"/>
                </a:tc>
                <a:extLst>
                  <a:ext uri="{0D108BD9-81ED-4DB2-BD59-A6C34878D82A}">
                    <a16:rowId xmlns:a16="http://schemas.microsoft.com/office/drawing/2014/main" val="4075804729"/>
                  </a:ext>
                </a:extLst>
              </a:tr>
              <a:tr h="573305">
                <a:tc>
                  <a:txBody>
                    <a:bodyPr/>
                    <a:lstStyle/>
                    <a:p>
                      <a:r>
                        <a:rPr lang="fr-FR" sz="1500"/>
                        <a:t>Exceptions au FR</a:t>
                      </a:r>
                    </a:p>
                    <a:p>
                      <a:r>
                        <a:rPr lang="fr-FR" sz="1500"/>
                        <a:t>(lijken/denken/hopen)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(OM)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TE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INFINITIF</a:t>
                      </a:r>
                    </a:p>
                  </a:txBody>
                  <a:tcPr marL="77474" marR="77474" marT="38737" marB="38737"/>
                </a:tc>
                <a:extLst>
                  <a:ext uri="{0D108BD9-81ED-4DB2-BD59-A6C34878D82A}">
                    <a16:rowId xmlns:a16="http://schemas.microsoft.com/office/drawing/2014/main" val="1660550367"/>
                  </a:ext>
                </a:extLst>
              </a:tr>
              <a:tr h="573305">
                <a:tc>
                  <a:txBody>
                    <a:bodyPr/>
                    <a:lstStyle/>
                    <a:p>
                      <a:r>
                        <a:rPr lang="fr-FR" sz="1500"/>
                        <a:t>Exceptions au NL</a:t>
                      </a:r>
                    </a:p>
                    <a:p>
                      <a:r>
                        <a:rPr lang="fr-FR" sz="1500"/>
                        <a:t>(leren/helpen)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endParaRPr lang="fr-FR" sz="1500"/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endParaRPr lang="fr-FR" sz="1500"/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INFINITIF</a:t>
                      </a:r>
                    </a:p>
                  </a:txBody>
                  <a:tcPr marL="77474" marR="77474" marT="38737" marB="38737"/>
                </a:tc>
                <a:extLst>
                  <a:ext uri="{0D108BD9-81ED-4DB2-BD59-A6C34878D82A}">
                    <a16:rowId xmlns:a16="http://schemas.microsoft.com/office/drawing/2014/main" val="2411718094"/>
                  </a:ext>
                </a:extLst>
              </a:tr>
              <a:tr h="573305">
                <a:tc>
                  <a:txBody>
                    <a:bodyPr/>
                    <a:lstStyle/>
                    <a:p>
                      <a:r>
                        <a:rPr lang="fr-FR" sz="1500"/>
                        <a:t>Prépositions</a:t>
                      </a:r>
                    </a:p>
                    <a:p>
                      <a:r>
                        <a:rPr lang="fr-FR" sz="1500"/>
                        <a:t>(voor/door/zonder…)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endParaRPr lang="fr-FR" sz="1500" dirty="0"/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TE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INFINITIF</a:t>
                      </a:r>
                    </a:p>
                  </a:txBody>
                  <a:tcPr marL="77474" marR="77474" marT="38737" marB="38737"/>
                </a:tc>
                <a:extLst>
                  <a:ext uri="{0D108BD9-81ED-4DB2-BD59-A6C34878D82A}">
                    <a16:rowId xmlns:a16="http://schemas.microsoft.com/office/drawing/2014/main" val="166058824"/>
                  </a:ext>
                </a:extLst>
              </a:tr>
              <a:tr h="573305">
                <a:tc>
                  <a:txBody>
                    <a:bodyPr/>
                    <a:lstStyle/>
                    <a:p>
                      <a:r>
                        <a:rPr lang="fr-FR" sz="1500"/>
                        <a:t>Forme progressive</a:t>
                      </a:r>
                    </a:p>
                    <a:p>
                      <a:r>
                        <a:rPr lang="fr-FR" sz="1500"/>
                        <a:t>(verbes de position)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endParaRPr lang="fr-FR" sz="1500"/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/>
                        <a:t>(TE)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INFINITIF</a:t>
                      </a:r>
                    </a:p>
                  </a:txBody>
                  <a:tcPr marL="77474" marR="77474" marT="38737" marB="38737"/>
                </a:tc>
                <a:extLst>
                  <a:ext uri="{0D108BD9-81ED-4DB2-BD59-A6C34878D82A}">
                    <a16:rowId xmlns:a16="http://schemas.microsoft.com/office/drawing/2014/main" val="2032438951"/>
                  </a:ext>
                </a:extLst>
              </a:tr>
              <a:tr h="340884">
                <a:tc>
                  <a:txBody>
                    <a:bodyPr/>
                    <a:lstStyle/>
                    <a:p>
                      <a:r>
                        <a:rPr lang="fr-FR" sz="1500"/>
                        <a:t>Double infinitif</a:t>
                      </a:r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endParaRPr lang="fr-FR" sz="1500"/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endParaRPr lang="fr-FR" sz="1500"/>
                    </a:p>
                  </a:txBody>
                  <a:tcPr marL="77474" marR="77474" marT="38737" marB="387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FF0000"/>
                          </a:solidFill>
                        </a:rPr>
                        <a:t>INFINITIF + INFINITIF</a:t>
                      </a:r>
                    </a:p>
                  </a:txBody>
                  <a:tcPr marL="77474" marR="77474" marT="38737" marB="38737"/>
                </a:tc>
                <a:extLst>
                  <a:ext uri="{0D108BD9-81ED-4DB2-BD59-A6C34878D82A}">
                    <a16:rowId xmlns:a16="http://schemas.microsoft.com/office/drawing/2014/main" val="1725010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38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C7AD88-737C-B249-AF4D-3184CF9C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[1] BUT = OM … TE + infinitif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B2F7BAC2-4C48-BA42-A9CC-27FEDCE9B1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877593"/>
              </p:ext>
            </p:extLst>
          </p:nvPr>
        </p:nvGraphicFramePr>
        <p:xfrm>
          <a:off x="320040" y="2775607"/>
          <a:ext cx="11496823" cy="3301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6318">
                  <a:extLst>
                    <a:ext uri="{9D8B030D-6E8A-4147-A177-3AD203B41FA5}">
                      <a16:colId xmlns:a16="http://schemas.microsoft.com/office/drawing/2014/main" val="1934063917"/>
                    </a:ext>
                  </a:extLst>
                </a:gridCol>
                <a:gridCol w="1092611">
                  <a:extLst>
                    <a:ext uri="{9D8B030D-6E8A-4147-A177-3AD203B41FA5}">
                      <a16:colId xmlns:a16="http://schemas.microsoft.com/office/drawing/2014/main" val="2722550950"/>
                    </a:ext>
                  </a:extLst>
                </a:gridCol>
                <a:gridCol w="3839314">
                  <a:extLst>
                    <a:ext uri="{9D8B030D-6E8A-4147-A177-3AD203B41FA5}">
                      <a16:colId xmlns:a16="http://schemas.microsoft.com/office/drawing/2014/main" val="473581353"/>
                    </a:ext>
                  </a:extLst>
                </a:gridCol>
                <a:gridCol w="1045377">
                  <a:extLst>
                    <a:ext uri="{9D8B030D-6E8A-4147-A177-3AD203B41FA5}">
                      <a16:colId xmlns:a16="http://schemas.microsoft.com/office/drawing/2014/main" val="1043499728"/>
                    </a:ext>
                  </a:extLst>
                </a:gridCol>
                <a:gridCol w="1723203">
                  <a:extLst>
                    <a:ext uri="{9D8B030D-6E8A-4147-A177-3AD203B41FA5}">
                      <a16:colId xmlns:a16="http://schemas.microsoft.com/office/drawing/2014/main" val="4024625027"/>
                    </a:ext>
                  </a:extLst>
                </a:gridCol>
              </a:tblGrid>
              <a:tr h="494103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P1 (principale)</a:t>
                      </a:r>
                    </a:p>
                  </a:txBody>
                  <a:tcPr marL="112296" marR="112296" marT="56148" marB="56148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200"/>
                        <a:t>P2 (subordonnée)</a:t>
                      </a:r>
                    </a:p>
                  </a:txBody>
                  <a:tcPr marL="112296" marR="112296" marT="56148" marB="56148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151256"/>
                  </a:ext>
                </a:extLst>
              </a:tr>
              <a:tr h="494103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PRINCIPALE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OM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CP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TE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RGV</a:t>
                      </a:r>
                    </a:p>
                  </a:txBody>
                  <a:tcPr marL="112296" marR="112296" marT="56148" marB="56148"/>
                </a:tc>
                <a:extLst>
                  <a:ext uri="{0D108BD9-81ED-4DB2-BD59-A6C34878D82A}">
                    <a16:rowId xmlns:a16="http://schemas.microsoft.com/office/drawing/2014/main" val="3280544726"/>
                  </a:ext>
                </a:extLst>
              </a:tr>
              <a:tr h="494103">
                <a:tc>
                  <a:txBody>
                    <a:bodyPr/>
                    <a:lstStyle/>
                    <a:p>
                      <a:r>
                        <a:rPr lang="fr-FR" sz="2200"/>
                        <a:t>Het </a:t>
                      </a:r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regent</a:t>
                      </a:r>
                      <a:r>
                        <a:rPr lang="fr-FR" sz="2200"/>
                        <a:t> te hard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OM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naar de stad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TE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gaan</a:t>
                      </a:r>
                    </a:p>
                  </a:txBody>
                  <a:tcPr marL="112296" marR="112296" marT="56148" marB="56148"/>
                </a:tc>
                <a:extLst>
                  <a:ext uri="{0D108BD9-81ED-4DB2-BD59-A6C34878D82A}">
                    <a16:rowId xmlns:a16="http://schemas.microsoft.com/office/drawing/2014/main" val="3234333081"/>
                  </a:ext>
                </a:extLst>
              </a:tr>
              <a:tr h="830992">
                <a:tc>
                  <a:txBody>
                    <a:bodyPr/>
                    <a:lstStyle/>
                    <a:p>
                      <a:r>
                        <a:rPr lang="fr-FR" sz="2200"/>
                        <a:t>Ze </a:t>
                      </a:r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kreeg</a:t>
                      </a:r>
                      <a:r>
                        <a:rPr lang="fr-FR" sz="2200"/>
                        <a:t> geld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OM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met haar vriendinnen</a:t>
                      </a:r>
                    </a:p>
                    <a:p>
                      <a:pPr algn="ctr"/>
                      <a:r>
                        <a:rPr lang="fr-FR" sz="2200"/>
                        <a:t>naar Italië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TE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reizen</a:t>
                      </a:r>
                    </a:p>
                  </a:txBody>
                  <a:tcPr marL="112296" marR="112296" marT="56148" marB="56148"/>
                </a:tc>
                <a:extLst>
                  <a:ext uri="{0D108BD9-81ED-4DB2-BD59-A6C34878D82A}">
                    <a16:rowId xmlns:a16="http://schemas.microsoft.com/office/drawing/2014/main" val="2686541485"/>
                  </a:ext>
                </a:extLst>
              </a:tr>
              <a:tr h="494103">
                <a:tc>
                  <a:txBody>
                    <a:bodyPr/>
                    <a:lstStyle/>
                    <a:p>
                      <a:r>
                        <a:rPr lang="fr-FR" sz="2200"/>
                        <a:t>Je </a:t>
                      </a:r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bent</a:t>
                      </a:r>
                      <a:r>
                        <a:rPr lang="fr-FR" sz="2200"/>
                        <a:t> groot genoeg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OM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het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TE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doen</a:t>
                      </a:r>
                    </a:p>
                  </a:txBody>
                  <a:tcPr marL="112296" marR="112296" marT="56148" marB="56148"/>
                </a:tc>
                <a:extLst>
                  <a:ext uri="{0D108BD9-81ED-4DB2-BD59-A6C34878D82A}">
                    <a16:rowId xmlns:a16="http://schemas.microsoft.com/office/drawing/2014/main" val="973670330"/>
                  </a:ext>
                </a:extLst>
              </a:tr>
              <a:tr h="494103">
                <a:tc>
                  <a:txBody>
                    <a:bodyPr/>
                    <a:lstStyle/>
                    <a:p>
                      <a:r>
                        <a:rPr lang="fr-FR" sz="2200"/>
                        <a:t>Hij </a:t>
                      </a:r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kleedde</a:t>
                      </a:r>
                      <a:r>
                        <a:rPr lang="fr-FR" sz="2200"/>
                        <a:t> zich </a:t>
                      </a:r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uit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OM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naar bed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TE</a:t>
                      </a:r>
                    </a:p>
                  </a:txBody>
                  <a:tcPr marL="112296" marR="112296" marT="56148" marB="56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gaan</a:t>
                      </a:r>
                    </a:p>
                  </a:txBody>
                  <a:tcPr marL="112296" marR="112296" marT="56148" marB="56148"/>
                </a:tc>
                <a:extLst>
                  <a:ext uri="{0D108BD9-81ED-4DB2-BD59-A6C34878D82A}">
                    <a16:rowId xmlns:a16="http://schemas.microsoft.com/office/drawing/2014/main" val="411592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96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C7AD88-737C-B249-AF4D-3184CF9C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2" y="479990"/>
            <a:ext cx="3733996" cy="132556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[2] Expressions = OM … TE + </a:t>
            </a:r>
            <a:r>
              <a:rPr lang="en-US" sz="24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infinitif</a:t>
            </a:r>
            <a:endParaRPr lang="en-US" sz="2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685571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B0180564-5E91-4DDB-824D-BD9F3AF20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5073" y="411881"/>
            <a:ext cx="4495975" cy="14617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u="sng" dirty="0">
                <a:solidFill>
                  <a:schemeClr val="bg1"/>
                </a:solidFill>
              </a:rPr>
              <a:t>Expressions</a:t>
            </a:r>
            <a:r>
              <a:rPr lang="en-US" sz="1800" dirty="0">
                <a:solidFill>
                  <a:schemeClr val="bg1"/>
                </a:solidFill>
              </a:rPr>
              <a:t> :</a:t>
            </a:r>
          </a:p>
          <a:p>
            <a:pPr marL="0" indent="0">
              <a:buNone/>
            </a:pPr>
            <a:r>
              <a:rPr lang="en-US" sz="1800" i="1" dirty="0" err="1">
                <a:solidFill>
                  <a:schemeClr val="bg1"/>
                </a:solidFill>
              </a:rPr>
              <a:t>Ik</a:t>
            </a:r>
            <a:r>
              <a:rPr lang="en-US" sz="1800" i="1" dirty="0">
                <a:solidFill>
                  <a:schemeClr val="bg1"/>
                </a:solidFill>
              </a:rPr>
              <a:t> ben (</a:t>
            </a:r>
            <a:r>
              <a:rPr lang="en-US" sz="1800" i="1" dirty="0" err="1">
                <a:solidFill>
                  <a:schemeClr val="bg1"/>
                </a:solidFill>
              </a:rPr>
              <a:t>niet</a:t>
            </a:r>
            <a:r>
              <a:rPr lang="en-US" sz="1800" i="1" dirty="0">
                <a:solidFill>
                  <a:schemeClr val="bg1"/>
                </a:solidFill>
              </a:rPr>
              <a:t>) </a:t>
            </a:r>
            <a:r>
              <a:rPr lang="en-US" sz="1800" i="1" dirty="0" err="1">
                <a:solidFill>
                  <a:schemeClr val="bg1"/>
                </a:solidFill>
              </a:rPr>
              <a:t>klaar</a:t>
            </a:r>
            <a:r>
              <a:rPr lang="en-US" sz="1800" i="1" dirty="0">
                <a:solidFill>
                  <a:schemeClr val="bg1"/>
                </a:solidFill>
              </a:rPr>
              <a:t> …</a:t>
            </a:r>
          </a:p>
          <a:p>
            <a:pPr marL="0" indent="0">
              <a:buNone/>
            </a:pPr>
            <a:r>
              <a:rPr lang="en-US" sz="1800" i="1" dirty="0" err="1">
                <a:solidFill>
                  <a:schemeClr val="bg1"/>
                </a:solidFill>
              </a:rPr>
              <a:t>Ik</a:t>
            </a:r>
            <a:r>
              <a:rPr lang="en-US" sz="1800" i="1" dirty="0">
                <a:solidFill>
                  <a:schemeClr val="bg1"/>
                </a:solidFill>
              </a:rPr>
              <a:t> </a:t>
            </a:r>
            <a:r>
              <a:rPr lang="en-US" sz="1800" i="1" dirty="0" err="1">
                <a:solidFill>
                  <a:schemeClr val="bg1"/>
                </a:solidFill>
              </a:rPr>
              <a:t>heb</a:t>
            </a:r>
            <a:r>
              <a:rPr lang="en-US" sz="1800" i="1" dirty="0">
                <a:solidFill>
                  <a:schemeClr val="bg1"/>
                </a:solidFill>
              </a:rPr>
              <a:t> (</a:t>
            </a:r>
            <a:r>
              <a:rPr lang="en-US" sz="1800" i="1" dirty="0" err="1">
                <a:solidFill>
                  <a:schemeClr val="bg1"/>
                </a:solidFill>
              </a:rPr>
              <a:t>geen</a:t>
            </a:r>
            <a:r>
              <a:rPr lang="en-US" sz="1800" i="1" dirty="0">
                <a:solidFill>
                  <a:schemeClr val="bg1"/>
                </a:solidFill>
              </a:rPr>
              <a:t>) </a:t>
            </a:r>
            <a:r>
              <a:rPr lang="en-US" sz="1800" i="1" dirty="0" err="1">
                <a:solidFill>
                  <a:schemeClr val="bg1"/>
                </a:solidFill>
              </a:rPr>
              <a:t>tijd</a:t>
            </a:r>
            <a:r>
              <a:rPr lang="en-US" sz="1800" i="1" dirty="0">
                <a:solidFill>
                  <a:schemeClr val="bg1"/>
                </a:solidFill>
              </a:rPr>
              <a:t>…</a:t>
            </a:r>
          </a:p>
        </p:txBody>
      </p:sp>
      <p:graphicFrame>
        <p:nvGraphicFramePr>
          <p:cNvPr id="18" name="Tableau 4">
            <a:extLst>
              <a:ext uri="{FF2B5EF4-FFF2-40B4-BE49-F238E27FC236}">
                <a16:creationId xmlns:a16="http://schemas.microsoft.com/office/drawing/2014/main" id="{B2F7BAC2-4C48-BA42-A9CC-27FEDCE9B1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44980"/>
              </p:ext>
            </p:extLst>
          </p:nvPr>
        </p:nvGraphicFramePr>
        <p:xfrm>
          <a:off x="795142" y="2713957"/>
          <a:ext cx="10595914" cy="345799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53044">
                  <a:extLst>
                    <a:ext uri="{9D8B030D-6E8A-4147-A177-3AD203B41FA5}">
                      <a16:colId xmlns:a16="http://schemas.microsoft.com/office/drawing/2014/main" val="1934063917"/>
                    </a:ext>
                  </a:extLst>
                </a:gridCol>
                <a:gridCol w="1219041">
                  <a:extLst>
                    <a:ext uri="{9D8B030D-6E8A-4147-A177-3AD203B41FA5}">
                      <a16:colId xmlns:a16="http://schemas.microsoft.com/office/drawing/2014/main" val="2722550950"/>
                    </a:ext>
                  </a:extLst>
                </a:gridCol>
                <a:gridCol w="3068827">
                  <a:extLst>
                    <a:ext uri="{9D8B030D-6E8A-4147-A177-3AD203B41FA5}">
                      <a16:colId xmlns:a16="http://schemas.microsoft.com/office/drawing/2014/main" val="473581353"/>
                    </a:ext>
                  </a:extLst>
                </a:gridCol>
                <a:gridCol w="982782">
                  <a:extLst>
                    <a:ext uri="{9D8B030D-6E8A-4147-A177-3AD203B41FA5}">
                      <a16:colId xmlns:a16="http://schemas.microsoft.com/office/drawing/2014/main" val="1043499728"/>
                    </a:ext>
                  </a:extLst>
                </a:gridCol>
                <a:gridCol w="1772220">
                  <a:extLst>
                    <a:ext uri="{9D8B030D-6E8A-4147-A177-3AD203B41FA5}">
                      <a16:colId xmlns:a16="http://schemas.microsoft.com/office/drawing/2014/main" val="4024625027"/>
                    </a:ext>
                  </a:extLst>
                </a:gridCol>
              </a:tblGrid>
              <a:tr h="467776"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P1 (principale)</a:t>
                      </a:r>
                    </a:p>
                  </a:txBody>
                  <a:tcPr marL="108125" marR="108125" marT="54063" marB="54063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100"/>
                        <a:t>P2 (subordonnée)</a:t>
                      </a:r>
                    </a:p>
                  </a:txBody>
                  <a:tcPr marL="108125" marR="108125" marT="54063" marB="54063"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0824652"/>
                  </a:ext>
                </a:extLst>
              </a:tr>
              <a:tr h="467776"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OM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CP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TE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RGV</a:t>
                      </a:r>
                    </a:p>
                  </a:txBody>
                  <a:tcPr marL="108125" marR="108125" marT="54063" marB="54063"/>
                </a:tc>
                <a:extLst>
                  <a:ext uri="{0D108BD9-81ED-4DB2-BD59-A6C34878D82A}">
                    <a16:rowId xmlns:a16="http://schemas.microsoft.com/office/drawing/2014/main" val="3280544726"/>
                  </a:ext>
                </a:extLst>
              </a:tr>
              <a:tr h="467776">
                <a:tc>
                  <a:txBody>
                    <a:bodyPr/>
                    <a:lstStyle/>
                    <a:p>
                      <a:r>
                        <a:rPr lang="fr-FR" sz="2100"/>
                        <a:t>We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hebben</a:t>
                      </a:r>
                      <a:r>
                        <a:rPr lang="fr-FR" sz="2100"/>
                        <a:t> tijd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OM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naar tv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TE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kijken</a:t>
                      </a:r>
                    </a:p>
                  </a:txBody>
                  <a:tcPr marL="108125" marR="108125" marT="54063" marB="54063"/>
                </a:tc>
                <a:extLst>
                  <a:ext uri="{0D108BD9-81ED-4DB2-BD59-A6C34878D82A}">
                    <a16:rowId xmlns:a16="http://schemas.microsoft.com/office/drawing/2014/main" val="3234333081"/>
                  </a:ext>
                </a:extLst>
              </a:tr>
              <a:tr h="793443">
                <a:tc>
                  <a:txBody>
                    <a:bodyPr/>
                    <a:lstStyle/>
                    <a:p>
                      <a:r>
                        <a:rPr lang="fr-FR" sz="2100"/>
                        <a:t>Ik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ben</a:t>
                      </a:r>
                      <a:r>
                        <a:rPr lang="fr-FR" sz="2100"/>
                        <a:t> klaar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OM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met jou</a:t>
                      </a:r>
                    </a:p>
                    <a:p>
                      <a:pPr algn="ctr"/>
                      <a:r>
                        <a:rPr lang="fr-FR" sz="2100"/>
                        <a:t>naar de markt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TE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gaan</a:t>
                      </a:r>
                    </a:p>
                  </a:txBody>
                  <a:tcPr marL="108125" marR="108125" marT="54063" marB="54063"/>
                </a:tc>
                <a:extLst>
                  <a:ext uri="{0D108BD9-81ED-4DB2-BD59-A6C34878D82A}">
                    <a16:rowId xmlns:a16="http://schemas.microsoft.com/office/drawing/2014/main" val="2686541485"/>
                  </a:ext>
                </a:extLst>
              </a:tr>
              <a:tr h="7934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/>
                        <a:t>Ik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kan</a:t>
                      </a:r>
                      <a:r>
                        <a:rPr lang="fr-FR" sz="2100"/>
                        <a:t> hem ook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vragen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OM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dit weekend</a:t>
                      </a:r>
                    </a:p>
                    <a:p>
                      <a:pPr algn="ctr"/>
                      <a:r>
                        <a:rPr lang="fr-FR" sz="2100"/>
                        <a:t>naar zee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TE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gaan</a:t>
                      </a:r>
                    </a:p>
                  </a:txBody>
                  <a:tcPr marL="108125" marR="108125" marT="54063" marB="54063"/>
                </a:tc>
                <a:extLst>
                  <a:ext uri="{0D108BD9-81ED-4DB2-BD59-A6C34878D82A}">
                    <a16:rowId xmlns:a16="http://schemas.microsoft.com/office/drawing/2014/main" val="973670330"/>
                  </a:ext>
                </a:extLst>
              </a:tr>
              <a:tr h="467776">
                <a:tc>
                  <a:txBody>
                    <a:bodyPr/>
                    <a:lstStyle/>
                    <a:p>
                      <a:r>
                        <a:rPr lang="fr-FR" sz="2100"/>
                        <a:t>Ze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hebben</a:t>
                      </a:r>
                      <a:r>
                        <a:rPr lang="fr-FR" sz="2100"/>
                        <a:t> geen tijd </a:t>
                      </a:r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gehad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OM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te voet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TE</a:t>
                      </a:r>
                    </a:p>
                  </a:txBody>
                  <a:tcPr marL="108125" marR="108125" marT="54063" marB="5406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>
                          <a:solidFill>
                            <a:srgbClr val="FF0000"/>
                          </a:solidFill>
                        </a:rPr>
                        <a:t>komen</a:t>
                      </a:r>
                    </a:p>
                  </a:txBody>
                  <a:tcPr marL="108125" marR="108125" marT="54063" marB="54063"/>
                </a:tc>
                <a:extLst>
                  <a:ext uri="{0D108BD9-81ED-4DB2-BD59-A6C34878D82A}">
                    <a16:rowId xmlns:a16="http://schemas.microsoft.com/office/drawing/2014/main" val="411592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4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2142ED7-6065-C74E-9763-574CD7956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962246"/>
            <a:ext cx="6437700" cy="26119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ATTENTION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56CD54-75A7-A643-9146-196562830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3719618"/>
            <a:ext cx="5291328" cy="11555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</a:t>
            </a:r>
            <a:r>
              <a:rPr lang="en-US" sz="2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termine</a:t>
            </a: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TOUJOURS </a:t>
            </a:r>
            <a:r>
              <a:rPr lang="en-US" sz="2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</a:t>
            </a: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proposition AVANT </a:t>
            </a:r>
            <a:r>
              <a:rPr lang="en-US" sz="2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d’en</a:t>
            </a: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commencer </a:t>
            </a:r>
            <a:r>
              <a:rPr lang="en-US" sz="2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</a:t>
            </a: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5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autre</a:t>
            </a:r>
            <a:r>
              <a:rPr lang="en-US" sz="25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3081918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D9AD77-D9B4-EC47-9DFF-50F8D7F1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[3] « de »/« à » = (OM) … TE + infinitif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0FE2FE8-D6D3-9645-811C-F1060C80DF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966997"/>
              </p:ext>
            </p:extLst>
          </p:nvPr>
        </p:nvGraphicFramePr>
        <p:xfrm>
          <a:off x="822118" y="2427541"/>
          <a:ext cx="10492668" cy="399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817">
                  <a:extLst>
                    <a:ext uri="{9D8B030D-6E8A-4147-A177-3AD203B41FA5}">
                      <a16:colId xmlns:a16="http://schemas.microsoft.com/office/drawing/2014/main" val="1934063917"/>
                    </a:ext>
                  </a:extLst>
                </a:gridCol>
                <a:gridCol w="1620358">
                  <a:extLst>
                    <a:ext uri="{9D8B030D-6E8A-4147-A177-3AD203B41FA5}">
                      <a16:colId xmlns:a16="http://schemas.microsoft.com/office/drawing/2014/main" val="2179944642"/>
                    </a:ext>
                  </a:extLst>
                </a:gridCol>
                <a:gridCol w="1601473">
                  <a:extLst>
                    <a:ext uri="{9D8B030D-6E8A-4147-A177-3AD203B41FA5}">
                      <a16:colId xmlns:a16="http://schemas.microsoft.com/office/drawing/2014/main" val="1609945308"/>
                    </a:ext>
                  </a:extLst>
                </a:gridCol>
                <a:gridCol w="1242652">
                  <a:extLst>
                    <a:ext uri="{9D8B030D-6E8A-4147-A177-3AD203B41FA5}">
                      <a16:colId xmlns:a16="http://schemas.microsoft.com/office/drawing/2014/main" val="2722550950"/>
                    </a:ext>
                  </a:extLst>
                </a:gridCol>
                <a:gridCol w="1865867">
                  <a:extLst>
                    <a:ext uri="{9D8B030D-6E8A-4147-A177-3AD203B41FA5}">
                      <a16:colId xmlns:a16="http://schemas.microsoft.com/office/drawing/2014/main" val="473581353"/>
                    </a:ext>
                  </a:extLst>
                </a:gridCol>
                <a:gridCol w="902717">
                  <a:extLst>
                    <a:ext uri="{9D8B030D-6E8A-4147-A177-3AD203B41FA5}">
                      <a16:colId xmlns:a16="http://schemas.microsoft.com/office/drawing/2014/main" val="1043499728"/>
                    </a:ext>
                  </a:extLst>
                </a:gridCol>
                <a:gridCol w="1714784">
                  <a:extLst>
                    <a:ext uri="{9D8B030D-6E8A-4147-A177-3AD203B41FA5}">
                      <a16:colId xmlns:a16="http://schemas.microsoft.com/office/drawing/2014/main" val="4024625027"/>
                    </a:ext>
                  </a:extLst>
                </a:gridCol>
              </a:tblGrid>
              <a:tr h="598286">
                <a:tc gridSpan="3">
                  <a:txBody>
                    <a:bodyPr/>
                    <a:lstStyle/>
                    <a:p>
                      <a:pPr algn="ctr"/>
                      <a:r>
                        <a:rPr lang="fr-FR" sz="2700"/>
                        <a:t>P1 (principale)</a:t>
                      </a:r>
                    </a:p>
                  </a:txBody>
                  <a:tcPr marL="135974" marR="135974" marT="67987" marB="67987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2700"/>
                        <a:t>P2 (subordonnée)</a:t>
                      </a:r>
                    </a:p>
                  </a:txBody>
                  <a:tcPr marL="135974" marR="135974" marT="67987" marB="67987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718253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SUJET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VERBE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CP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(OM)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CP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RGV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3280544726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Ze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vergeet</a:t>
                      </a:r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>
                        <a:solidFill>
                          <a:schemeClr val="tx1"/>
                        </a:solidFill>
                      </a:endParaRP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(OM)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de boer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betalen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3234333081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Hij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besloot</a:t>
                      </a:r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>
                        <a:solidFill>
                          <a:schemeClr val="tx1"/>
                        </a:solidFill>
                      </a:endParaRP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(OM)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naar huis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gaan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2686541485"/>
                  </a:ext>
                </a:extLst>
              </a:tr>
              <a:tr h="598286"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Het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begon</a:t>
                      </a:r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>
                        <a:solidFill>
                          <a:schemeClr val="tx1"/>
                        </a:solidFill>
                      </a:endParaRP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(OM)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plots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regenen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973670330"/>
                  </a:ext>
                </a:extLst>
              </a:tr>
              <a:tr h="1006208"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Dat</a:t>
                      </a:r>
                      <a:endParaRPr lang="fr-FR" sz="2700">
                        <a:solidFill>
                          <a:srgbClr val="FF0000"/>
                        </a:solidFill>
                      </a:endParaRP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was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chemeClr val="tx1"/>
                          </a:solidFill>
                        </a:rPr>
                        <a:t>niet moeilijk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(OM)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endParaRPr lang="fr-FR" sz="2700"/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TE</a:t>
                      </a:r>
                    </a:p>
                  </a:txBody>
                  <a:tcPr marL="135974" marR="135974" marT="67987" marB="679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doen</a:t>
                      </a:r>
                    </a:p>
                  </a:txBody>
                  <a:tcPr marL="135974" marR="135974" marT="67987" marB="67987"/>
                </a:tc>
                <a:extLst>
                  <a:ext uri="{0D108BD9-81ED-4DB2-BD59-A6C34878D82A}">
                    <a16:rowId xmlns:a16="http://schemas.microsoft.com/office/drawing/2014/main" val="4115924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387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B5996D1-2E14-8643-AE00-AFD0288DD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2" y="479990"/>
            <a:ext cx="3605406" cy="1325563"/>
          </a:xfrm>
        </p:spPr>
        <p:txBody>
          <a:bodyPr>
            <a:normAutofit/>
          </a:bodyPr>
          <a:lstStyle/>
          <a:p>
            <a:pPr algn="r"/>
            <a:r>
              <a:rPr lang="fr-FR" sz="2400">
                <a:solidFill>
                  <a:schemeClr val="bg1"/>
                </a:solidFill>
              </a:rPr>
              <a:t>N.B. : le « het » pour annoncer la suite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685571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CAA08E7-4B2F-486C-96F6-CFE7C6EA5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783" y="411881"/>
            <a:ext cx="6512265" cy="14617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Je </a:t>
            </a:r>
            <a:r>
              <a:rPr lang="en-US" sz="1800" dirty="0" err="1">
                <a:solidFill>
                  <a:schemeClr val="bg1"/>
                </a:solidFill>
              </a:rPr>
              <a:t>trouve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b="1" dirty="0" err="1">
                <a:solidFill>
                  <a:schemeClr val="bg1"/>
                </a:solidFill>
              </a:rPr>
              <a:t>ça</a:t>
            </a:r>
            <a:r>
              <a:rPr lang="en-US" sz="1800" dirty="0">
                <a:solidFill>
                  <a:schemeClr val="bg1"/>
                </a:solidFill>
              </a:rPr>
              <a:t> difficile DE …</a:t>
            </a:r>
          </a:p>
          <a:p>
            <a:pPr marL="0" indent="0">
              <a:buNone/>
            </a:pPr>
            <a:r>
              <a:rPr lang="en-US" sz="1800" dirty="0" err="1">
                <a:solidFill>
                  <a:schemeClr val="bg1"/>
                </a:solidFill>
              </a:rPr>
              <a:t>J’</a:t>
            </a:r>
            <a:r>
              <a:rPr lang="en-US" sz="1800" b="1" dirty="0" err="1">
                <a:solidFill>
                  <a:schemeClr val="bg1"/>
                </a:solidFill>
              </a:rPr>
              <a:t>y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pense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À</a:t>
            </a:r>
            <a:r>
              <a:rPr lang="en-US" sz="1800" dirty="0">
                <a:solidFill>
                  <a:schemeClr val="bg1"/>
                </a:solidFill>
              </a:rPr>
              <a:t> …</a:t>
            </a:r>
          </a:p>
        </p:txBody>
      </p:sp>
      <p:graphicFrame>
        <p:nvGraphicFramePr>
          <p:cNvPr id="7" name="Tableau 4">
            <a:extLst>
              <a:ext uri="{FF2B5EF4-FFF2-40B4-BE49-F238E27FC236}">
                <a16:creationId xmlns:a16="http://schemas.microsoft.com/office/drawing/2014/main" id="{B0250768-D828-4046-A7BE-4E194BEB34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263152"/>
              </p:ext>
            </p:extLst>
          </p:nvPr>
        </p:nvGraphicFramePr>
        <p:xfrm>
          <a:off x="795142" y="3030518"/>
          <a:ext cx="10595916" cy="2824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1620">
                  <a:extLst>
                    <a:ext uri="{9D8B030D-6E8A-4147-A177-3AD203B41FA5}">
                      <a16:colId xmlns:a16="http://schemas.microsoft.com/office/drawing/2014/main" val="1934063917"/>
                    </a:ext>
                  </a:extLst>
                </a:gridCol>
                <a:gridCol w="1144999">
                  <a:extLst>
                    <a:ext uri="{9D8B030D-6E8A-4147-A177-3AD203B41FA5}">
                      <a16:colId xmlns:a16="http://schemas.microsoft.com/office/drawing/2014/main" val="2179944642"/>
                    </a:ext>
                  </a:extLst>
                </a:gridCol>
                <a:gridCol w="798030">
                  <a:extLst>
                    <a:ext uri="{9D8B030D-6E8A-4147-A177-3AD203B41FA5}">
                      <a16:colId xmlns:a16="http://schemas.microsoft.com/office/drawing/2014/main" val="5037723"/>
                    </a:ext>
                  </a:extLst>
                </a:gridCol>
                <a:gridCol w="944825">
                  <a:extLst>
                    <a:ext uri="{9D8B030D-6E8A-4147-A177-3AD203B41FA5}">
                      <a16:colId xmlns:a16="http://schemas.microsoft.com/office/drawing/2014/main" val="1609945308"/>
                    </a:ext>
                  </a:extLst>
                </a:gridCol>
                <a:gridCol w="1131654">
                  <a:extLst>
                    <a:ext uri="{9D8B030D-6E8A-4147-A177-3AD203B41FA5}">
                      <a16:colId xmlns:a16="http://schemas.microsoft.com/office/drawing/2014/main" val="230757231"/>
                    </a:ext>
                  </a:extLst>
                </a:gridCol>
                <a:gridCol w="1318484">
                  <a:extLst>
                    <a:ext uri="{9D8B030D-6E8A-4147-A177-3AD203B41FA5}">
                      <a16:colId xmlns:a16="http://schemas.microsoft.com/office/drawing/2014/main" val="3940429841"/>
                    </a:ext>
                  </a:extLst>
                </a:gridCol>
                <a:gridCol w="878100">
                  <a:extLst>
                    <a:ext uri="{9D8B030D-6E8A-4147-A177-3AD203B41FA5}">
                      <a16:colId xmlns:a16="http://schemas.microsoft.com/office/drawing/2014/main" val="2722550950"/>
                    </a:ext>
                  </a:extLst>
                </a:gridCol>
                <a:gridCol w="1064930">
                  <a:extLst>
                    <a:ext uri="{9D8B030D-6E8A-4147-A177-3AD203B41FA5}">
                      <a16:colId xmlns:a16="http://schemas.microsoft.com/office/drawing/2014/main" val="473581353"/>
                    </a:ext>
                  </a:extLst>
                </a:gridCol>
                <a:gridCol w="637890">
                  <a:extLst>
                    <a:ext uri="{9D8B030D-6E8A-4147-A177-3AD203B41FA5}">
                      <a16:colId xmlns:a16="http://schemas.microsoft.com/office/drawing/2014/main" val="1043499728"/>
                    </a:ext>
                  </a:extLst>
                </a:gridCol>
                <a:gridCol w="1585384">
                  <a:extLst>
                    <a:ext uri="{9D8B030D-6E8A-4147-A177-3AD203B41FA5}">
                      <a16:colId xmlns:a16="http://schemas.microsoft.com/office/drawing/2014/main" val="4024625027"/>
                    </a:ext>
                  </a:extLst>
                </a:gridCol>
              </a:tblGrid>
              <a:tr h="42276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900"/>
                        <a:t>P1 (principale)</a:t>
                      </a:r>
                    </a:p>
                  </a:txBody>
                  <a:tcPr marL="96084" marR="96084" marT="48042" marB="48042"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900"/>
                        <a:t>P2 (subordonnée)</a:t>
                      </a:r>
                    </a:p>
                  </a:txBody>
                  <a:tcPr marL="96084" marR="96084" marT="48042" marB="48042"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718253"/>
                  </a:ext>
                </a:extLst>
              </a:tr>
              <a:tr h="422769"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SUJET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VERBE</a:t>
                      </a:r>
                    </a:p>
                  </a:txBody>
                  <a:tcPr marL="96084" marR="96084" marT="48042" marB="48042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900"/>
                        <a:t>CP</a:t>
                      </a:r>
                    </a:p>
                  </a:txBody>
                  <a:tcPr marL="96084" marR="96084" marT="48042" marB="48042"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RGV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(OM)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CP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TE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RGV</a:t>
                      </a:r>
                    </a:p>
                  </a:txBody>
                  <a:tcPr marL="96084" marR="96084" marT="48042" marB="48042"/>
                </a:tc>
                <a:extLst>
                  <a:ext uri="{0D108BD9-81ED-4DB2-BD59-A6C34878D82A}">
                    <a16:rowId xmlns:a16="http://schemas.microsoft.com/office/drawing/2014/main" val="3280544726"/>
                  </a:ext>
                </a:extLst>
              </a:tr>
              <a:tr h="422769">
                <a:tc>
                  <a:txBody>
                    <a:bodyPr/>
                    <a:lstStyle/>
                    <a:p>
                      <a:pPr algn="ctr"/>
                      <a:r>
                        <a:rPr lang="fr-FR" sz="1900" err="1"/>
                        <a:t>Ik</a:t>
                      </a:r>
                      <a:endParaRPr lang="fr-FR" sz="1900"/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vind</a:t>
                      </a:r>
                      <a:endParaRPr lang="fr-FR" sz="1900"/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endParaRPr lang="fr-FR" sz="1900">
                        <a:solidFill>
                          <a:schemeClr val="tx1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>
                          <a:solidFill>
                            <a:schemeClr val="tx1"/>
                          </a:solidFill>
                        </a:rPr>
                        <a:t>het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chemeClr val="tx1"/>
                          </a:solidFill>
                        </a:rPr>
                        <a:t>moeilijk</a:t>
                      </a:r>
                      <a:endParaRPr lang="fr-FR" sz="1900">
                        <a:solidFill>
                          <a:schemeClr val="tx1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(OM)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Frans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TE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spreken</a:t>
                      </a:r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extLst>
                  <a:ext uri="{0D108BD9-81ED-4DB2-BD59-A6C34878D82A}">
                    <a16:rowId xmlns:a16="http://schemas.microsoft.com/office/drawing/2014/main" val="3234333081"/>
                  </a:ext>
                </a:extLst>
              </a:tr>
              <a:tr h="711021">
                <a:tc>
                  <a:txBody>
                    <a:bodyPr/>
                    <a:lstStyle/>
                    <a:p>
                      <a:pPr algn="ctr"/>
                      <a:r>
                        <a:rPr lang="fr-FR" sz="1900" err="1"/>
                        <a:t>Hij</a:t>
                      </a:r>
                      <a:endParaRPr lang="fr-FR" sz="1900"/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achtte</a:t>
                      </a:r>
                      <a:endParaRPr lang="fr-FR" sz="1900"/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endParaRPr lang="fr-FR" sz="1900">
                        <a:solidFill>
                          <a:schemeClr val="tx1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>
                          <a:solidFill>
                            <a:schemeClr val="tx1"/>
                          </a:solidFill>
                        </a:rPr>
                        <a:t>het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>
                          <a:solidFill>
                            <a:schemeClr val="tx1"/>
                          </a:solidFill>
                        </a:rPr>
                        <a:t>niet </a:t>
                      </a:r>
                      <a:r>
                        <a:rPr lang="fr-FR" sz="1900" err="1">
                          <a:solidFill>
                            <a:schemeClr val="tx1"/>
                          </a:solidFill>
                        </a:rPr>
                        <a:t>nodig</a:t>
                      </a:r>
                      <a:endParaRPr lang="fr-FR" sz="1900">
                        <a:solidFill>
                          <a:schemeClr val="tx1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(OM)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op de mail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TE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antwoorden</a:t>
                      </a:r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extLst>
                  <a:ext uri="{0D108BD9-81ED-4DB2-BD59-A6C34878D82A}">
                    <a16:rowId xmlns:a16="http://schemas.microsoft.com/office/drawing/2014/main" val="2686541485"/>
                  </a:ext>
                </a:extLst>
              </a:tr>
              <a:tr h="422769">
                <a:tc>
                  <a:txBody>
                    <a:bodyPr/>
                    <a:lstStyle/>
                    <a:p>
                      <a:pPr algn="ctr"/>
                      <a:r>
                        <a:rPr lang="fr-FR" sz="1900" err="1"/>
                        <a:t>Ik</a:t>
                      </a:r>
                      <a:endParaRPr lang="fr-FR" sz="1900"/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heb</a:t>
                      </a:r>
                      <a:endParaRPr lang="fr-FR" sz="1900"/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>
                          <a:solidFill>
                            <a:schemeClr val="tx1"/>
                          </a:solidFill>
                        </a:rPr>
                        <a:t>hem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chemeClr val="tx1"/>
                          </a:solidFill>
                        </a:rPr>
                        <a:t>ervan</a:t>
                      </a:r>
                      <a:endParaRPr lang="fr-FR" sz="1900">
                        <a:solidFill>
                          <a:schemeClr val="tx1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endParaRPr lang="fr-FR" sz="1900">
                        <a:solidFill>
                          <a:schemeClr val="tx1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overtuigd</a:t>
                      </a:r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(OM)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Engels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TE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spreken</a:t>
                      </a:r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extLst>
                  <a:ext uri="{0D108BD9-81ED-4DB2-BD59-A6C34878D82A}">
                    <a16:rowId xmlns:a16="http://schemas.microsoft.com/office/drawing/2014/main" val="973670330"/>
                  </a:ext>
                </a:extLst>
              </a:tr>
              <a:tr h="422769"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Dat</a:t>
                      </a:r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had</a:t>
                      </a:r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endParaRPr lang="fr-FR" sz="1900">
                        <a:solidFill>
                          <a:schemeClr val="tx1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chemeClr val="tx1"/>
                          </a:solidFill>
                        </a:rPr>
                        <a:t>eraan</a:t>
                      </a:r>
                      <a:endParaRPr lang="fr-FR" sz="1900">
                        <a:solidFill>
                          <a:schemeClr val="tx1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endParaRPr lang="fr-FR" sz="1900">
                        <a:solidFill>
                          <a:schemeClr val="tx1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gedacht</a:t>
                      </a:r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(OM)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dit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/>
                        <a:t>TE</a:t>
                      </a:r>
                    </a:p>
                  </a:txBody>
                  <a:tcPr marL="96084" marR="96084" marT="48042" marB="480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err="1">
                          <a:solidFill>
                            <a:srgbClr val="FF0000"/>
                          </a:solidFill>
                        </a:rPr>
                        <a:t>doen</a:t>
                      </a:r>
                      <a:endParaRPr lang="fr-FR" sz="1900">
                        <a:solidFill>
                          <a:srgbClr val="FF0000"/>
                        </a:solidFill>
                      </a:endParaRPr>
                    </a:p>
                  </a:txBody>
                  <a:tcPr marL="96084" marR="96084" marT="48042" marB="48042"/>
                </a:tc>
                <a:extLst>
                  <a:ext uri="{0D108BD9-81ED-4DB2-BD59-A6C34878D82A}">
                    <a16:rowId xmlns:a16="http://schemas.microsoft.com/office/drawing/2014/main" val="4115924382"/>
                  </a:ext>
                </a:extLst>
              </a:tr>
            </a:tbl>
          </a:graphicData>
        </a:graphic>
      </p:graphicFrame>
      <p:sp>
        <p:nvSpPr>
          <p:cNvPr id="6" name="Flèche courbée vers le haut 5">
            <a:extLst>
              <a:ext uri="{FF2B5EF4-FFF2-40B4-BE49-F238E27FC236}">
                <a16:creationId xmlns:a16="http://schemas.microsoft.com/office/drawing/2014/main" id="{74F32B38-BEF4-7446-A78D-92E047F47CE0}"/>
              </a:ext>
            </a:extLst>
          </p:cNvPr>
          <p:cNvSpPr/>
          <p:nvPr/>
        </p:nvSpPr>
        <p:spPr>
          <a:xfrm>
            <a:off x="4312508" y="5855384"/>
            <a:ext cx="5053914" cy="6689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59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D9AD77-D9B4-EC47-9DFF-50F8D7F1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[4] Exceptions au FR = (OM) … TE + infinitif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C0FE2FE8-D6D3-9645-811C-F1060C80DF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995723"/>
              </p:ext>
            </p:extLst>
          </p:nvPr>
        </p:nvGraphicFramePr>
        <p:xfrm>
          <a:off x="320040" y="2611072"/>
          <a:ext cx="11496825" cy="363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81">
                  <a:extLst>
                    <a:ext uri="{9D8B030D-6E8A-4147-A177-3AD203B41FA5}">
                      <a16:colId xmlns:a16="http://schemas.microsoft.com/office/drawing/2014/main" val="1934063917"/>
                    </a:ext>
                  </a:extLst>
                </a:gridCol>
                <a:gridCol w="1966562">
                  <a:extLst>
                    <a:ext uri="{9D8B030D-6E8A-4147-A177-3AD203B41FA5}">
                      <a16:colId xmlns:a16="http://schemas.microsoft.com/office/drawing/2014/main" val="2179944642"/>
                    </a:ext>
                  </a:extLst>
                </a:gridCol>
                <a:gridCol w="1141431">
                  <a:extLst>
                    <a:ext uri="{9D8B030D-6E8A-4147-A177-3AD203B41FA5}">
                      <a16:colId xmlns:a16="http://schemas.microsoft.com/office/drawing/2014/main" val="1609945308"/>
                    </a:ext>
                  </a:extLst>
                </a:gridCol>
                <a:gridCol w="1508156">
                  <a:extLst>
                    <a:ext uri="{9D8B030D-6E8A-4147-A177-3AD203B41FA5}">
                      <a16:colId xmlns:a16="http://schemas.microsoft.com/office/drawing/2014/main" val="2722550950"/>
                    </a:ext>
                  </a:extLst>
                </a:gridCol>
                <a:gridCol w="1966562">
                  <a:extLst>
                    <a:ext uri="{9D8B030D-6E8A-4147-A177-3AD203B41FA5}">
                      <a16:colId xmlns:a16="http://schemas.microsoft.com/office/drawing/2014/main" val="473581353"/>
                    </a:ext>
                  </a:extLst>
                </a:gridCol>
                <a:gridCol w="1095591">
                  <a:extLst>
                    <a:ext uri="{9D8B030D-6E8A-4147-A177-3AD203B41FA5}">
                      <a16:colId xmlns:a16="http://schemas.microsoft.com/office/drawing/2014/main" val="1043499728"/>
                    </a:ext>
                  </a:extLst>
                </a:gridCol>
                <a:gridCol w="1943642">
                  <a:extLst>
                    <a:ext uri="{9D8B030D-6E8A-4147-A177-3AD203B41FA5}">
                      <a16:colId xmlns:a16="http://schemas.microsoft.com/office/drawing/2014/main" val="4024625027"/>
                    </a:ext>
                  </a:extLst>
                </a:gridCol>
              </a:tblGrid>
              <a:tr h="726116">
                <a:tc gridSpan="3">
                  <a:txBody>
                    <a:bodyPr/>
                    <a:lstStyle/>
                    <a:p>
                      <a:pPr algn="ctr"/>
                      <a:r>
                        <a:rPr lang="fr-FR" sz="3200"/>
                        <a:t>P1 (principale)</a:t>
                      </a:r>
                    </a:p>
                  </a:txBody>
                  <a:tcPr marL="165026" marR="165026" marT="82513" marB="82513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3200"/>
                        <a:t>P2 (subordonnée)</a:t>
                      </a:r>
                    </a:p>
                  </a:txBody>
                  <a:tcPr marL="165026" marR="165026" marT="82513" marB="82513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718253"/>
                  </a:ext>
                </a:extLst>
              </a:tr>
              <a:tr h="726116"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SUJET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VERBE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CP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(OM)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CP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TE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RGV</a:t>
                      </a:r>
                    </a:p>
                  </a:txBody>
                  <a:tcPr marL="165026" marR="165026" marT="82513" marB="82513"/>
                </a:tc>
                <a:extLst>
                  <a:ext uri="{0D108BD9-81ED-4DB2-BD59-A6C34878D82A}">
                    <a16:rowId xmlns:a16="http://schemas.microsoft.com/office/drawing/2014/main" val="3280544726"/>
                  </a:ext>
                </a:extLst>
              </a:tr>
              <a:tr h="726116"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Hij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schijnt</a:t>
                      </a:r>
                      <a:endParaRPr lang="fr-FR" sz="3200"/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endParaRPr lang="fr-FR" sz="3200">
                        <a:solidFill>
                          <a:schemeClr val="tx1"/>
                        </a:solidFill>
                      </a:endParaRP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(OM)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gelijk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TE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hebben</a:t>
                      </a:r>
                    </a:p>
                  </a:txBody>
                  <a:tcPr marL="165026" marR="165026" marT="82513" marB="82513"/>
                </a:tc>
                <a:extLst>
                  <a:ext uri="{0D108BD9-81ED-4DB2-BD59-A6C34878D82A}">
                    <a16:rowId xmlns:a16="http://schemas.microsoft.com/office/drawing/2014/main" val="3234333081"/>
                  </a:ext>
                </a:extLst>
              </a:tr>
              <a:tr h="726116"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Ik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denk</a:t>
                      </a:r>
                      <a:endParaRPr lang="fr-FR" sz="3200"/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endParaRPr lang="fr-FR" sz="3200">
                        <a:solidFill>
                          <a:schemeClr val="tx1"/>
                        </a:solidFill>
                      </a:endParaRP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(OM)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dat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TE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doen</a:t>
                      </a:r>
                    </a:p>
                  </a:txBody>
                  <a:tcPr marL="165026" marR="165026" marT="82513" marB="82513"/>
                </a:tc>
                <a:extLst>
                  <a:ext uri="{0D108BD9-81ED-4DB2-BD59-A6C34878D82A}">
                    <a16:rowId xmlns:a16="http://schemas.microsoft.com/office/drawing/2014/main" val="2686541485"/>
                  </a:ext>
                </a:extLst>
              </a:tr>
              <a:tr h="726116"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We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hopen</a:t>
                      </a:r>
                      <a:endParaRPr lang="fr-FR" sz="3200"/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endParaRPr lang="fr-FR" sz="3200">
                        <a:solidFill>
                          <a:schemeClr val="tx1"/>
                        </a:solidFill>
                      </a:endParaRP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(OM)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morgen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/>
                        <a:t>TE</a:t>
                      </a:r>
                    </a:p>
                  </a:txBody>
                  <a:tcPr marL="165026" marR="165026" marT="82513" marB="825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>
                          <a:solidFill>
                            <a:srgbClr val="FF0000"/>
                          </a:solidFill>
                        </a:rPr>
                        <a:t>komen</a:t>
                      </a:r>
                    </a:p>
                  </a:txBody>
                  <a:tcPr marL="165026" marR="165026" marT="82513" marB="82513"/>
                </a:tc>
                <a:extLst>
                  <a:ext uri="{0D108BD9-81ED-4DB2-BD59-A6C34878D82A}">
                    <a16:rowId xmlns:a16="http://schemas.microsoft.com/office/drawing/2014/main" val="973670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3637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1088</Words>
  <Application>Microsoft Macintosh PowerPoint</Application>
  <PresentationFormat>Grand écran</PresentationFormat>
  <Paragraphs>491</Paragraphs>
  <Slides>27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Tw Cen MT</vt:lpstr>
      <vt:lpstr>Wingdings</vt:lpstr>
      <vt:lpstr>Thème Office</vt:lpstr>
      <vt:lpstr>L’emploi du « TE »</vt:lpstr>
      <vt:lpstr>Quelle forme ?</vt:lpstr>
      <vt:lpstr>Quand ?</vt:lpstr>
      <vt:lpstr>[1] BUT = OM … TE + infinitif</vt:lpstr>
      <vt:lpstr>[2] Expressions = OM … TE + infinitif</vt:lpstr>
      <vt:lpstr>ATTENTION !</vt:lpstr>
      <vt:lpstr>[3] « de »/« à » = (OM) … TE + infinitif</vt:lpstr>
      <vt:lpstr>N.B. : le « het » pour annoncer la suite</vt:lpstr>
      <vt:lpstr>[4] Exceptions au FR = (OM) … TE + infinitif</vt:lpstr>
      <vt:lpstr>[5] Exceptions au NL = infinitif</vt:lpstr>
      <vt:lpstr>[6] Prépositions = TE + infinitif</vt:lpstr>
      <vt:lpstr>ATTENTION !</vt:lpstr>
      <vt:lpstr>[7] Forme progressive = TE + infinitif</vt:lpstr>
      <vt:lpstr>[7] Forme progressive = (TE) + infinitif</vt:lpstr>
      <vt:lpstr>Double infinitif</vt:lpstr>
      <vt:lpstr>[A] avec les auxiliaires de mode</vt:lpstr>
      <vt:lpstr>[B] avec les verbes de position</vt:lpstr>
      <vt:lpstr>[C] avec zien – horen – voelen</vt:lpstr>
      <vt:lpstr>[D] avec doen – laten – voelen – helpen – leren</vt:lpstr>
      <vt:lpstr>[E] avec blijven – komen – gaan</vt:lpstr>
      <vt:lpstr>Quel auxiliaire ?</vt:lpstr>
      <vt:lpstr>hebben ou zijn ?</vt:lpstr>
      <vt:lpstr>Place de la particule séparable</vt:lpstr>
      <vt:lpstr>la particule séparable</vt:lpstr>
      <vt:lpstr>Verbes sans « TE »</vt:lpstr>
      <vt:lpstr>Sans « TE »</vt:lpstr>
      <vt:lpstr>Le cas de durven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L’emploi du « TE »</dc:title>
  <dc:creator>LUTHERS Cédric</dc:creator>
  <cp:lastModifiedBy>LUTHERS Cédric</cp:lastModifiedBy>
  <cp:revision>2</cp:revision>
  <dcterms:created xsi:type="dcterms:W3CDTF">2020-08-30T13:30:31Z</dcterms:created>
  <dcterms:modified xsi:type="dcterms:W3CDTF">2020-08-30T13:41:50Z</dcterms:modified>
</cp:coreProperties>
</file>