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0AE2E-ACD4-DF45-85EC-8FDBD2033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496A3D-CBB7-D643-8A4B-34BA99E1D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DAFBA0-52CE-2D47-BB5E-45F2B1D4B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A33CB-47C4-DC41-89B8-13ACE7FC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D2AACB-A7E9-3845-B9F0-CDC85EFF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48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2B35D-7B6A-6D44-B835-8CEB58A9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FF6E33-558A-0F49-AFEF-0C098465C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2308CC-CC5D-1145-9215-50592B79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9B15FB-251B-3543-8BA7-8C34DF57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CE2050-FE84-5A43-ACA4-E71834B6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55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5E6EED6-D383-0547-BEAF-9CABC249B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E5B428-E399-C046-938F-EE3D1DD88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8FBA2F-FE56-5844-8C3E-68703033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A33E36-287C-7443-A39B-27A5CBAF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DD0F2E-03E9-8149-B5EA-CAD4526A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21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0A3D7-E323-394A-8AB8-BE1C7542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9D91AA-0DEC-804D-BA7D-11701DEBB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52BA17-D953-7F46-93A5-F6E8D062B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85BF71-AE8B-4F4D-92CC-D689DBFA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A5CE12-3914-BB45-B876-F294B93F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54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C13A4-3DC6-C14A-ABCC-0DE336C33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DB7A20-34A0-E742-9EF0-E7A3EFB20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C3F8C-9AC2-6F4A-8F90-E5E3F64AD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277286-182E-3345-92CA-66F2EB89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3ED616-DCC9-0949-AEAF-87FB5FBC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A47F5-5F66-8940-827B-08DA2D42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5F48FB-7A2F-FD45-975F-E221721AE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004F90-63C5-E545-A42E-B730D10D8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DDC7C5-DDB9-B043-8C65-2B83481A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3A7FFA-B858-9141-8964-3BDFFD81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4DD2E3-87AB-E947-AF63-10B6AE55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61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4D2028-ABE6-4C48-B1F8-5D13670CA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255C75-F4E3-BA46-8F3B-1FA5ACBCF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1F7B51-EBF1-0C4B-AED2-9995A616D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493F28-2C7C-DA4A-B541-1F1289E20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0DB4A3-EAF2-164B-AD97-BCFB8B867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89D6A34-51FB-7E41-AEC9-0FB410FA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8DE48C-A9AB-8345-8659-C1E30C9C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8AE565-3CAC-A44A-88ED-6B295D44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3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E40C2-FAC9-704F-BE54-2477CDEDA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5AA5B9-E872-4D4E-AA29-5AEB20CCB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24E5E3-8B0D-0F43-9AEF-EDF263F3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E0BC14-7DC2-6B4B-8E4C-221BD7509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60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EF69BC-F58A-AA47-89AE-FC76205B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6995733-337A-934F-911F-579B90CBF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7F8A7F-4858-9C49-994F-FF9DF127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66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577DBB-25C0-E743-BBC8-20526E72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2355B9-C891-F544-994D-4B027A6F7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39CCE3-0CE1-5E46-94D9-D97E9FF9F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2B0BE8-1208-A74F-BF6D-5CF0D928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F411EF-DDC2-464B-AFC1-57371B0D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17409F-6C4A-4046-9596-292BFBDF0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1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408D7-5EDC-D444-BC98-8B5EE9C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4CEA00-873D-9F47-A962-D98726309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D70BA0-D520-9D42-83D8-F3333B00C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3C4A94-04BC-5A44-AB99-63312924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B1C02A-876D-B843-8D64-9630604E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98554F-08C8-304E-9C80-2F0751B8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26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0316315-F55C-0346-AA10-0E0819BD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2797A6-9960-E247-A7AE-BB6B68022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5C46E-75D3-414A-AAEB-6AA4F622B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A98FC-567D-0C44-A42F-16111C38DC70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F58CC7-2C8B-3944-960A-7F17D4910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E5FBFE-527B-BE48-A0B0-FF9D1FAA5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4E5C-B6EC-AE44-B1DB-B401A9B2E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2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0F4EB5-22FB-694B-BF66-98161ACD4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FR" sz="11500"/>
              <a:t>Futur &amp; conditionnel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753AE5-E020-0E48-A666-080401215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fr-FR"/>
              <a:t>auxiliaires temporels</a:t>
            </a:r>
          </a:p>
        </p:txBody>
      </p:sp>
    </p:spTree>
    <p:extLst>
      <p:ext uri="{BB962C8B-B14F-4D97-AF65-F5344CB8AC3E}">
        <p14:creationId xmlns:p14="http://schemas.microsoft.com/office/powerpoint/2010/main" val="4061225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62C87B-205C-4719-AC60-AF13E94F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322626"/>
            <a:ext cx="5772560" cy="6212748"/>
          </a:xfrm>
          <a:custGeom>
            <a:avLst/>
            <a:gdLst>
              <a:gd name="connsiteX0" fmla="*/ 0 w 5772560"/>
              <a:gd name="connsiteY0" fmla="*/ 0 h 6212748"/>
              <a:gd name="connsiteX1" fmla="*/ 1448661 w 5772560"/>
              <a:gd name="connsiteY1" fmla="*/ 0 h 6212748"/>
              <a:gd name="connsiteX2" fmla="*/ 1940557 w 5772560"/>
              <a:gd name="connsiteY2" fmla="*/ 0 h 6212748"/>
              <a:gd name="connsiteX3" fmla="*/ 5772560 w 5772560"/>
              <a:gd name="connsiteY3" fmla="*/ 0 h 6212748"/>
              <a:gd name="connsiteX4" fmla="*/ 5772560 w 5772560"/>
              <a:gd name="connsiteY4" fmla="*/ 2864954 h 6212748"/>
              <a:gd name="connsiteX5" fmla="*/ 2329115 w 5772560"/>
              <a:gd name="connsiteY5" fmla="*/ 6212748 h 6212748"/>
              <a:gd name="connsiteX6" fmla="*/ 1940557 w 5772560"/>
              <a:gd name="connsiteY6" fmla="*/ 6212748 h 6212748"/>
              <a:gd name="connsiteX7" fmla="*/ 1448661 w 5772560"/>
              <a:gd name="connsiteY7" fmla="*/ 6212748 h 6212748"/>
              <a:gd name="connsiteX8" fmla="*/ 0 w 5772560"/>
              <a:gd name="connsiteY8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560" h="6212748">
                <a:moveTo>
                  <a:pt x="0" y="0"/>
                </a:moveTo>
                <a:lnTo>
                  <a:pt x="1448661" y="0"/>
                </a:lnTo>
                <a:lnTo>
                  <a:pt x="1940557" y="0"/>
                </a:lnTo>
                <a:lnTo>
                  <a:pt x="5772560" y="0"/>
                </a:lnTo>
                <a:lnTo>
                  <a:pt x="5772560" y="2864954"/>
                </a:lnTo>
                <a:lnTo>
                  <a:pt x="2329115" y="6212748"/>
                </a:lnTo>
                <a:lnTo>
                  <a:pt x="1940557" y="6212748"/>
                </a:lnTo>
                <a:lnTo>
                  <a:pt x="1448661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5E99792-0D81-4F4D-9F18-84EE0899D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246" y="1188637"/>
            <a:ext cx="4546725" cy="1642850"/>
          </a:xfrm>
        </p:spPr>
        <p:txBody>
          <a:bodyPr>
            <a:normAutofit/>
          </a:bodyPr>
          <a:lstStyle/>
          <a:p>
            <a:r>
              <a:rPr lang="fr-FR" sz="5400"/>
              <a:t>La différence, c’est que…</a:t>
            </a:r>
          </a:p>
        </p:txBody>
      </p:sp>
      <p:pic>
        <p:nvPicPr>
          <p:cNvPr id="5" name="Graphique 4" descr="Sablier">
            <a:extLst>
              <a:ext uri="{FF2B5EF4-FFF2-40B4-BE49-F238E27FC236}">
                <a16:creationId xmlns:a16="http://schemas.microsoft.com/office/drawing/2014/main" id="{A967E5BE-557E-874D-AFDD-69F49F2FD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5240" y="1336782"/>
            <a:ext cx="4164244" cy="4164244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F475BD-43D8-B848-A301-1EF152602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932" y="3086513"/>
            <a:ext cx="3630543" cy="205650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sz="2000"/>
              <a:t>… je dois </a:t>
            </a:r>
            <a:r>
              <a:rPr lang="fr-FR" sz="2000" b="1"/>
              <a:t>attendre</a:t>
            </a:r>
            <a:r>
              <a:rPr lang="fr-FR" sz="2000"/>
              <a:t> la fin de la phrase pour connaitre le verbe que je conjugue au futur ou au conditionnel.</a:t>
            </a:r>
          </a:p>
        </p:txBody>
      </p:sp>
    </p:spTree>
    <p:extLst>
      <p:ext uri="{BB962C8B-B14F-4D97-AF65-F5344CB8AC3E}">
        <p14:creationId xmlns:p14="http://schemas.microsoft.com/office/powerpoint/2010/main" val="1940737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41312D-601A-ED4D-9C10-E9590CC3B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fr-FR" sz="5100"/>
              <a:t>« ZULLEN » exprime…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803FC-2FD9-1F46-B156-0C6C4D33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fr-BE" sz="2400" dirty="0"/>
              <a:t>le </a:t>
            </a:r>
            <a:r>
              <a:rPr lang="fr-BE" sz="2400" b="1" dirty="0"/>
              <a:t>futur</a:t>
            </a:r>
          </a:p>
          <a:p>
            <a:pPr marL="0" indent="0">
              <a:buNone/>
            </a:pPr>
            <a:r>
              <a:rPr lang="fr-BE" sz="2400" i="1" dirty="0" err="1"/>
              <a:t>Zal</a:t>
            </a:r>
            <a:r>
              <a:rPr lang="fr-BE" sz="2400" i="1" dirty="0"/>
              <a:t> </a:t>
            </a:r>
            <a:r>
              <a:rPr lang="fr-BE" sz="2400" i="1" dirty="0" err="1"/>
              <a:t>ze</a:t>
            </a:r>
            <a:r>
              <a:rPr lang="fr-BE" sz="2400" i="1" dirty="0"/>
              <a:t> </a:t>
            </a:r>
            <a:r>
              <a:rPr lang="fr-BE" sz="2400" i="1" dirty="0" err="1"/>
              <a:t>morgen</a:t>
            </a:r>
            <a:r>
              <a:rPr lang="fr-BE" sz="2400" i="1" dirty="0"/>
              <a:t> </a:t>
            </a:r>
            <a:r>
              <a:rPr lang="fr-BE" sz="2400" i="1" dirty="0" err="1"/>
              <a:t>even</a:t>
            </a:r>
            <a:r>
              <a:rPr lang="fr-BE" sz="2400" i="1" dirty="0"/>
              <a:t> </a:t>
            </a:r>
            <a:r>
              <a:rPr lang="fr-BE" sz="2400" i="1" dirty="0" err="1"/>
              <a:t>langskomen</a:t>
            </a:r>
            <a:r>
              <a:rPr lang="fr-BE" sz="2400" dirty="0"/>
              <a:t>? </a:t>
            </a:r>
          </a:p>
          <a:p>
            <a:r>
              <a:rPr lang="fr-BE" sz="2400" dirty="0"/>
              <a:t>une </a:t>
            </a:r>
            <a:r>
              <a:rPr lang="fr-BE" sz="2400" b="1" dirty="0"/>
              <a:t>proposition</a:t>
            </a:r>
            <a:r>
              <a:rPr lang="fr-BE" sz="2400" dirty="0"/>
              <a:t>, une suggestion</a:t>
            </a:r>
          </a:p>
          <a:p>
            <a:pPr marL="0" indent="0">
              <a:buNone/>
            </a:pPr>
            <a:r>
              <a:rPr lang="fr-BE" sz="2400" i="1" dirty="0" err="1"/>
              <a:t>Zullen</a:t>
            </a:r>
            <a:r>
              <a:rPr lang="fr-BE" sz="2400" i="1" dirty="0"/>
              <a:t> </a:t>
            </a:r>
            <a:r>
              <a:rPr lang="fr-BE" sz="2400" i="1" dirty="0" err="1"/>
              <a:t>we</a:t>
            </a:r>
            <a:r>
              <a:rPr lang="fr-BE" sz="2400" i="1" dirty="0"/>
              <a:t> </a:t>
            </a:r>
            <a:r>
              <a:rPr lang="fr-BE" sz="2400" i="1" dirty="0" err="1"/>
              <a:t>eens</a:t>
            </a:r>
            <a:r>
              <a:rPr lang="fr-BE" sz="2400" i="1" dirty="0"/>
              <a:t> </a:t>
            </a:r>
            <a:r>
              <a:rPr lang="fr-BE" sz="2400" i="1" dirty="0" err="1"/>
              <a:t>snoepjes</a:t>
            </a:r>
            <a:r>
              <a:rPr lang="fr-BE" sz="2400" i="1" dirty="0"/>
              <a:t> </a:t>
            </a:r>
            <a:r>
              <a:rPr lang="fr-BE" sz="2400" i="1" dirty="0" err="1"/>
              <a:t>gaan</a:t>
            </a:r>
            <a:r>
              <a:rPr lang="fr-BE" sz="2400" i="1" dirty="0"/>
              <a:t> </a:t>
            </a:r>
            <a:r>
              <a:rPr lang="fr-BE" sz="2400" i="1" dirty="0" err="1"/>
              <a:t>kopen</a:t>
            </a:r>
            <a:r>
              <a:rPr lang="fr-BE" sz="2400" dirty="0"/>
              <a:t>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9044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41312D-601A-ED4D-9C10-E9590CC3B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fr-FR" sz="4600"/>
              <a:t>« ZOUDEN » exprime…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803FC-2FD9-1F46-B156-0C6C4D33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fr-BE" sz="2400" dirty="0"/>
              <a:t>une </a:t>
            </a:r>
            <a:r>
              <a:rPr lang="fr-BE" sz="2400" b="1" dirty="0"/>
              <a:t>condition</a:t>
            </a:r>
            <a:r>
              <a:rPr lang="fr-BE" sz="2400" dirty="0"/>
              <a:t> peu probable</a:t>
            </a:r>
          </a:p>
          <a:p>
            <a:pPr marL="0" indent="0">
              <a:buNone/>
            </a:pPr>
            <a:r>
              <a:rPr lang="fr-BE" sz="2400" i="1" dirty="0"/>
              <a:t>Als </a:t>
            </a:r>
            <a:r>
              <a:rPr lang="fr-BE" sz="2400" i="1" dirty="0" err="1"/>
              <a:t>ik</a:t>
            </a:r>
            <a:r>
              <a:rPr lang="fr-BE" sz="2400" i="1" dirty="0"/>
              <a:t> </a:t>
            </a:r>
            <a:r>
              <a:rPr lang="fr-BE" sz="2400" i="1" dirty="0" err="1"/>
              <a:t>tijd</a:t>
            </a:r>
            <a:r>
              <a:rPr lang="fr-BE" sz="2400" i="1" dirty="0"/>
              <a:t> </a:t>
            </a:r>
            <a:r>
              <a:rPr lang="fr-BE" sz="2400" i="1" dirty="0" err="1"/>
              <a:t>had</a:t>
            </a:r>
            <a:r>
              <a:rPr lang="fr-BE" sz="2400" i="1" dirty="0"/>
              <a:t>, zou </a:t>
            </a:r>
            <a:r>
              <a:rPr lang="fr-BE" sz="2400" i="1" dirty="0" err="1"/>
              <a:t>ik</a:t>
            </a:r>
            <a:r>
              <a:rPr lang="fr-BE" sz="2400" i="1" dirty="0"/>
              <a:t> je </a:t>
            </a:r>
            <a:r>
              <a:rPr lang="fr-BE" sz="2400" i="1" dirty="0" err="1"/>
              <a:t>kunnen</a:t>
            </a:r>
            <a:r>
              <a:rPr lang="fr-BE" sz="2400" i="1" dirty="0"/>
              <a:t> </a:t>
            </a:r>
            <a:r>
              <a:rPr lang="fr-BE" sz="2400" i="1" dirty="0" err="1"/>
              <a:t>helpen</a:t>
            </a:r>
            <a:r>
              <a:rPr lang="fr-BE" sz="2400" dirty="0"/>
              <a:t>. </a:t>
            </a:r>
          </a:p>
          <a:p>
            <a:r>
              <a:rPr lang="fr-BE" sz="2400" dirty="0"/>
              <a:t>une </a:t>
            </a:r>
            <a:r>
              <a:rPr lang="fr-BE" sz="2400" b="1" dirty="0"/>
              <a:t>suggestion</a:t>
            </a:r>
            <a:r>
              <a:rPr lang="fr-BE" sz="2400" dirty="0"/>
              <a:t> (avec ‘</a:t>
            </a:r>
            <a:r>
              <a:rPr lang="fr-BE" sz="2400" dirty="0" err="1"/>
              <a:t>waarom</a:t>
            </a:r>
            <a:r>
              <a:rPr lang="fr-BE" sz="2400" dirty="0"/>
              <a:t> … niet’ ou ‘</a:t>
            </a:r>
            <a:r>
              <a:rPr lang="fr-BE" sz="2400" dirty="0" err="1"/>
              <a:t>kunnen</a:t>
            </a:r>
            <a:r>
              <a:rPr lang="fr-BE" sz="2400" dirty="0"/>
              <a:t>’)</a:t>
            </a:r>
          </a:p>
          <a:p>
            <a:pPr marL="0" indent="0">
              <a:buNone/>
            </a:pPr>
            <a:r>
              <a:rPr lang="fr-BE" sz="2400" i="1" dirty="0" err="1"/>
              <a:t>Waarom</a:t>
            </a:r>
            <a:r>
              <a:rPr lang="fr-BE" sz="2400" i="1" dirty="0"/>
              <a:t> zou je hem niet </a:t>
            </a:r>
            <a:r>
              <a:rPr lang="fr-BE" sz="2400" i="1" dirty="0" err="1"/>
              <a:t>een</a:t>
            </a:r>
            <a:r>
              <a:rPr lang="fr-BE" sz="2400" i="1" dirty="0"/>
              <a:t> cadeau </a:t>
            </a:r>
            <a:r>
              <a:rPr lang="fr-BE" sz="2400" i="1" dirty="0" err="1"/>
              <a:t>kopen</a:t>
            </a:r>
            <a:r>
              <a:rPr lang="fr-BE" sz="2400" i="1" dirty="0"/>
              <a:t> </a:t>
            </a:r>
            <a:r>
              <a:rPr lang="fr-BE" sz="2400" dirty="0"/>
              <a:t>?</a:t>
            </a:r>
          </a:p>
          <a:p>
            <a:r>
              <a:rPr lang="fr-BE" sz="2400" dirty="0"/>
              <a:t>un </a:t>
            </a:r>
            <a:r>
              <a:rPr lang="fr-BE" sz="2400" b="1" dirty="0"/>
              <a:t>conseil</a:t>
            </a:r>
            <a:r>
              <a:rPr lang="fr-BE" sz="2400" dirty="0"/>
              <a:t> (avec ‘</a:t>
            </a:r>
            <a:r>
              <a:rPr lang="fr-BE" sz="2400" dirty="0" err="1"/>
              <a:t>moeten</a:t>
            </a:r>
            <a:r>
              <a:rPr lang="fr-BE" sz="2400" dirty="0"/>
              <a:t>’)</a:t>
            </a:r>
          </a:p>
          <a:p>
            <a:pPr marL="0" indent="0">
              <a:buNone/>
            </a:pPr>
            <a:r>
              <a:rPr lang="fr-BE" sz="2400" i="1" dirty="0" err="1"/>
              <a:t>Ze</a:t>
            </a:r>
            <a:r>
              <a:rPr lang="fr-BE" sz="2400" i="1" dirty="0"/>
              <a:t> </a:t>
            </a:r>
            <a:r>
              <a:rPr lang="fr-BE" sz="2400" i="1" dirty="0" err="1"/>
              <a:t>zouden</a:t>
            </a:r>
            <a:r>
              <a:rPr lang="fr-BE" sz="2400" i="1" dirty="0"/>
              <a:t> niet </a:t>
            </a:r>
            <a:r>
              <a:rPr lang="fr-BE" sz="2400" i="1" dirty="0" err="1"/>
              <a:t>meer</a:t>
            </a:r>
            <a:r>
              <a:rPr lang="fr-BE" sz="2400" i="1" dirty="0"/>
              <a:t> </a:t>
            </a:r>
            <a:r>
              <a:rPr lang="fr-BE" sz="2400" i="1" dirty="0" err="1"/>
              <a:t>moeten</a:t>
            </a:r>
            <a:r>
              <a:rPr lang="fr-BE" sz="2400" i="1" dirty="0"/>
              <a:t> </a:t>
            </a:r>
            <a:r>
              <a:rPr lang="fr-BE" sz="2400" i="1" dirty="0" err="1"/>
              <a:t>roken</a:t>
            </a:r>
            <a:r>
              <a:rPr lang="fr-B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799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742AC8B-F7F8-45CC-BFF5-27E8A564B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04C98B-CC5F-C643-AF36-F7968A3E8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7"/>
            <a:ext cx="6117158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9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 se souvient…</a:t>
            </a:r>
          </a:p>
        </p:txBody>
      </p:sp>
    </p:spTree>
    <p:extLst>
      <p:ext uri="{BB962C8B-B14F-4D97-AF65-F5344CB8AC3E}">
        <p14:creationId xmlns:p14="http://schemas.microsoft.com/office/powerpoint/2010/main" val="81761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F3A532-E251-F14C-9D2C-7E754630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>
                <a:solidFill>
                  <a:schemeClr val="bg1"/>
                </a:solidFill>
              </a:rPr>
              <a:t>Auxiliaires de mode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5DB7BE-483F-43AE-B7B3-EE7E2B80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Rappel de la </a:t>
            </a:r>
            <a:r>
              <a:rPr lang="en-US" sz="1800" b="1" dirty="0" err="1">
                <a:solidFill>
                  <a:schemeClr val="bg1"/>
                </a:solidFill>
              </a:rPr>
              <a:t>conjugaison</a:t>
            </a:r>
            <a:r>
              <a:rPr lang="en-US" sz="1800" dirty="0">
                <a:solidFill>
                  <a:schemeClr val="bg1"/>
                </a:solidFill>
              </a:rPr>
              <a:t> au </a:t>
            </a:r>
            <a:r>
              <a:rPr lang="en-US" sz="1800" dirty="0" err="1">
                <a:solidFill>
                  <a:schemeClr val="bg1"/>
                </a:solidFill>
              </a:rPr>
              <a:t>présent</a:t>
            </a:r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C9405720-8B98-F44A-A39B-59F47B5543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474570"/>
              </p:ext>
            </p:extLst>
          </p:nvPr>
        </p:nvGraphicFramePr>
        <p:xfrm>
          <a:off x="795142" y="2663395"/>
          <a:ext cx="10595911" cy="355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779">
                  <a:extLst>
                    <a:ext uri="{9D8B030D-6E8A-4147-A177-3AD203B41FA5}">
                      <a16:colId xmlns:a16="http://schemas.microsoft.com/office/drawing/2014/main" val="312760542"/>
                    </a:ext>
                  </a:extLst>
                </a:gridCol>
                <a:gridCol w="2073018">
                  <a:extLst>
                    <a:ext uri="{9D8B030D-6E8A-4147-A177-3AD203B41FA5}">
                      <a16:colId xmlns:a16="http://schemas.microsoft.com/office/drawing/2014/main" val="1565634280"/>
                    </a:ext>
                  </a:extLst>
                </a:gridCol>
                <a:gridCol w="1950321">
                  <a:extLst>
                    <a:ext uri="{9D8B030D-6E8A-4147-A177-3AD203B41FA5}">
                      <a16:colId xmlns:a16="http://schemas.microsoft.com/office/drawing/2014/main" val="2516000202"/>
                    </a:ext>
                  </a:extLst>
                </a:gridCol>
                <a:gridCol w="1793084">
                  <a:extLst>
                    <a:ext uri="{9D8B030D-6E8A-4147-A177-3AD203B41FA5}">
                      <a16:colId xmlns:a16="http://schemas.microsoft.com/office/drawing/2014/main" val="253214888"/>
                    </a:ext>
                  </a:extLst>
                </a:gridCol>
                <a:gridCol w="2121709">
                  <a:extLst>
                    <a:ext uri="{9D8B030D-6E8A-4147-A177-3AD203B41FA5}">
                      <a16:colId xmlns:a16="http://schemas.microsoft.com/office/drawing/2014/main" val="804203446"/>
                    </a:ext>
                  </a:extLst>
                </a:gridCol>
              </a:tblGrid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/>
                        <a:t>personne</a:t>
                      </a:r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kunnen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mogen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willen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moeten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2358129334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ik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/>
                        <a:t>kan</a:t>
                      </a:r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mag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wil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moet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2033108399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/>
                        <a:t>je/u</a:t>
                      </a:r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87661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hij</a:t>
                      </a:r>
                      <a:r>
                        <a:rPr lang="fr-FR" sz="2300" i="0"/>
                        <a:t>/</a:t>
                      </a:r>
                      <a:r>
                        <a:rPr lang="fr-FR" sz="2300" i="0" err="1"/>
                        <a:t>ze</a:t>
                      </a:r>
                      <a:r>
                        <a:rPr lang="fr-FR" sz="2300" i="0"/>
                        <a:t>/het/men</a:t>
                      </a:r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461825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we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kunnen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mogen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willen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/>
                    </a:p>
                    <a:p>
                      <a:pPr algn="ctr"/>
                      <a:r>
                        <a:rPr lang="fr-FR" sz="2300" i="0" err="1"/>
                        <a:t>moeten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3036493297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jullie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3804"/>
                  </a:ext>
                </a:extLst>
              </a:tr>
              <a:tr h="508445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ze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62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14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F3A532-E251-F14C-9D2C-7E754630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>
                <a:solidFill>
                  <a:schemeClr val="bg1"/>
                </a:solidFill>
              </a:rPr>
              <a:t>Auxiliaires de mode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5DB7BE-483F-43AE-B7B3-EE7E2B80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Rappel de la </a:t>
            </a:r>
            <a:r>
              <a:rPr lang="en-US" sz="1800" b="1" dirty="0">
                <a:solidFill>
                  <a:schemeClr val="bg1"/>
                </a:solidFill>
              </a:rPr>
              <a:t>structure</a:t>
            </a:r>
          </a:p>
        </p:txBody>
      </p:sp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2EA36F6E-A3A8-3140-AFE0-71D298DEF5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039138"/>
              </p:ext>
            </p:extLst>
          </p:nvPr>
        </p:nvGraphicFramePr>
        <p:xfrm>
          <a:off x="838200" y="2501900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852538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15229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748599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8354575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002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990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kunnen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 al </a:t>
                      </a:r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05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mogen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mag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niet na </a:t>
                      </a:r>
                      <a:r>
                        <a:rPr lang="fr-FR" dirty="0" err="1"/>
                        <a:t>middernacht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>
                          <a:solidFill>
                            <a:srgbClr val="FF0000"/>
                          </a:solidFill>
                        </a:rPr>
                        <a:t>uit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54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willen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ouders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beste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voor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hebben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095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moeten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klaslokalen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vernieuwen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5038"/>
                  </a:ext>
                </a:extLst>
              </a:tr>
            </a:tbl>
          </a:graphicData>
        </a:graphic>
      </p:graphicFrame>
      <p:sp>
        <p:nvSpPr>
          <p:cNvPr id="10" name="Flèche vers le haut 9">
            <a:extLst>
              <a:ext uri="{FF2B5EF4-FFF2-40B4-BE49-F238E27FC236}">
                <a16:creationId xmlns:a16="http://schemas.microsoft.com/office/drawing/2014/main" id="{AFFA7D1C-973D-134F-BD27-75B8E08CDBE2}"/>
              </a:ext>
            </a:extLst>
          </p:cNvPr>
          <p:cNvSpPr/>
          <p:nvPr/>
        </p:nvSpPr>
        <p:spPr>
          <a:xfrm>
            <a:off x="5799438" y="4572457"/>
            <a:ext cx="593124" cy="9514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haut 10">
            <a:extLst>
              <a:ext uri="{FF2B5EF4-FFF2-40B4-BE49-F238E27FC236}">
                <a16:creationId xmlns:a16="http://schemas.microsoft.com/office/drawing/2014/main" id="{E0E261CB-36BA-B147-BB13-069A580827CC}"/>
              </a:ext>
            </a:extLst>
          </p:cNvPr>
          <p:cNvSpPr/>
          <p:nvPr/>
        </p:nvSpPr>
        <p:spPr>
          <a:xfrm>
            <a:off x="10089292" y="4572457"/>
            <a:ext cx="593124" cy="9514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A2AB44B-CDDC-764D-9767-801A22F54BC6}"/>
              </a:ext>
            </a:extLst>
          </p:cNvPr>
          <p:cNvSpPr txBox="1"/>
          <p:nvPr/>
        </p:nvSpPr>
        <p:spPr>
          <a:xfrm>
            <a:off x="5051854" y="5740285"/>
            <a:ext cx="208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Auxiliaire conjugué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EFFA41B-F949-9845-8722-FB57306E0185}"/>
              </a:ext>
            </a:extLst>
          </p:cNvPr>
          <p:cNvSpPr txBox="1"/>
          <p:nvPr/>
        </p:nvSpPr>
        <p:spPr>
          <a:xfrm>
            <a:off x="9824651" y="5740285"/>
            <a:ext cx="112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INFINITIF</a:t>
            </a:r>
          </a:p>
        </p:txBody>
      </p:sp>
    </p:spTree>
    <p:extLst>
      <p:ext uri="{BB962C8B-B14F-4D97-AF65-F5344CB8AC3E}">
        <p14:creationId xmlns:p14="http://schemas.microsoft.com/office/powerpoint/2010/main" val="54683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04C98B-CC5F-C643-AF36-F7968A3E8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024" y="1383527"/>
            <a:ext cx="6072333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9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Pour les temps,</a:t>
            </a:r>
            <a:br>
              <a:rPr lang="en-US" sz="9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9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c’est pareil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52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3FBF335-B051-524E-BB24-89716C0A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>
                <a:solidFill>
                  <a:schemeClr val="bg1"/>
                </a:solidFill>
              </a:rPr>
              <a:t>Et en anglais?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06FC98A5-9179-4C46-9F0B-10FE761EF4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539291"/>
              </p:ext>
            </p:extLst>
          </p:nvPr>
        </p:nvGraphicFramePr>
        <p:xfrm>
          <a:off x="795142" y="2890608"/>
          <a:ext cx="10595912" cy="3104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1347">
                  <a:extLst>
                    <a:ext uri="{9D8B030D-6E8A-4147-A177-3AD203B41FA5}">
                      <a16:colId xmlns:a16="http://schemas.microsoft.com/office/drawing/2014/main" val="1976707743"/>
                    </a:ext>
                  </a:extLst>
                </a:gridCol>
                <a:gridCol w="5954565">
                  <a:extLst>
                    <a:ext uri="{9D8B030D-6E8A-4147-A177-3AD203B41FA5}">
                      <a16:colId xmlns:a16="http://schemas.microsoft.com/office/drawing/2014/main" val="3462707896"/>
                    </a:ext>
                  </a:extLst>
                </a:gridCol>
              </a:tblGrid>
              <a:tr h="620937"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Anglais</a:t>
                      </a:r>
                    </a:p>
                  </a:txBody>
                  <a:tcPr marL="141122" marR="141122" marT="70561" marB="705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Néerlandais</a:t>
                      </a:r>
                    </a:p>
                  </a:txBody>
                  <a:tcPr marL="141122" marR="141122" marT="70561" marB="70561"/>
                </a:tc>
                <a:extLst>
                  <a:ext uri="{0D108BD9-81ED-4DB2-BD59-A6C34878D82A}">
                    <a16:rowId xmlns:a16="http://schemas.microsoft.com/office/drawing/2014/main" val="4237759748"/>
                  </a:ext>
                </a:extLst>
              </a:tr>
              <a:tr h="620937">
                <a:tc>
                  <a:txBody>
                    <a:bodyPr/>
                    <a:lstStyle/>
                    <a:p>
                      <a:pPr algn="ctr"/>
                      <a:r>
                        <a:rPr lang="fr-FR" sz="2800" b="1" err="1"/>
                        <a:t>Shall</a:t>
                      </a:r>
                      <a:r>
                        <a:rPr lang="fr-FR" sz="2800"/>
                        <a:t> I open the </a:t>
                      </a:r>
                      <a:r>
                        <a:rPr lang="fr-FR" sz="2800" err="1"/>
                        <a:t>window</a:t>
                      </a:r>
                      <a:r>
                        <a:rPr lang="fr-FR" sz="2800"/>
                        <a:t>?</a:t>
                      </a:r>
                    </a:p>
                  </a:txBody>
                  <a:tcPr marL="141122" marR="141122" marT="70561" marB="705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err="1"/>
                        <a:t>Zal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ik</a:t>
                      </a:r>
                      <a:r>
                        <a:rPr lang="fr-FR" sz="2800"/>
                        <a:t> het </a:t>
                      </a:r>
                      <a:r>
                        <a:rPr lang="fr-FR" sz="2800" err="1"/>
                        <a:t>raam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opendoen</a:t>
                      </a:r>
                      <a:r>
                        <a:rPr lang="fr-FR" sz="2800"/>
                        <a:t>?</a:t>
                      </a:r>
                    </a:p>
                  </a:txBody>
                  <a:tcPr marL="141122" marR="141122" marT="70561" marB="70561"/>
                </a:tc>
                <a:extLst>
                  <a:ext uri="{0D108BD9-81ED-4DB2-BD59-A6C34878D82A}">
                    <a16:rowId xmlns:a16="http://schemas.microsoft.com/office/drawing/2014/main" val="2906782058"/>
                  </a:ext>
                </a:extLst>
              </a:tr>
              <a:tr h="620937"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I </a:t>
                      </a:r>
                      <a:r>
                        <a:rPr lang="fr-FR" sz="2800" b="1" err="1"/>
                        <a:t>shall</a:t>
                      </a:r>
                      <a:r>
                        <a:rPr lang="fr-FR" sz="2800"/>
                        <a:t> do </a:t>
                      </a:r>
                      <a:r>
                        <a:rPr lang="fr-FR" sz="2800" err="1"/>
                        <a:t>it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tomorrow</a:t>
                      </a:r>
                      <a:r>
                        <a:rPr lang="fr-FR" sz="2800"/>
                        <a:t>.</a:t>
                      </a:r>
                    </a:p>
                  </a:txBody>
                  <a:tcPr marL="141122" marR="141122" marT="70561" marB="705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err="1"/>
                        <a:t>Ik</a:t>
                      </a:r>
                      <a:r>
                        <a:rPr lang="fr-FR" sz="2800"/>
                        <a:t> </a:t>
                      </a:r>
                      <a:r>
                        <a:rPr lang="fr-FR" sz="2800" b="1" err="1"/>
                        <a:t>zal</a:t>
                      </a:r>
                      <a:r>
                        <a:rPr lang="fr-FR" sz="2800"/>
                        <a:t> het </a:t>
                      </a:r>
                      <a:r>
                        <a:rPr lang="fr-FR" sz="2800" err="1"/>
                        <a:t>morgen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doen</a:t>
                      </a:r>
                      <a:r>
                        <a:rPr lang="fr-FR" sz="2800"/>
                        <a:t>.</a:t>
                      </a:r>
                    </a:p>
                  </a:txBody>
                  <a:tcPr marL="141122" marR="141122" marT="70561" marB="70561"/>
                </a:tc>
                <a:extLst>
                  <a:ext uri="{0D108BD9-81ED-4DB2-BD59-A6C34878D82A}">
                    <a16:rowId xmlns:a16="http://schemas.microsoft.com/office/drawing/2014/main" val="4124851893"/>
                  </a:ext>
                </a:extLst>
              </a:tr>
              <a:tr h="620937"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You </a:t>
                      </a:r>
                      <a:r>
                        <a:rPr lang="fr-FR" sz="2800" b="1" err="1"/>
                        <a:t>should</a:t>
                      </a:r>
                      <a:r>
                        <a:rPr lang="fr-FR" sz="2800"/>
                        <a:t> stop smoking.</a:t>
                      </a:r>
                    </a:p>
                  </a:txBody>
                  <a:tcPr marL="141122" marR="141122" marT="70561" marB="705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Je </a:t>
                      </a:r>
                      <a:r>
                        <a:rPr lang="fr-FR" sz="2800" b="1"/>
                        <a:t>zou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moeten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stoppen</a:t>
                      </a:r>
                      <a:r>
                        <a:rPr lang="fr-FR" sz="2800"/>
                        <a:t> met </a:t>
                      </a:r>
                      <a:r>
                        <a:rPr lang="fr-FR" sz="2800" err="1"/>
                        <a:t>roken</a:t>
                      </a:r>
                      <a:r>
                        <a:rPr lang="fr-FR" sz="2800"/>
                        <a:t>.</a:t>
                      </a:r>
                    </a:p>
                  </a:txBody>
                  <a:tcPr marL="141122" marR="141122" marT="70561" marB="70561"/>
                </a:tc>
                <a:extLst>
                  <a:ext uri="{0D108BD9-81ED-4DB2-BD59-A6C34878D82A}">
                    <a16:rowId xmlns:a16="http://schemas.microsoft.com/office/drawing/2014/main" val="2345936699"/>
                  </a:ext>
                </a:extLst>
              </a:tr>
              <a:tr h="620937">
                <a:tc>
                  <a:txBody>
                    <a:bodyPr/>
                    <a:lstStyle/>
                    <a:p>
                      <a:pPr algn="ctr"/>
                      <a:r>
                        <a:rPr lang="fr-FR" sz="2800"/>
                        <a:t>I </a:t>
                      </a:r>
                      <a:r>
                        <a:rPr lang="fr-FR" sz="2800" b="1" err="1"/>
                        <a:t>would</a:t>
                      </a:r>
                      <a:r>
                        <a:rPr lang="fr-FR" sz="2800"/>
                        <a:t> go </a:t>
                      </a:r>
                      <a:r>
                        <a:rPr lang="fr-FR" sz="2800" err="1"/>
                        <a:t>there</a:t>
                      </a:r>
                      <a:r>
                        <a:rPr lang="fr-FR" sz="2800"/>
                        <a:t>, if…</a:t>
                      </a:r>
                    </a:p>
                  </a:txBody>
                  <a:tcPr marL="141122" marR="141122" marT="70561" marB="705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err="1"/>
                        <a:t>Ik</a:t>
                      </a:r>
                      <a:r>
                        <a:rPr lang="fr-FR" sz="2800"/>
                        <a:t> </a:t>
                      </a:r>
                      <a:r>
                        <a:rPr lang="fr-FR" sz="2800" b="1"/>
                        <a:t>zou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ernaartoe</a:t>
                      </a:r>
                      <a:r>
                        <a:rPr lang="fr-FR" sz="2800"/>
                        <a:t> </a:t>
                      </a:r>
                      <a:r>
                        <a:rPr lang="fr-FR" sz="2800" err="1"/>
                        <a:t>gaan</a:t>
                      </a:r>
                      <a:r>
                        <a:rPr lang="fr-FR" sz="2800"/>
                        <a:t>, </a:t>
                      </a:r>
                      <a:r>
                        <a:rPr lang="fr-FR" sz="2800" err="1"/>
                        <a:t>als</a:t>
                      </a:r>
                      <a:r>
                        <a:rPr lang="fr-FR" sz="2800"/>
                        <a:t>…</a:t>
                      </a:r>
                    </a:p>
                  </a:txBody>
                  <a:tcPr marL="141122" marR="141122" marT="70561" marB="70561"/>
                </a:tc>
                <a:extLst>
                  <a:ext uri="{0D108BD9-81ED-4DB2-BD59-A6C34878D82A}">
                    <a16:rowId xmlns:a16="http://schemas.microsoft.com/office/drawing/2014/main" val="3073758567"/>
                  </a:ext>
                </a:extLst>
              </a:tr>
            </a:tbl>
          </a:graphicData>
        </a:graphic>
      </p:graphicFrame>
      <p:pic>
        <p:nvPicPr>
          <p:cNvPr id="1026" name="Picture 2" descr="The Union Flag: a red cross over combined red and white saltires, all with white borders, over a dark blue background.">
            <a:extLst>
              <a:ext uri="{FF2B5EF4-FFF2-40B4-BE49-F238E27FC236}">
                <a16:creationId xmlns:a16="http://schemas.microsoft.com/office/drawing/2014/main" id="{04689FCE-42EF-0F49-881A-01E12C199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256" y="639923"/>
            <a:ext cx="2005569" cy="100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lag of the Netherlands">
            <a:extLst>
              <a:ext uri="{FF2B5EF4-FFF2-40B4-BE49-F238E27FC236}">
                <a16:creationId xmlns:a16="http://schemas.microsoft.com/office/drawing/2014/main" id="{7120D309-3040-334A-B297-079453DC2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968" y="594277"/>
            <a:ext cx="1736332" cy="115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78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F3A532-E251-F14C-9D2C-7E754630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 dirty="0">
                <a:solidFill>
                  <a:schemeClr val="bg1"/>
                </a:solidFill>
              </a:rPr>
              <a:t>Auxiliaires temporels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5DB7BE-483F-43AE-B7B3-EE7E2B80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solidFill>
                  <a:schemeClr val="bg1"/>
                </a:solidFill>
              </a:rPr>
              <a:t>Conjugaison</a:t>
            </a:r>
            <a:r>
              <a:rPr lang="en-US" sz="1800" dirty="0">
                <a:solidFill>
                  <a:schemeClr val="bg1"/>
                </a:solidFill>
              </a:rPr>
              <a:t> au </a:t>
            </a:r>
            <a:r>
              <a:rPr lang="en-US" sz="1800" dirty="0" err="1">
                <a:solidFill>
                  <a:schemeClr val="bg1"/>
                </a:solidFill>
              </a:rPr>
              <a:t>présent</a:t>
            </a:r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C9405720-8B98-F44A-A39B-59F47B5543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60192"/>
              </p:ext>
            </p:extLst>
          </p:nvPr>
        </p:nvGraphicFramePr>
        <p:xfrm>
          <a:off x="795143" y="2663395"/>
          <a:ext cx="10595906" cy="3613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778">
                  <a:extLst>
                    <a:ext uri="{9D8B030D-6E8A-4147-A177-3AD203B41FA5}">
                      <a16:colId xmlns:a16="http://schemas.microsoft.com/office/drawing/2014/main" val="312760542"/>
                    </a:ext>
                  </a:extLst>
                </a:gridCol>
                <a:gridCol w="4023337">
                  <a:extLst>
                    <a:ext uri="{9D8B030D-6E8A-4147-A177-3AD203B41FA5}">
                      <a16:colId xmlns:a16="http://schemas.microsoft.com/office/drawing/2014/main" val="1565634280"/>
                    </a:ext>
                  </a:extLst>
                </a:gridCol>
                <a:gridCol w="3914791">
                  <a:extLst>
                    <a:ext uri="{9D8B030D-6E8A-4147-A177-3AD203B41FA5}">
                      <a16:colId xmlns:a16="http://schemas.microsoft.com/office/drawing/2014/main" val="253214888"/>
                    </a:ext>
                  </a:extLst>
                </a:gridCol>
              </a:tblGrid>
              <a:tr h="767202">
                <a:tc>
                  <a:txBody>
                    <a:bodyPr/>
                    <a:lstStyle/>
                    <a:p>
                      <a:pPr algn="ctr"/>
                      <a:r>
                        <a:rPr lang="fr-FR" sz="2300" i="0"/>
                        <a:t>personne</a:t>
                      </a:r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dirty="0" err="1"/>
                        <a:t>zullen</a:t>
                      </a:r>
                      <a:endParaRPr lang="fr-FR" sz="2300" i="0" dirty="0"/>
                    </a:p>
                    <a:p>
                      <a:pPr algn="ctr"/>
                      <a:r>
                        <a:rPr lang="fr-FR" sz="2300" i="0" dirty="0"/>
                        <a:t>(futur)</a:t>
                      </a:r>
                    </a:p>
                  </a:txBody>
                  <a:tcPr marL="115556" marR="115556" marT="57778" marB="577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i="0" dirty="0" err="1"/>
                        <a:t>zouden</a:t>
                      </a:r>
                      <a:endParaRPr lang="fr-FR" sz="2300" i="0" dirty="0"/>
                    </a:p>
                    <a:p>
                      <a:pPr algn="ctr"/>
                      <a:r>
                        <a:rPr lang="fr-FR" sz="2300" i="0" dirty="0"/>
                        <a:t>(conditionnel)</a:t>
                      </a:r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2358129334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ik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 dirty="0"/>
                    </a:p>
                    <a:p>
                      <a:pPr algn="ctr"/>
                      <a:r>
                        <a:rPr lang="fr-FR" sz="2300" i="0" dirty="0" err="1"/>
                        <a:t>z</a:t>
                      </a:r>
                      <a:r>
                        <a:rPr lang="fr-FR" sz="2300" b="1" i="0" dirty="0" err="1"/>
                        <a:t>a</a:t>
                      </a:r>
                      <a:r>
                        <a:rPr lang="fr-FR" sz="2300" i="0" dirty="0" err="1"/>
                        <a:t>l</a:t>
                      </a:r>
                      <a:endParaRPr lang="fr-FR" sz="2300" i="0" dirty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 dirty="0"/>
                    </a:p>
                    <a:p>
                      <a:pPr algn="ctr"/>
                      <a:r>
                        <a:rPr lang="fr-FR" sz="2300" i="0" dirty="0"/>
                        <a:t>zou</a:t>
                      </a:r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2033108399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/>
                        <a:t>je/u</a:t>
                      </a:r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87661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hij</a:t>
                      </a:r>
                      <a:r>
                        <a:rPr lang="fr-FR" sz="2300" i="0"/>
                        <a:t>/</a:t>
                      </a:r>
                      <a:r>
                        <a:rPr lang="fr-FR" sz="2300" i="0" err="1"/>
                        <a:t>ze</a:t>
                      </a:r>
                      <a:r>
                        <a:rPr lang="fr-FR" sz="2300" i="0"/>
                        <a:t>/het/men</a:t>
                      </a:r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461825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we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 dirty="0"/>
                    </a:p>
                    <a:p>
                      <a:pPr algn="ctr"/>
                      <a:r>
                        <a:rPr lang="fr-FR" sz="2300" i="0" dirty="0" err="1"/>
                        <a:t>zullen</a:t>
                      </a:r>
                      <a:endParaRPr lang="fr-FR" sz="2300" i="0" dirty="0"/>
                    </a:p>
                  </a:txBody>
                  <a:tcPr marL="115556" marR="115556" marT="57778" marB="57778"/>
                </a:tc>
                <a:tc rowSpan="3">
                  <a:txBody>
                    <a:bodyPr/>
                    <a:lstStyle/>
                    <a:p>
                      <a:pPr algn="ctr"/>
                      <a:endParaRPr lang="fr-FR" sz="2300" i="0" dirty="0"/>
                    </a:p>
                    <a:p>
                      <a:pPr algn="ctr"/>
                      <a:r>
                        <a:rPr lang="fr-FR" sz="2300" i="0" dirty="0" err="1"/>
                        <a:t>zouden</a:t>
                      </a:r>
                      <a:endParaRPr lang="fr-FR" sz="2300" i="0" dirty="0"/>
                    </a:p>
                  </a:txBody>
                  <a:tcPr marL="115556" marR="115556" marT="57778" marB="57778"/>
                </a:tc>
                <a:extLst>
                  <a:ext uri="{0D108BD9-81ED-4DB2-BD59-A6C34878D82A}">
                    <a16:rowId xmlns:a16="http://schemas.microsoft.com/office/drawing/2014/main" val="3036493297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 err="1"/>
                        <a:t>jullie</a:t>
                      </a:r>
                      <a:endParaRPr lang="fr-FR" sz="2300" i="0"/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3804"/>
                  </a:ext>
                </a:extLst>
              </a:tr>
              <a:tr h="437884">
                <a:tc>
                  <a:txBody>
                    <a:bodyPr/>
                    <a:lstStyle/>
                    <a:p>
                      <a:pPr algn="ctr"/>
                      <a:r>
                        <a:rPr lang="fr-FR" sz="2300" i="0" dirty="0" err="1"/>
                        <a:t>ze</a:t>
                      </a:r>
                      <a:endParaRPr lang="fr-FR" sz="2300" i="0" dirty="0"/>
                    </a:p>
                  </a:txBody>
                  <a:tcPr marL="115556" marR="115556" marT="57778" marB="57778"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62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43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F3A532-E251-F14C-9D2C-7E754630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>
                <a:solidFill>
                  <a:schemeClr val="bg1"/>
                </a:solidFill>
              </a:rPr>
              <a:t>Auxiliaires de mode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5DB7BE-483F-43AE-B7B3-EE7E2B80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Rappel de la </a:t>
            </a:r>
            <a:r>
              <a:rPr lang="en-US" sz="1800" b="1" dirty="0">
                <a:solidFill>
                  <a:schemeClr val="bg1"/>
                </a:solidFill>
              </a:rPr>
              <a:t>structure</a:t>
            </a:r>
          </a:p>
        </p:txBody>
      </p:sp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2EA36F6E-A3A8-3140-AFE0-71D298DEF5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233347"/>
              </p:ext>
            </p:extLst>
          </p:nvPr>
        </p:nvGraphicFramePr>
        <p:xfrm>
          <a:off x="838200" y="2501900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852538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15229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748599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8354575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002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990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zullen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zal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morgen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05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zullen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broers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zullen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na </a:t>
                      </a:r>
                      <a:r>
                        <a:rPr lang="fr-FR" dirty="0" err="1"/>
                        <a:t>school</a:t>
                      </a:r>
                      <a:r>
                        <a:rPr lang="fr-FR" dirty="0"/>
                        <a:t>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none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54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zouden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lerares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zou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met </a:t>
                      </a:r>
                      <a:r>
                        <a:rPr lang="fr-FR" dirty="0" err="1"/>
                        <a:t>vakantie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willen</a:t>
                      </a: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095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</a:t>
                      </a:r>
                      <a:r>
                        <a:rPr lang="fr-FR" dirty="0" err="1"/>
                        <a:t>zouden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 </a:t>
                      </a:r>
                      <a:r>
                        <a:rPr lang="fr-FR" dirty="0" err="1"/>
                        <a:t>ouders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zouden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minder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streng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moeten</a:t>
                      </a: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5038"/>
                  </a:ext>
                </a:extLst>
              </a:tr>
            </a:tbl>
          </a:graphicData>
        </a:graphic>
      </p:graphicFrame>
      <p:sp>
        <p:nvSpPr>
          <p:cNvPr id="10" name="Flèche vers le haut 9">
            <a:extLst>
              <a:ext uri="{FF2B5EF4-FFF2-40B4-BE49-F238E27FC236}">
                <a16:creationId xmlns:a16="http://schemas.microsoft.com/office/drawing/2014/main" id="{AFFA7D1C-973D-134F-BD27-75B8E08CDBE2}"/>
              </a:ext>
            </a:extLst>
          </p:cNvPr>
          <p:cNvSpPr/>
          <p:nvPr/>
        </p:nvSpPr>
        <p:spPr>
          <a:xfrm>
            <a:off x="5799438" y="4572457"/>
            <a:ext cx="593124" cy="9514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haut 10">
            <a:extLst>
              <a:ext uri="{FF2B5EF4-FFF2-40B4-BE49-F238E27FC236}">
                <a16:creationId xmlns:a16="http://schemas.microsoft.com/office/drawing/2014/main" id="{E0E261CB-36BA-B147-BB13-069A580827CC}"/>
              </a:ext>
            </a:extLst>
          </p:cNvPr>
          <p:cNvSpPr/>
          <p:nvPr/>
        </p:nvSpPr>
        <p:spPr>
          <a:xfrm>
            <a:off x="10089292" y="4572457"/>
            <a:ext cx="593124" cy="9514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A2AB44B-CDDC-764D-9767-801A22F54BC6}"/>
              </a:ext>
            </a:extLst>
          </p:cNvPr>
          <p:cNvSpPr txBox="1"/>
          <p:nvPr/>
        </p:nvSpPr>
        <p:spPr>
          <a:xfrm>
            <a:off x="5051854" y="5740285"/>
            <a:ext cx="208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Auxiliaire conjugué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EFFA41B-F949-9845-8722-FB57306E0185}"/>
              </a:ext>
            </a:extLst>
          </p:cNvPr>
          <p:cNvSpPr txBox="1"/>
          <p:nvPr/>
        </p:nvSpPr>
        <p:spPr>
          <a:xfrm>
            <a:off x="9824651" y="5740285"/>
            <a:ext cx="112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INFINITIF</a:t>
            </a:r>
          </a:p>
        </p:txBody>
      </p:sp>
    </p:spTree>
    <p:extLst>
      <p:ext uri="{BB962C8B-B14F-4D97-AF65-F5344CB8AC3E}">
        <p14:creationId xmlns:p14="http://schemas.microsoft.com/office/powerpoint/2010/main" val="242774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04C98B-CC5F-C643-AF36-F7968A3E8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024" y="1383527"/>
            <a:ext cx="6072333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9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différence ?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3148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358</Words>
  <Application>Microsoft Macintosh PowerPoint</Application>
  <PresentationFormat>Grand écran</PresentationFormat>
  <Paragraphs>136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Tw Cen MT</vt:lpstr>
      <vt:lpstr>Thème Office</vt:lpstr>
      <vt:lpstr>Futur &amp; conditionnel</vt:lpstr>
      <vt:lpstr>On se souvient…</vt:lpstr>
      <vt:lpstr>Auxiliaires de mode</vt:lpstr>
      <vt:lpstr>Auxiliaires de mode</vt:lpstr>
      <vt:lpstr>Pour les temps, c’est pareil</vt:lpstr>
      <vt:lpstr>Et en anglais?</vt:lpstr>
      <vt:lpstr>Auxiliaires temporels</vt:lpstr>
      <vt:lpstr>Auxiliaires de mode</vt:lpstr>
      <vt:lpstr>La différence ?</vt:lpstr>
      <vt:lpstr>La différence, c’est que…</vt:lpstr>
      <vt:lpstr>« ZULLEN » exprime…</vt:lpstr>
      <vt:lpstr>« ZOUDEN » exprime…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 &amp; conditionnel</dc:title>
  <dc:creator>LUTHERS Cédric</dc:creator>
  <cp:lastModifiedBy>LUTHERS Cédric</cp:lastModifiedBy>
  <cp:revision>1</cp:revision>
  <dcterms:created xsi:type="dcterms:W3CDTF">2020-08-24T10:48:02Z</dcterms:created>
  <dcterms:modified xsi:type="dcterms:W3CDTF">2020-08-24T10:50:11Z</dcterms:modified>
</cp:coreProperties>
</file>