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64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635D92-5611-4726-BCE1-C7BBDDC50C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AAAC1D2-FA6C-4353-A7D1-045E269453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4C6D6D2-B838-44C3-AF4D-3DE3DA561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9F5CB-52A1-4BF3-AD5D-BDF1D7E46E5D}" type="datetimeFigureOut">
              <a:rPr lang="fr-BE" smtClean="0"/>
              <a:t>22-11-23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B02D8F-C0AB-491E-AA00-B658CC6CF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DA4681-5EBE-4A72-A233-106500205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CCF7D-EA5F-49A5-BE46-EEB914F7214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89657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ECBFD9-7031-4491-B483-BB8D762AE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12F966D-A882-4AE1-ACBF-D5FF069B9D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CAC963-0D50-4827-B555-DB8D39A68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9F5CB-52A1-4BF3-AD5D-BDF1D7E46E5D}" type="datetimeFigureOut">
              <a:rPr lang="fr-BE" smtClean="0"/>
              <a:t>22-11-23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0C5464A-CD3B-44A2-B7AF-01139A612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2D27AF1-CDCF-4C5E-B3C0-5A721F2BD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CCF7D-EA5F-49A5-BE46-EEB914F7214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754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429F3E8-25C9-4479-A993-5E413B7422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B6182B3-041B-4BCA-B8BC-080CD63398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478A726-24C1-43A4-8DA2-A162C061C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9F5CB-52A1-4BF3-AD5D-BDF1D7E46E5D}" type="datetimeFigureOut">
              <a:rPr lang="fr-BE" smtClean="0"/>
              <a:t>22-11-23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6A65A4E-CE7B-4B82-A32E-32FEE3B86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420CB19-80B5-4408-9DB8-941258343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CCF7D-EA5F-49A5-BE46-EEB914F7214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76145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52E470-269D-4D52-BD9A-3B8662AE8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13F15AA-FD5F-41E5-99E0-4F88BA1EF4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5E15003-5F27-4793-8AD2-6990DAB6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9F5CB-52A1-4BF3-AD5D-BDF1D7E46E5D}" type="datetimeFigureOut">
              <a:rPr lang="fr-BE" smtClean="0"/>
              <a:t>22-11-23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2779382-EB07-4C9C-A87C-C019A847A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C2BC6A0-D57F-48D8-84E2-DAD3827D6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CCF7D-EA5F-49A5-BE46-EEB914F7214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60481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3A3E1F-069F-4C95-9C5A-517877AF8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66154DD-1BB6-45DA-8A83-747DC1C0AB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545E201-C9E5-4F1A-A900-B606E1CB1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9F5CB-52A1-4BF3-AD5D-BDF1D7E46E5D}" type="datetimeFigureOut">
              <a:rPr lang="fr-BE" smtClean="0"/>
              <a:t>22-11-23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1751074-BD02-4CF6-A31F-71EEF972F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B81DA0-DF9C-4451-9C2C-E2B3E60F6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CCF7D-EA5F-49A5-BE46-EEB914F7214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18299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5D54A0-C641-4530-90A9-D99370DAB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ABD7C24-5B9D-4EB1-B4EA-566A96CA59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A7476D8-F33E-4E3E-9DD8-0C2C487945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DC7679D-50CB-4096-848E-D79296E3B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9F5CB-52A1-4BF3-AD5D-BDF1D7E46E5D}" type="datetimeFigureOut">
              <a:rPr lang="fr-BE" smtClean="0"/>
              <a:t>22-11-23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3FB9085-B562-4220-9E0C-85B6CDEB0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79B651A-7E70-4B1D-8A30-CC4B9570A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CCF7D-EA5F-49A5-BE46-EEB914F7214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44161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F3E5AE-0B86-4707-A764-97021C7C0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2B60C01-6915-4C04-8CEA-D7944B0D1F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684BDE3-A8FD-4BBB-A8C2-D9C77461E2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23AD14D-2803-4D13-B9CB-A2F3327BAB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4065DD7-4BEB-4DE1-9A43-F5CB7C59C5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DE127A5-EE00-4FA3-B508-E3ADC9B40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9F5CB-52A1-4BF3-AD5D-BDF1D7E46E5D}" type="datetimeFigureOut">
              <a:rPr lang="fr-BE" smtClean="0"/>
              <a:t>22-11-23</a:t>
            </a:fld>
            <a:endParaRPr lang="fr-B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BC18767-080D-4025-89AF-131CA6D48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CCBA748-34A1-4F55-86D7-A914AFD18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CCF7D-EA5F-49A5-BE46-EEB914F7214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18424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C0399F-D2E2-4CD5-89F7-950AEF24D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FD03F14-B245-4AA1-B567-0030BE0B4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9F5CB-52A1-4BF3-AD5D-BDF1D7E46E5D}" type="datetimeFigureOut">
              <a:rPr lang="fr-BE" smtClean="0"/>
              <a:t>22-11-23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9C6884F-7451-4CDD-8CE2-85180F61F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9A7FF1B-69E9-4372-8E26-F2F768B9D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CCF7D-EA5F-49A5-BE46-EEB914F7214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78381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33B9EF5-EE21-46F3-99F8-2B6CFB45F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9F5CB-52A1-4BF3-AD5D-BDF1D7E46E5D}" type="datetimeFigureOut">
              <a:rPr lang="fr-BE" smtClean="0"/>
              <a:t>22-11-23</a:t>
            </a:fld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F63345E-925C-4852-980D-79677AB9F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9476E76-2A66-439D-9CD1-FBC029D49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CCF7D-EA5F-49A5-BE46-EEB914F7214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93336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E3BEE3-DE98-4927-9741-E27C10F26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76624ED-E903-4BE4-8A38-1D5B426609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21F11B3-46C3-4B9F-89BF-4CA2EFB6B8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FEF7686-D506-4FEE-8044-AF4494373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9F5CB-52A1-4BF3-AD5D-BDF1D7E46E5D}" type="datetimeFigureOut">
              <a:rPr lang="fr-BE" smtClean="0"/>
              <a:t>22-11-23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B18F09C-F21E-47D5-A56F-1E10D1936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40A0DB3-77C4-4755-858E-57B5372ED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CCF7D-EA5F-49A5-BE46-EEB914F7214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76682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E7DD43-9527-4536-BFBB-CD5670CB0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D002AAF-AF32-4291-834F-378FA829C7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8AD53FE-EBC7-4837-95ED-1FCADF1840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B7B5748-209B-460F-A0E7-592FE7A3C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9F5CB-52A1-4BF3-AD5D-BDF1D7E46E5D}" type="datetimeFigureOut">
              <a:rPr lang="fr-BE" smtClean="0"/>
              <a:t>22-11-23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73367B5-5105-4055-AA67-3886797F3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A8011BD-FA59-46DC-A05E-CD3CB6197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CCF7D-EA5F-49A5-BE46-EEB914F7214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98878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0652205-18D7-4D9F-B15E-C0769A6F9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0AAE534-F24B-4076-B073-6CAA60A839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DAA8FC3-8368-4130-A3C3-21DF911D99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9F5CB-52A1-4BF3-AD5D-BDF1D7E46E5D}" type="datetimeFigureOut">
              <a:rPr lang="fr-BE" smtClean="0"/>
              <a:t>22-11-23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5D7CE36-B9A7-4A64-85B9-99E602751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24B07B7-B65B-4646-B9E5-376521C537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CCF7D-EA5F-49A5-BE46-EEB914F7214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78637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enthelmobe.sharepoint.com/sites/Lesromanistesconfins765/Documents%20partages/Bloc%201%20CTA%20CEX/Examens/Re%CC%81partition%20locaux%20bloc%201%20.xlsx?web=1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FCA4FEC-787B-45CA-A23D-93D2259D4E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fr-BE" sz="4800" b="1" dirty="0">
                <a:solidFill>
                  <a:srgbClr val="FFFFFF"/>
                </a:solidFill>
              </a:rPr>
              <a:t>Journée « Médiation »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560C016-ABC2-400C-BD0F-151A4F7A2D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fr-BE" dirty="0"/>
              <a:t>25/11 </a:t>
            </a:r>
            <a:r>
              <a:rPr lang="fr-BE" dirty="0" err="1"/>
              <a:t>HELMo</a:t>
            </a:r>
            <a:r>
              <a:rPr lang="fr-BE" dirty="0"/>
              <a:t> Campus Guillemins </a:t>
            </a:r>
          </a:p>
        </p:txBody>
      </p:sp>
    </p:spTree>
    <p:extLst>
      <p:ext uri="{BB962C8B-B14F-4D97-AF65-F5344CB8AC3E}">
        <p14:creationId xmlns:p14="http://schemas.microsoft.com/office/powerpoint/2010/main" val="550978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8F160274-CA31-46BB-8459-C958B87F5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4000" b="1" dirty="0"/>
              <a:t>Matinée 8h45 – 12h15 (RDV au M105)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C0C6760-A0C2-49A0-B8C3-6D0DBF7538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fr-BE" dirty="0">
                <a:solidFill>
                  <a:srgbClr val="FF0000"/>
                </a:solidFill>
              </a:rPr>
              <a:t>GROUPE A </a:t>
            </a:r>
          </a:p>
          <a:p>
            <a:pPr algn="ctr"/>
            <a:r>
              <a:rPr lang="fr-BE" dirty="0">
                <a:solidFill>
                  <a:srgbClr val="FF0000"/>
                </a:solidFill>
              </a:rPr>
              <a:t>(Fabien Greffe + Gilles </a:t>
            </a:r>
            <a:r>
              <a:rPr lang="fr-BE" dirty="0" err="1">
                <a:solidFill>
                  <a:srgbClr val="FF0000"/>
                </a:solidFill>
              </a:rPr>
              <a:t>Detournay</a:t>
            </a:r>
            <a:r>
              <a:rPr lang="fr-BE" dirty="0">
                <a:solidFill>
                  <a:srgbClr val="FF0000"/>
                </a:solidFill>
              </a:rPr>
              <a:t>) – 20 </a:t>
            </a:r>
            <a:r>
              <a:rPr lang="fr-BE" dirty="0" err="1">
                <a:solidFill>
                  <a:srgbClr val="FF0000"/>
                </a:solidFill>
              </a:rPr>
              <a:t>éts</a:t>
            </a:r>
            <a:endParaRPr lang="fr-BE" dirty="0">
              <a:solidFill>
                <a:srgbClr val="FF0000"/>
              </a:solidFill>
            </a:endParaRP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513287A-FF2A-4DA9-A40E-F12965FAF2B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endParaRPr lang="fr-BE" dirty="0"/>
          </a:p>
          <a:p>
            <a:r>
              <a:rPr lang="fr-BE" dirty="0"/>
              <a:t>8h45 – </a:t>
            </a:r>
            <a:r>
              <a:rPr lang="fr-BE" dirty="0" err="1"/>
              <a:t>Refresh</a:t>
            </a:r>
            <a:r>
              <a:rPr lang="fr-BE" dirty="0"/>
              <a:t> des 4 étapes (M105)</a:t>
            </a:r>
          </a:p>
          <a:p>
            <a:r>
              <a:rPr lang="fr-BE" dirty="0"/>
              <a:t>9h00 – Distribution &amp; Lecture du cas</a:t>
            </a:r>
          </a:p>
          <a:p>
            <a:r>
              <a:rPr lang="fr-BE" dirty="0"/>
              <a:t>9h15 – Répartition des missions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BE" sz="1900" dirty="0"/>
              <a:t>Préparation du cas Médiateur + aménagement M104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BE" sz="1900" dirty="0"/>
              <a:t>Préparation du cas Médiés 103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BE" sz="1900" dirty="0"/>
              <a:t>Atelier « Petit traité de manipulation » M105</a:t>
            </a:r>
          </a:p>
          <a:p>
            <a:pPr marL="0" indent="0">
              <a:buNone/>
            </a:pPr>
            <a:endParaRPr lang="fr-BE" sz="2300" dirty="0"/>
          </a:p>
          <a:p>
            <a:r>
              <a:rPr lang="fr-BE" dirty="0"/>
              <a:t>10h15 – Jeu de rôles (M104)</a:t>
            </a:r>
          </a:p>
          <a:p>
            <a:pPr marL="0" indent="0">
              <a:buNone/>
            </a:pPr>
            <a:r>
              <a:rPr lang="fr-BE" sz="2600" dirty="0"/>
              <a:t>Analyse « médiateur » et « communicateur » étape par étape </a:t>
            </a:r>
          </a:p>
          <a:p>
            <a:endParaRPr lang="fr-BE" dirty="0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C16A977-8EDF-4C0D-AB89-B82F540B2D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fr-BE" dirty="0">
                <a:solidFill>
                  <a:srgbClr val="00B050"/>
                </a:solidFill>
              </a:rPr>
              <a:t>GROUPE B </a:t>
            </a:r>
          </a:p>
          <a:p>
            <a:pPr algn="ctr"/>
            <a:r>
              <a:rPr lang="fr-BE" dirty="0">
                <a:solidFill>
                  <a:srgbClr val="00B050"/>
                </a:solidFill>
              </a:rPr>
              <a:t>(Laurent Moor + Isabelle Tasset) – 20 </a:t>
            </a:r>
            <a:r>
              <a:rPr lang="fr-BE" dirty="0" err="1">
                <a:solidFill>
                  <a:srgbClr val="00B050"/>
                </a:solidFill>
              </a:rPr>
              <a:t>éts</a:t>
            </a:r>
            <a:r>
              <a:rPr lang="fr-BE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8" name="Espace réservé du contenu 7">
            <a:extLst>
              <a:ext uri="{FF2B5EF4-FFF2-40B4-BE49-F238E27FC236}">
                <a16:creationId xmlns:a16="http://schemas.microsoft.com/office/drawing/2014/main" id="{C9F47609-CDCC-4AA1-AF83-EE8C37A58AA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fr-BE" dirty="0"/>
          </a:p>
          <a:p>
            <a:r>
              <a:rPr lang="fr-BE" dirty="0"/>
              <a:t>8h45 – </a:t>
            </a:r>
            <a:r>
              <a:rPr lang="fr-BE" dirty="0" err="1"/>
              <a:t>Refresh</a:t>
            </a:r>
            <a:r>
              <a:rPr lang="fr-BE" dirty="0"/>
              <a:t> des 4 étapes (M105)</a:t>
            </a:r>
          </a:p>
          <a:p>
            <a:r>
              <a:rPr lang="fr-BE" dirty="0"/>
              <a:t>9h00 – Distribution &amp; Lecture du cas</a:t>
            </a:r>
          </a:p>
          <a:p>
            <a:r>
              <a:rPr lang="fr-BE" dirty="0"/>
              <a:t>9h15 – Répartition des missions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BE" sz="1900" dirty="0"/>
              <a:t>Préparation du cas Médiateur + aménagement M102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BE" sz="1900" dirty="0"/>
              <a:t>Préparation du cas pour les Médiés M106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BE" sz="1900" dirty="0"/>
              <a:t>Atelier « Petit traité de manipulation » M105</a:t>
            </a:r>
          </a:p>
          <a:p>
            <a:pPr marL="0" indent="0">
              <a:buNone/>
            </a:pPr>
            <a:endParaRPr lang="fr-BE" sz="2300" dirty="0"/>
          </a:p>
          <a:p>
            <a:r>
              <a:rPr lang="fr-BE" dirty="0"/>
              <a:t>10h15 – Jeu de rôles (M102)</a:t>
            </a:r>
          </a:p>
          <a:p>
            <a:pPr marL="0" indent="0">
              <a:buNone/>
            </a:pPr>
            <a:r>
              <a:rPr lang="fr-BE" sz="2600" dirty="0"/>
              <a:t>Analyse « médiateur » et « communicateur » étape par étape </a:t>
            </a:r>
          </a:p>
          <a:p>
            <a:pPr marL="0" indent="0">
              <a:buNone/>
            </a:pP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396496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024ADC99-8632-431D-B591-473AE78E88EA}"/>
              </a:ext>
            </a:extLst>
          </p:cNvPr>
          <p:cNvSpPr/>
          <p:nvPr/>
        </p:nvSpPr>
        <p:spPr>
          <a:xfrm>
            <a:off x="4960815" y="1383323"/>
            <a:ext cx="2270369" cy="250089"/>
          </a:xfrm>
          <a:prstGeom prst="roundRect">
            <a:avLst>
              <a:gd name="adj" fmla="val 0"/>
            </a:avLst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>
                <a:solidFill>
                  <a:schemeClr val="tx1"/>
                </a:solidFill>
              </a:rPr>
              <a:t>3 Médiateurs  </a:t>
            </a: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9CE9744F-C628-4236-82AC-E4E0EEC391C1}"/>
              </a:ext>
            </a:extLst>
          </p:cNvPr>
          <p:cNvSpPr/>
          <p:nvPr/>
        </p:nvSpPr>
        <p:spPr>
          <a:xfrm>
            <a:off x="1821210" y="2683114"/>
            <a:ext cx="914400" cy="4376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/>
              <a:t>C</a:t>
            </a: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77C32876-16A9-4348-B82C-A43552791A50}"/>
              </a:ext>
            </a:extLst>
          </p:cNvPr>
          <p:cNvSpPr/>
          <p:nvPr/>
        </p:nvSpPr>
        <p:spPr>
          <a:xfrm>
            <a:off x="5805855" y="2138028"/>
            <a:ext cx="1281722" cy="12074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/>
              <a:t>TABLE</a:t>
            </a:r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9A4B0C3A-E8C0-4A7A-8579-9A4FB59DFE17}"/>
              </a:ext>
            </a:extLst>
          </p:cNvPr>
          <p:cNvSpPr/>
          <p:nvPr/>
        </p:nvSpPr>
        <p:spPr>
          <a:xfrm>
            <a:off x="3393334" y="3932552"/>
            <a:ext cx="2335824" cy="359503"/>
          </a:xfrm>
          <a:prstGeom prst="roundRect">
            <a:avLst>
              <a:gd name="adj" fmla="val 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>
                <a:solidFill>
                  <a:schemeClr val="tx1"/>
                </a:solidFill>
              </a:rPr>
              <a:t>Philippe  </a:t>
            </a:r>
          </a:p>
        </p:txBody>
      </p:sp>
      <p:sp>
        <p:nvSpPr>
          <p:cNvPr id="21" name="Rectangle : coins arrondis 20">
            <a:extLst>
              <a:ext uri="{FF2B5EF4-FFF2-40B4-BE49-F238E27FC236}">
                <a16:creationId xmlns:a16="http://schemas.microsoft.com/office/drawing/2014/main" id="{CEF78AEC-1328-4720-8747-AEE79EB3F42A}"/>
              </a:ext>
            </a:extLst>
          </p:cNvPr>
          <p:cNvSpPr/>
          <p:nvPr/>
        </p:nvSpPr>
        <p:spPr>
          <a:xfrm>
            <a:off x="7375767" y="3934603"/>
            <a:ext cx="2129694" cy="358530"/>
          </a:xfrm>
          <a:prstGeom prst="roundRect">
            <a:avLst>
              <a:gd name="adj" fmla="val 0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>
                <a:solidFill>
                  <a:schemeClr val="tx1"/>
                </a:solidFill>
              </a:rPr>
              <a:t>Sophie</a:t>
            </a:r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B1E4E896-F562-4F66-8613-7DEF0A8870EB}"/>
              </a:ext>
            </a:extLst>
          </p:cNvPr>
          <p:cNvSpPr/>
          <p:nvPr/>
        </p:nvSpPr>
        <p:spPr>
          <a:xfrm>
            <a:off x="2630103" y="3031873"/>
            <a:ext cx="914400" cy="4376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/>
              <a:t>C</a:t>
            </a: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549D951A-41AD-4912-8A6F-D7C61C1E7EDA}"/>
              </a:ext>
            </a:extLst>
          </p:cNvPr>
          <p:cNvSpPr/>
          <p:nvPr/>
        </p:nvSpPr>
        <p:spPr>
          <a:xfrm>
            <a:off x="3026010" y="2464283"/>
            <a:ext cx="914400" cy="4376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/>
              <a:t>C</a:t>
            </a: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766BEBC7-3B51-4D45-AE93-5DC62958780D}"/>
              </a:ext>
            </a:extLst>
          </p:cNvPr>
          <p:cNvSpPr/>
          <p:nvPr/>
        </p:nvSpPr>
        <p:spPr>
          <a:xfrm>
            <a:off x="10021276" y="2418594"/>
            <a:ext cx="914400" cy="43766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/>
              <a:t>C</a:t>
            </a: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34000164-BC9E-43ED-8C51-C73E377580E6}"/>
              </a:ext>
            </a:extLst>
          </p:cNvPr>
          <p:cNvSpPr/>
          <p:nvPr/>
        </p:nvSpPr>
        <p:spPr>
          <a:xfrm>
            <a:off x="9452708" y="2933215"/>
            <a:ext cx="914400" cy="43766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/>
              <a:t>C</a:t>
            </a:r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098188A6-B3CC-42B8-BAB6-C53DD1F0BB26}"/>
              </a:ext>
            </a:extLst>
          </p:cNvPr>
          <p:cNvSpPr/>
          <p:nvPr/>
        </p:nvSpPr>
        <p:spPr>
          <a:xfrm>
            <a:off x="8875334" y="2330444"/>
            <a:ext cx="914400" cy="43766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/>
              <a:t>C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E4E122E-14BA-4172-A8F0-0EBFAC429C42}"/>
              </a:ext>
            </a:extLst>
          </p:cNvPr>
          <p:cNvSpPr/>
          <p:nvPr/>
        </p:nvSpPr>
        <p:spPr>
          <a:xfrm>
            <a:off x="1333186" y="5201085"/>
            <a:ext cx="10482384" cy="8839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/>
              <a:t>Assistance non participative </a:t>
            </a:r>
          </a:p>
          <a:p>
            <a:pPr algn="ctr"/>
            <a:r>
              <a:rPr lang="fr-BE" sz="1400" dirty="0"/>
              <a:t>Analyse de la situation selon canevas</a:t>
            </a:r>
          </a:p>
        </p:txBody>
      </p:sp>
    </p:spTree>
    <p:extLst>
      <p:ext uri="{BB962C8B-B14F-4D97-AF65-F5344CB8AC3E}">
        <p14:creationId xmlns:p14="http://schemas.microsoft.com/office/powerpoint/2010/main" val="2899670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8F160274-CA31-46BB-8459-C958B87F5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b="1" dirty="0"/>
              <a:t>Après-midi 13h15 - 16h15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C0C6760-A0C2-49A0-B8C3-6D0DBF7538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fr-BE" dirty="0">
                <a:solidFill>
                  <a:srgbClr val="FF0000"/>
                </a:solidFill>
              </a:rPr>
              <a:t>GROUPE A </a:t>
            </a:r>
          </a:p>
          <a:p>
            <a:pPr algn="ctr"/>
            <a:r>
              <a:rPr lang="fr-BE" dirty="0">
                <a:solidFill>
                  <a:srgbClr val="FF0000"/>
                </a:solidFill>
              </a:rPr>
              <a:t>(Fabien Greffe + Laurent Moor) – 20 </a:t>
            </a:r>
            <a:r>
              <a:rPr lang="fr-BE" dirty="0" err="1">
                <a:solidFill>
                  <a:srgbClr val="FF0000"/>
                </a:solidFill>
              </a:rPr>
              <a:t>éts</a:t>
            </a:r>
            <a:endParaRPr lang="fr-BE" dirty="0">
              <a:solidFill>
                <a:srgbClr val="FF0000"/>
              </a:solidFill>
            </a:endParaRP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513287A-FF2A-4DA9-A40E-F12965FAF2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3712" y="2505075"/>
            <a:ext cx="5623864" cy="3684588"/>
          </a:xfrm>
        </p:spPr>
        <p:txBody>
          <a:bodyPr>
            <a:normAutofit fontScale="85000" lnSpcReduction="10000"/>
          </a:bodyPr>
          <a:lstStyle/>
          <a:p>
            <a:endParaRPr lang="fr-BE" dirty="0"/>
          </a:p>
          <a:p>
            <a:r>
              <a:rPr lang="fr-BE" sz="2500" dirty="0"/>
              <a:t>13h15 – </a:t>
            </a:r>
            <a:r>
              <a:rPr lang="fr-BE" sz="2500" dirty="0">
                <a:solidFill>
                  <a:srgbClr val="FFC000"/>
                </a:solidFill>
              </a:rPr>
              <a:t>Distribution du cas &amp; lecture (M105)</a:t>
            </a:r>
            <a:endParaRPr lang="fr-BE" sz="2500" dirty="0"/>
          </a:p>
          <a:p>
            <a:pPr>
              <a:buFont typeface="Wingdings" panose="05000000000000000000" pitchFamily="2" charset="2"/>
              <a:buChar char="Ø"/>
            </a:pPr>
            <a:r>
              <a:rPr lang="fr-BE" sz="1900" dirty="0"/>
              <a:t>Préparation du cas pour le Médiateur – M102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BE" sz="1900" dirty="0"/>
              <a:t>Préparation du cas pour les Médiés – M103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BE" sz="1900" dirty="0"/>
              <a:t>Atelier « Petit traité de manipulation » – M105</a:t>
            </a:r>
          </a:p>
          <a:p>
            <a:pPr marL="0" indent="0">
              <a:buNone/>
            </a:pPr>
            <a:endParaRPr lang="fr-BE" dirty="0"/>
          </a:p>
          <a:p>
            <a:r>
              <a:rPr lang="fr-BE" dirty="0"/>
              <a:t>14h15 – Jeu de rôles – M102</a:t>
            </a:r>
          </a:p>
          <a:p>
            <a:pPr marL="0" indent="0">
              <a:buNone/>
            </a:pPr>
            <a:r>
              <a:rPr lang="fr-BE" sz="2400" dirty="0"/>
              <a:t>Analyse « médiateur » et « communicateur » étape par étape </a:t>
            </a:r>
          </a:p>
          <a:p>
            <a:r>
              <a:rPr lang="fr-BE" dirty="0"/>
              <a:t>16h15 – Réunification des groupes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C16A977-8EDF-4C0D-AB89-B82F540B2D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fr-BE" dirty="0">
                <a:solidFill>
                  <a:srgbClr val="00B050"/>
                </a:solidFill>
              </a:rPr>
              <a:t>GROUPE B </a:t>
            </a:r>
          </a:p>
          <a:p>
            <a:pPr algn="ctr"/>
            <a:r>
              <a:rPr lang="fr-BE" dirty="0">
                <a:solidFill>
                  <a:srgbClr val="00B050"/>
                </a:solidFill>
              </a:rPr>
              <a:t>(Isabelle Tasset + Gilles </a:t>
            </a:r>
            <a:r>
              <a:rPr lang="fr-BE" dirty="0" err="1">
                <a:solidFill>
                  <a:srgbClr val="00B050"/>
                </a:solidFill>
              </a:rPr>
              <a:t>Detournay</a:t>
            </a:r>
            <a:r>
              <a:rPr lang="fr-BE" dirty="0">
                <a:solidFill>
                  <a:srgbClr val="00B050"/>
                </a:solidFill>
              </a:rPr>
              <a:t>) – 20 </a:t>
            </a:r>
            <a:r>
              <a:rPr lang="fr-BE" dirty="0" err="1">
                <a:solidFill>
                  <a:srgbClr val="00B050"/>
                </a:solidFill>
              </a:rPr>
              <a:t>éts</a:t>
            </a:r>
            <a:endParaRPr lang="fr-BE" dirty="0">
              <a:solidFill>
                <a:srgbClr val="00B050"/>
              </a:solidFill>
            </a:endParaRPr>
          </a:p>
        </p:txBody>
      </p:sp>
      <p:sp>
        <p:nvSpPr>
          <p:cNvPr id="8" name="Espace réservé du contenu 7">
            <a:extLst>
              <a:ext uri="{FF2B5EF4-FFF2-40B4-BE49-F238E27FC236}">
                <a16:creationId xmlns:a16="http://schemas.microsoft.com/office/drawing/2014/main" id="{C9F47609-CDCC-4AA1-AF83-EE8C37A58A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563925" cy="368458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fr-BE" dirty="0"/>
          </a:p>
          <a:p>
            <a:r>
              <a:rPr lang="fr-BE" sz="2500" dirty="0"/>
              <a:t>13h15 – </a:t>
            </a:r>
            <a:r>
              <a:rPr lang="fr-BE" sz="2500" dirty="0">
                <a:solidFill>
                  <a:srgbClr val="FFC000"/>
                </a:solidFill>
              </a:rPr>
              <a:t>Distribution du cas &amp; Lecture (M105)</a:t>
            </a:r>
            <a:endParaRPr lang="fr-BE" sz="2500" dirty="0"/>
          </a:p>
          <a:p>
            <a:pPr>
              <a:buFont typeface="Wingdings" panose="05000000000000000000" pitchFamily="2" charset="2"/>
              <a:buChar char="Ø"/>
            </a:pPr>
            <a:r>
              <a:rPr lang="fr-BE" sz="1900" dirty="0"/>
              <a:t>Préparation du cas pour le Médiateur – M104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BE" sz="1900" dirty="0"/>
              <a:t>Préparation du cas pour les Médiés – M106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BE" sz="1900" dirty="0"/>
              <a:t>Atelier « Petit traité de manipulation » - M105 </a:t>
            </a:r>
          </a:p>
          <a:p>
            <a:pPr marL="0" indent="0">
              <a:buNone/>
            </a:pPr>
            <a:endParaRPr lang="fr-BE" dirty="0"/>
          </a:p>
          <a:p>
            <a:r>
              <a:rPr lang="fr-BE" dirty="0"/>
              <a:t>14h15 – Jeu de rôles M104</a:t>
            </a:r>
          </a:p>
          <a:p>
            <a:pPr marL="0" indent="0">
              <a:buNone/>
            </a:pPr>
            <a:r>
              <a:rPr lang="fr-BE" sz="2400" dirty="0"/>
              <a:t>Analyse « médiateur » et « communicateur » étape par étape </a:t>
            </a:r>
          </a:p>
          <a:p>
            <a:r>
              <a:rPr lang="fr-BE" dirty="0"/>
              <a:t>16h15 – Réunification des groupes</a:t>
            </a:r>
          </a:p>
          <a:p>
            <a:pPr marL="0" indent="0">
              <a:buNone/>
            </a:pPr>
            <a:endParaRPr lang="fr-BE" dirty="0"/>
          </a:p>
        </p:txBody>
      </p:sp>
      <p:sp>
        <p:nvSpPr>
          <p:cNvPr id="14" name="Flèche : double flèche horizontale 13">
            <a:extLst>
              <a:ext uri="{FF2B5EF4-FFF2-40B4-BE49-F238E27FC236}">
                <a16:creationId xmlns:a16="http://schemas.microsoft.com/office/drawing/2014/main" id="{F9D8F011-95CD-4824-85F4-153402CEACCC}"/>
              </a:ext>
            </a:extLst>
          </p:cNvPr>
          <p:cNvSpPr/>
          <p:nvPr/>
        </p:nvSpPr>
        <p:spPr>
          <a:xfrm>
            <a:off x="5193436" y="1613249"/>
            <a:ext cx="1216152" cy="484632"/>
          </a:xfrm>
          <a:prstGeom prst="left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91909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llipse 9">
            <a:extLst>
              <a:ext uri="{FF2B5EF4-FFF2-40B4-BE49-F238E27FC236}">
                <a16:creationId xmlns:a16="http://schemas.microsoft.com/office/drawing/2014/main" id="{9C82FE8D-FE0E-44CF-A593-C51630C71653}"/>
              </a:ext>
            </a:extLst>
          </p:cNvPr>
          <p:cNvSpPr/>
          <p:nvPr/>
        </p:nvSpPr>
        <p:spPr>
          <a:xfrm>
            <a:off x="7119816" y="742460"/>
            <a:ext cx="914400" cy="43766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52E67426-42FD-4E91-B2D1-47D4ADFF19A8}"/>
              </a:ext>
            </a:extLst>
          </p:cNvPr>
          <p:cNvSpPr/>
          <p:nvPr/>
        </p:nvSpPr>
        <p:spPr>
          <a:xfrm>
            <a:off x="6096000" y="742460"/>
            <a:ext cx="914400" cy="43766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06949C71-A445-43D3-920B-409D800BB006}"/>
              </a:ext>
            </a:extLst>
          </p:cNvPr>
          <p:cNvSpPr/>
          <p:nvPr/>
        </p:nvSpPr>
        <p:spPr>
          <a:xfrm>
            <a:off x="5070232" y="742460"/>
            <a:ext cx="914400" cy="43766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dirty="0"/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024ADC99-8632-431D-B591-473AE78E88EA}"/>
              </a:ext>
            </a:extLst>
          </p:cNvPr>
          <p:cNvSpPr/>
          <p:nvPr/>
        </p:nvSpPr>
        <p:spPr>
          <a:xfrm>
            <a:off x="5380892" y="1416536"/>
            <a:ext cx="2270369" cy="250089"/>
          </a:xfrm>
          <a:prstGeom prst="roundRect">
            <a:avLst>
              <a:gd name="adj" fmla="val 0"/>
            </a:avLst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>
                <a:solidFill>
                  <a:schemeClr val="tx1"/>
                </a:solidFill>
              </a:rPr>
              <a:t>Médiateur  </a:t>
            </a: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77C32876-16A9-4348-B82C-A43552791A50}"/>
              </a:ext>
            </a:extLst>
          </p:cNvPr>
          <p:cNvSpPr/>
          <p:nvPr/>
        </p:nvSpPr>
        <p:spPr>
          <a:xfrm>
            <a:off x="5814646" y="2207846"/>
            <a:ext cx="1281722" cy="12074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/>
              <a:t>TABLE</a:t>
            </a:r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9A4B0C3A-E8C0-4A7A-8579-9A4FB59DFE17}"/>
              </a:ext>
            </a:extLst>
          </p:cNvPr>
          <p:cNvSpPr/>
          <p:nvPr/>
        </p:nvSpPr>
        <p:spPr>
          <a:xfrm>
            <a:off x="5170854" y="4037638"/>
            <a:ext cx="2335824" cy="359503"/>
          </a:xfrm>
          <a:prstGeom prst="roundRect">
            <a:avLst>
              <a:gd name="adj" fmla="val 0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>
                <a:solidFill>
                  <a:schemeClr val="tx1"/>
                </a:solidFill>
              </a:rPr>
              <a:t>Médié 2 M. </a:t>
            </a:r>
            <a:r>
              <a:rPr lang="fr-BE" dirty="0" err="1">
                <a:solidFill>
                  <a:schemeClr val="tx1"/>
                </a:solidFill>
              </a:rPr>
              <a:t>Piedboeuf</a:t>
            </a:r>
            <a:r>
              <a:rPr lang="fr-BE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63130CD5-74C9-48F5-8534-B3BB2E82F3A8}"/>
              </a:ext>
            </a:extLst>
          </p:cNvPr>
          <p:cNvSpPr/>
          <p:nvPr/>
        </p:nvSpPr>
        <p:spPr>
          <a:xfrm>
            <a:off x="7799753" y="3085124"/>
            <a:ext cx="1281723" cy="614478"/>
          </a:xfrm>
          <a:prstGeom prst="roundRect">
            <a:avLst>
              <a:gd name="adj" fmla="val 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>
                <a:solidFill>
                  <a:schemeClr val="tx1"/>
                </a:solidFill>
              </a:rPr>
              <a:t>Médiée 3 M. Gaston </a:t>
            </a:r>
          </a:p>
        </p:txBody>
      </p:sp>
      <p:sp>
        <p:nvSpPr>
          <p:cNvPr id="22" name="Rectangle : coins arrondis 21">
            <a:hlinkClick r:id="rId2"/>
            <a:extLst>
              <a:ext uri="{FF2B5EF4-FFF2-40B4-BE49-F238E27FC236}">
                <a16:creationId xmlns:a16="http://schemas.microsoft.com/office/drawing/2014/main" id="{884035F1-6E99-4002-B783-2FE6861E6858}"/>
              </a:ext>
            </a:extLst>
          </p:cNvPr>
          <p:cNvSpPr/>
          <p:nvPr/>
        </p:nvSpPr>
        <p:spPr>
          <a:xfrm>
            <a:off x="3811956" y="3085123"/>
            <a:ext cx="1281723" cy="614479"/>
          </a:xfrm>
          <a:prstGeom prst="roundRect">
            <a:avLst>
              <a:gd name="adj" fmla="val 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>
                <a:solidFill>
                  <a:schemeClr val="tx1"/>
                </a:solidFill>
              </a:rPr>
              <a:t>Médié 1 Les époux</a:t>
            </a:r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C052369C-D527-412D-8F3B-C4349E6F132F}"/>
              </a:ext>
            </a:extLst>
          </p:cNvPr>
          <p:cNvSpPr/>
          <p:nvPr/>
        </p:nvSpPr>
        <p:spPr>
          <a:xfrm>
            <a:off x="6115539" y="4671662"/>
            <a:ext cx="914400" cy="43766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/>
              <a:t>C</a:t>
            </a: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F21B3FDE-5FCC-4958-8643-4B8F6FEC321B}"/>
              </a:ext>
            </a:extLst>
          </p:cNvPr>
          <p:cNvSpPr/>
          <p:nvPr/>
        </p:nvSpPr>
        <p:spPr>
          <a:xfrm>
            <a:off x="2633789" y="3173531"/>
            <a:ext cx="914400" cy="4376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/>
              <a:t>C</a:t>
            </a: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5878AFF8-AB3A-4004-BB50-0970A2512822}"/>
              </a:ext>
            </a:extLst>
          </p:cNvPr>
          <p:cNvSpPr/>
          <p:nvPr/>
        </p:nvSpPr>
        <p:spPr>
          <a:xfrm>
            <a:off x="9327661" y="3173531"/>
            <a:ext cx="914400" cy="43766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E4E122E-14BA-4172-A8F0-0EBFAC429C42}"/>
              </a:ext>
            </a:extLst>
          </p:cNvPr>
          <p:cNvSpPr/>
          <p:nvPr/>
        </p:nvSpPr>
        <p:spPr>
          <a:xfrm>
            <a:off x="2121522" y="5584766"/>
            <a:ext cx="8902434" cy="8839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/>
              <a:t>Assistance non participative </a:t>
            </a:r>
          </a:p>
          <a:p>
            <a:pPr algn="ctr"/>
            <a:r>
              <a:rPr lang="fr-BE" sz="1400" dirty="0"/>
              <a:t>Analyse de la situation 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14918184-0DD1-A513-9028-FAB7023B0C8B}"/>
              </a:ext>
            </a:extLst>
          </p:cNvPr>
          <p:cNvSpPr/>
          <p:nvPr/>
        </p:nvSpPr>
        <p:spPr>
          <a:xfrm>
            <a:off x="2633789" y="3779727"/>
            <a:ext cx="914400" cy="4376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4013606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5757</TotalTime>
  <Words>353</Words>
  <Application>Microsoft Office PowerPoint</Application>
  <PresentationFormat>Grand écran</PresentationFormat>
  <Paragraphs>73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Thème Office</vt:lpstr>
      <vt:lpstr>Journée « Médiation » </vt:lpstr>
      <vt:lpstr>Matinée 8h45 – 12h15 (RDV au M105)</vt:lpstr>
      <vt:lpstr>Présentation PowerPoint</vt:lpstr>
      <vt:lpstr>Après-midi 13h15 - 16h15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Journée « Médiation »</dc:title>
  <dc:creator>Laurent MOOR</dc:creator>
  <cp:lastModifiedBy>Laurent MOOR</cp:lastModifiedBy>
  <cp:revision>9</cp:revision>
  <dcterms:created xsi:type="dcterms:W3CDTF">2021-11-01T21:45:41Z</dcterms:created>
  <dcterms:modified xsi:type="dcterms:W3CDTF">2023-11-25T08:27:25Z</dcterms:modified>
</cp:coreProperties>
</file>