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7CDED0-20F5-4A0B-9A75-73D102A8D76B}" v="2" dt="2023-11-24T20:20:27.7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1"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11/25/2023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11/25/2023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8DBF6CB-08D8-4BA7-9B2B-854F195A1566}"/>
              </a:ext>
            </a:extLst>
          </p:cNvPr>
          <p:cNvSpPr>
            <a:spLocks noGrp="1"/>
          </p:cNvSpPr>
          <p:nvPr>
            <p:ph type="ctrTitle"/>
          </p:nvPr>
        </p:nvSpPr>
        <p:spPr>
          <a:xfrm>
            <a:off x="742950" y="2404534"/>
            <a:ext cx="8953500" cy="1646302"/>
          </a:xfrm>
        </p:spPr>
        <p:txBody>
          <a:bodyPr/>
          <a:lstStyle/>
          <a:p>
            <a:pPr algn="ctr"/>
            <a:r>
              <a:rPr lang="fr-FR" dirty="0"/>
              <a:t>Séminaire de médiation</a:t>
            </a:r>
            <a:br>
              <a:rPr lang="fr-FR" dirty="0"/>
            </a:br>
            <a:r>
              <a:rPr lang="fr-FR" sz="4000" dirty="0"/>
              <a:t>Les clés pour une bonne communication / argumentation</a:t>
            </a:r>
            <a:endParaRPr lang="fr-BE" sz="4000" dirty="0"/>
          </a:p>
        </p:txBody>
      </p:sp>
      <p:sp>
        <p:nvSpPr>
          <p:cNvPr id="3" name="Sous-titre 2">
            <a:extLst>
              <a:ext uri="{FF2B5EF4-FFF2-40B4-BE49-F238E27FC236}">
                <a16:creationId xmlns:a16="http://schemas.microsoft.com/office/drawing/2014/main" id="{3762E54D-BFF7-460F-9211-A40E82428AFC}"/>
              </a:ext>
            </a:extLst>
          </p:cNvPr>
          <p:cNvSpPr>
            <a:spLocks noGrp="1"/>
          </p:cNvSpPr>
          <p:nvPr>
            <p:ph type="subTitle" idx="1"/>
          </p:nvPr>
        </p:nvSpPr>
        <p:spPr/>
        <p:txBody>
          <a:bodyPr/>
          <a:lstStyle/>
          <a:p>
            <a:r>
              <a:rPr lang="fr-FR" dirty="0"/>
              <a:t>25 novembre 2023</a:t>
            </a:r>
          </a:p>
          <a:p>
            <a:r>
              <a:rPr lang="fr-FR" dirty="0"/>
              <a:t>16 décembre 2023</a:t>
            </a:r>
            <a:endParaRPr lang="fr-BE" dirty="0"/>
          </a:p>
        </p:txBody>
      </p:sp>
    </p:spTree>
    <p:extLst>
      <p:ext uri="{BB962C8B-B14F-4D97-AF65-F5344CB8AC3E}">
        <p14:creationId xmlns:p14="http://schemas.microsoft.com/office/powerpoint/2010/main" val="308269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68DED29-7A4C-4F91-88EE-3092314BE514}"/>
              </a:ext>
            </a:extLst>
          </p:cNvPr>
          <p:cNvSpPr>
            <a:spLocks noGrp="1"/>
          </p:cNvSpPr>
          <p:nvPr>
            <p:ph type="title"/>
          </p:nvPr>
        </p:nvSpPr>
        <p:spPr/>
        <p:txBody>
          <a:bodyPr/>
          <a:lstStyle/>
          <a:p>
            <a:r>
              <a:rPr lang="fr-FR" dirty="0"/>
              <a:t>3.1.4. L’argument de recadrage</a:t>
            </a:r>
            <a:endParaRPr lang="fr-BE" dirty="0"/>
          </a:p>
        </p:txBody>
      </p:sp>
      <p:sp>
        <p:nvSpPr>
          <p:cNvPr id="3" name="Espace réservé du contenu 2">
            <a:extLst>
              <a:ext uri="{FF2B5EF4-FFF2-40B4-BE49-F238E27FC236}">
                <a16:creationId xmlns:a16="http://schemas.microsoft.com/office/drawing/2014/main" id="{2D8218D2-9C10-4BE6-89B1-96960A175F97}"/>
              </a:ext>
            </a:extLst>
          </p:cNvPr>
          <p:cNvSpPr>
            <a:spLocks noGrp="1"/>
          </p:cNvSpPr>
          <p:nvPr>
            <p:ph idx="1"/>
          </p:nvPr>
        </p:nvSpPr>
        <p:spPr/>
        <p:txBody>
          <a:bodyPr/>
          <a:lstStyle/>
          <a:p>
            <a:r>
              <a:rPr lang="fr-FR" dirty="0"/>
              <a:t>Présenter le réel d’un certain point de vue, en amplifiant certains aspects et en en minorant d’autres, afin de faire ressortir la légitimité d’une opinion.</a:t>
            </a:r>
          </a:p>
          <a:p>
            <a:r>
              <a:rPr lang="fr-FR" dirty="0"/>
              <a:t>&gt;&lt; définition objective : on insiste sur l’aspect qui nous semble le plus déterminant pour caractériser une réalité.</a:t>
            </a:r>
          </a:p>
          <a:p>
            <a:r>
              <a:rPr lang="fr-FR" dirty="0"/>
              <a:t>= Création d’un « nouveau réel »</a:t>
            </a:r>
          </a:p>
          <a:p>
            <a:r>
              <a:rPr lang="fr-FR" dirty="0"/>
              <a:t>≠ des 3 premiers types d’arguments dont la fonction est de rappeler un monde commun et connu, qui renvoient à un réel de référence.</a:t>
            </a:r>
          </a:p>
          <a:p>
            <a:pPr marL="0" indent="0">
              <a:buNone/>
            </a:pPr>
            <a:endParaRPr lang="fr-FR" dirty="0"/>
          </a:p>
          <a:p>
            <a:pPr marL="0" indent="0">
              <a:buNone/>
            </a:pPr>
            <a:r>
              <a:rPr lang="fr-FR" dirty="0"/>
              <a:t>		</a:t>
            </a:r>
            <a:r>
              <a:rPr lang="fr-FR" i="1" dirty="0"/>
              <a:t>Ex: </a:t>
            </a:r>
            <a:r>
              <a:rPr lang="fr-FR" dirty="0"/>
              <a:t>Cette voiture est effectivement cher mais elle offre une sécurité et 		un confort bien plus important.</a:t>
            </a:r>
            <a:endParaRPr lang="fr-BE" dirty="0"/>
          </a:p>
        </p:txBody>
      </p:sp>
    </p:spTree>
    <p:extLst>
      <p:ext uri="{BB962C8B-B14F-4D97-AF65-F5344CB8AC3E}">
        <p14:creationId xmlns:p14="http://schemas.microsoft.com/office/powerpoint/2010/main" val="25154689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2FB4F2-C11C-476F-8749-609C256F2399}"/>
              </a:ext>
            </a:extLst>
          </p:cNvPr>
          <p:cNvSpPr>
            <a:spLocks noGrp="1"/>
          </p:cNvSpPr>
          <p:nvPr>
            <p:ph type="title"/>
          </p:nvPr>
        </p:nvSpPr>
        <p:spPr/>
        <p:txBody>
          <a:bodyPr/>
          <a:lstStyle/>
          <a:p>
            <a:r>
              <a:rPr lang="fr-FR" dirty="0"/>
              <a:t>3.2. Le test de validité</a:t>
            </a:r>
            <a:endParaRPr lang="fr-BE" dirty="0"/>
          </a:p>
        </p:txBody>
      </p:sp>
      <p:sp>
        <p:nvSpPr>
          <p:cNvPr id="3" name="Espace réservé du contenu 2">
            <a:extLst>
              <a:ext uri="{FF2B5EF4-FFF2-40B4-BE49-F238E27FC236}">
                <a16:creationId xmlns:a16="http://schemas.microsoft.com/office/drawing/2014/main" id="{053DCAB5-7C26-4466-8704-F428D25C6099}"/>
              </a:ext>
            </a:extLst>
          </p:cNvPr>
          <p:cNvSpPr>
            <a:spLocks noGrp="1"/>
          </p:cNvSpPr>
          <p:nvPr>
            <p:ph idx="1"/>
          </p:nvPr>
        </p:nvSpPr>
        <p:spPr/>
        <p:txBody>
          <a:bodyPr>
            <a:normAutofit fontScale="92500" lnSpcReduction="20000"/>
          </a:bodyPr>
          <a:lstStyle/>
          <a:p>
            <a:pPr marL="0" indent="0" algn="just">
              <a:buNone/>
            </a:pPr>
            <a:r>
              <a:rPr lang="fr-BE" i="1" dirty="0"/>
              <a:t>= </a:t>
            </a:r>
            <a:r>
              <a:rPr lang="fr-BE" dirty="0"/>
              <a:t>Manière dont les prémisses et la conclusion concordent logiquement dans les arguments réussis.</a:t>
            </a:r>
            <a:endParaRPr lang="fr-BE" i="1" dirty="0"/>
          </a:p>
          <a:p>
            <a:pPr marL="0" indent="0" algn="just">
              <a:buNone/>
            </a:pPr>
            <a:endParaRPr lang="fr-FR" dirty="0"/>
          </a:p>
          <a:p>
            <a:pPr marL="0" indent="0" algn="just">
              <a:buNone/>
            </a:pPr>
            <a:r>
              <a:rPr lang="fr-FR" dirty="0"/>
              <a:t>= Un argument est valide </a:t>
            </a:r>
            <a:r>
              <a:rPr lang="fr-FR" dirty="0" err="1"/>
              <a:t>ssi</a:t>
            </a:r>
            <a:r>
              <a:rPr lang="fr-FR" dirty="0"/>
              <a:t> la vérité de ses prémisses entraîne celle de sa conclusion. La conclusion est la conséquence nécessaire, d’une part, des prémisses, d’autre part de la structure ou de la forme logique de l’argument.</a:t>
            </a:r>
          </a:p>
          <a:p>
            <a:pPr marL="0" indent="0" algn="just">
              <a:buNone/>
            </a:pPr>
            <a:endParaRPr lang="fr-FR" dirty="0"/>
          </a:p>
          <a:p>
            <a:pPr marL="0" indent="0" algn="just">
              <a:buNone/>
            </a:pPr>
            <a:r>
              <a:rPr lang="fr-FR" dirty="0"/>
              <a:t>	</a:t>
            </a:r>
            <a:r>
              <a:rPr lang="fr-FR" i="1" dirty="0"/>
              <a:t> « Tous les hommes sont mortels. Je suis un homme. Je suis donc mortel » 	(valide)</a:t>
            </a:r>
          </a:p>
          <a:p>
            <a:pPr marL="0" indent="0" algn="just">
              <a:buNone/>
            </a:pPr>
            <a:r>
              <a:rPr lang="fr-FR" i="1" dirty="0"/>
              <a:t>	« Tous les hommes sont mortels. Je suis mortel. Donc je suis un homme » 	(invalide : prémisses et conclusions vraies mais raisonnement invalide).</a:t>
            </a:r>
          </a:p>
          <a:p>
            <a:pPr marL="0" indent="0" algn="just">
              <a:buNone/>
            </a:pPr>
            <a:endParaRPr lang="fr-FR" i="1" dirty="0"/>
          </a:p>
          <a:p>
            <a:pPr marL="0" indent="0" algn="just">
              <a:buNone/>
            </a:pPr>
            <a:r>
              <a:rPr lang="fr-FR" i="1" dirty="0"/>
              <a:t>	</a:t>
            </a:r>
            <a:endParaRPr lang="fr-FR" dirty="0"/>
          </a:p>
          <a:p>
            <a:pPr marL="0" indent="0">
              <a:buNone/>
            </a:pPr>
            <a:endParaRPr lang="fr-BE" dirty="0"/>
          </a:p>
        </p:txBody>
      </p:sp>
    </p:spTree>
    <p:extLst>
      <p:ext uri="{BB962C8B-B14F-4D97-AF65-F5344CB8AC3E}">
        <p14:creationId xmlns:p14="http://schemas.microsoft.com/office/powerpoint/2010/main" val="38521199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586810-BE9C-40E3-A95D-80E469E0E319}"/>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FE415108-3C04-4A18-A7AB-5FA9319C7F92}"/>
              </a:ext>
            </a:extLst>
          </p:cNvPr>
          <p:cNvSpPr>
            <a:spLocks noGrp="1"/>
          </p:cNvSpPr>
          <p:nvPr>
            <p:ph idx="1"/>
          </p:nvPr>
        </p:nvSpPr>
        <p:spPr/>
        <p:txBody>
          <a:bodyPr>
            <a:normAutofit lnSpcReduction="10000"/>
          </a:bodyPr>
          <a:lstStyle/>
          <a:p>
            <a:r>
              <a:rPr lang="fr-FR" i="1" dirty="0"/>
              <a:t>En pratique, est-il toujours possible de faire subir à nos arguments le crash-test ? </a:t>
            </a:r>
          </a:p>
          <a:p>
            <a:pPr marL="0" indent="0">
              <a:buNone/>
            </a:pPr>
            <a:endParaRPr lang="fr-FR" i="1" dirty="0"/>
          </a:p>
          <a:p>
            <a:pPr marL="0" indent="0" algn="just">
              <a:buNone/>
            </a:pPr>
            <a:r>
              <a:rPr lang="fr-FR" dirty="0">
                <a:solidFill>
                  <a:srgbClr val="FF0000"/>
                </a:solidFill>
              </a:rPr>
              <a:t>Non</a:t>
            </a:r>
            <a:r>
              <a:rPr lang="fr-FR" dirty="0"/>
              <a:t> : lors de discussions, nous sommes bombardés d’informations que notre cerveau doit percevoir, analyser, trier et stocker. Notre cerveau aime ce qui est cohérent, familier et constant </a:t>
            </a:r>
            <a:r>
              <a:rPr lang="fr-FR" dirty="0">
                <a:sym typeface="Wingdings" panose="05000000000000000000" pitchFamily="2" charset="2"/>
              </a:rPr>
              <a:t> utilisation de </a:t>
            </a:r>
            <a:r>
              <a:rPr lang="fr-FR" u="sng" dirty="0">
                <a:sym typeface="Wingdings" panose="05000000000000000000" pitchFamily="2" charset="2"/>
              </a:rPr>
              <a:t>raccourcis</a:t>
            </a:r>
            <a:r>
              <a:rPr lang="fr-FR" dirty="0">
                <a:sym typeface="Wingdings" panose="05000000000000000000" pitchFamily="2" charset="2"/>
              </a:rPr>
              <a:t>:</a:t>
            </a:r>
          </a:p>
          <a:p>
            <a:pPr marL="0" indent="0">
              <a:buNone/>
            </a:pPr>
            <a:endParaRPr lang="fr-FR" dirty="0">
              <a:sym typeface="Wingdings" panose="05000000000000000000" pitchFamily="2" charset="2"/>
            </a:endParaRPr>
          </a:p>
          <a:p>
            <a:pPr>
              <a:buFont typeface="Arial" panose="020B0604020202020204" pitchFamily="34" charset="0"/>
              <a:buChar char="•"/>
            </a:pPr>
            <a:r>
              <a:rPr lang="fr-FR" dirty="0">
                <a:sym typeface="Wingdings" panose="05000000000000000000" pitchFamily="2" charset="2"/>
              </a:rPr>
              <a:t>Facilitateurs</a:t>
            </a:r>
          </a:p>
          <a:p>
            <a:pPr>
              <a:buFont typeface="Arial" panose="020B0604020202020204" pitchFamily="34" charset="0"/>
              <a:buChar char="•"/>
            </a:pPr>
            <a:r>
              <a:rPr lang="fr-FR" dirty="0">
                <a:sym typeface="Wingdings" panose="05000000000000000000" pitchFamily="2" charset="2"/>
              </a:rPr>
              <a:t>La plupart du temps, ils prennent la forment d’</a:t>
            </a:r>
            <a:r>
              <a:rPr lang="fr-FR" u="sng" dirty="0">
                <a:sym typeface="Wingdings" panose="05000000000000000000" pitchFamily="2" charset="2"/>
              </a:rPr>
              <a:t>heuristiques </a:t>
            </a:r>
            <a:r>
              <a:rPr lang="fr-FR" dirty="0">
                <a:sym typeface="Wingdings" panose="05000000000000000000" pitchFamily="2" charset="2"/>
              </a:rPr>
              <a:t>: </a:t>
            </a:r>
            <a:r>
              <a:rPr lang="fr-FR" dirty="0">
                <a:solidFill>
                  <a:srgbClr val="4D5156"/>
                </a:solidFill>
                <a:sym typeface="Wingdings" panose="05000000000000000000" pitchFamily="2" charset="2"/>
              </a:rPr>
              <a:t>r</a:t>
            </a:r>
            <a:r>
              <a:rPr lang="fr-FR" b="0" i="0" dirty="0">
                <a:solidFill>
                  <a:srgbClr val="4D5156"/>
                </a:solidFill>
                <a:effectLst/>
              </a:rPr>
              <a:t>ègles de raisonnement qui conduisent à une simplification du problème et permet de le résoudre rapidement mais pas toujours correctement.</a:t>
            </a:r>
            <a:r>
              <a:rPr lang="fr-FR" dirty="0">
                <a:sym typeface="Wingdings" panose="05000000000000000000" pitchFamily="2" charset="2"/>
              </a:rPr>
              <a:t> </a:t>
            </a:r>
          </a:p>
          <a:p>
            <a:pPr marL="0" indent="0">
              <a:buNone/>
            </a:pPr>
            <a:r>
              <a:rPr lang="fr-FR" dirty="0">
                <a:sym typeface="Wingdings" panose="05000000000000000000" pitchFamily="2" charset="2"/>
              </a:rPr>
              <a:t>	 Erreurs de jugements = </a:t>
            </a:r>
            <a:r>
              <a:rPr lang="fr-FR" u="sng" dirty="0">
                <a:sym typeface="Wingdings" panose="05000000000000000000" pitchFamily="2" charset="2"/>
              </a:rPr>
              <a:t>biais cognitifs</a:t>
            </a:r>
            <a:r>
              <a:rPr lang="fr-FR" dirty="0">
                <a:sym typeface="Wingdings" panose="05000000000000000000" pitchFamily="2" charset="2"/>
              </a:rPr>
              <a:t>.</a:t>
            </a:r>
          </a:p>
          <a:p>
            <a:pPr marL="0" indent="0">
              <a:buNone/>
            </a:pPr>
            <a:endParaRPr lang="fr-FR" dirty="0">
              <a:sym typeface="Wingdings" panose="05000000000000000000" pitchFamily="2" charset="2"/>
            </a:endParaRPr>
          </a:p>
          <a:p>
            <a:pPr>
              <a:buFont typeface="Arial" panose="020B0604020202020204" pitchFamily="34" charset="0"/>
              <a:buChar char="•"/>
            </a:pPr>
            <a:endParaRPr lang="fr-FR" dirty="0">
              <a:sym typeface="Wingdings" panose="05000000000000000000" pitchFamily="2" charset="2"/>
            </a:endParaRPr>
          </a:p>
          <a:p>
            <a:pPr marL="0" indent="0">
              <a:buNone/>
            </a:pPr>
            <a:endParaRPr lang="fr-FR" dirty="0">
              <a:sym typeface="Wingdings" panose="05000000000000000000" pitchFamily="2" charset="2"/>
            </a:endParaRPr>
          </a:p>
          <a:p>
            <a:pPr marL="0" indent="0">
              <a:buNone/>
            </a:pPr>
            <a:endParaRPr lang="fr-FR" dirty="0">
              <a:sym typeface="Wingdings" panose="05000000000000000000" pitchFamily="2" charset="2"/>
            </a:endParaRPr>
          </a:p>
          <a:p>
            <a:pPr marL="0" indent="0">
              <a:buNone/>
            </a:pPr>
            <a:endParaRPr lang="fr-FR" dirty="0"/>
          </a:p>
          <a:p>
            <a:pPr marL="0" indent="0">
              <a:buNone/>
            </a:pPr>
            <a:endParaRPr lang="fr-BE" dirty="0"/>
          </a:p>
        </p:txBody>
      </p:sp>
    </p:spTree>
    <p:extLst>
      <p:ext uri="{BB962C8B-B14F-4D97-AF65-F5344CB8AC3E}">
        <p14:creationId xmlns:p14="http://schemas.microsoft.com/office/powerpoint/2010/main" val="22249627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18B4A0-A529-9254-770B-CDC547D8D7E3}"/>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54F056B9-73D2-469E-6096-21632355ABEB}"/>
              </a:ext>
            </a:extLst>
          </p:cNvPr>
          <p:cNvSpPr>
            <a:spLocks noGrp="1"/>
          </p:cNvSpPr>
          <p:nvPr>
            <p:ph idx="1"/>
          </p:nvPr>
        </p:nvSpPr>
        <p:spPr/>
        <p:txBody>
          <a:bodyPr>
            <a:normAutofit/>
          </a:bodyPr>
          <a:lstStyle/>
          <a:p>
            <a:pPr marL="0" indent="0" algn="just">
              <a:buClrTx/>
              <a:buNone/>
            </a:pPr>
            <a:r>
              <a:rPr lang="fr-FR" u="sng" dirty="0"/>
              <a:t>Durant un processus d’argumentation (discussion, débat, …), notre cerveau doit palier à 4  difficultés qu’il rencontre en optant pour des raccourcis :</a:t>
            </a:r>
            <a:endParaRPr lang="fr-FR" dirty="0"/>
          </a:p>
          <a:p>
            <a:pPr marL="0" indent="0" algn="just">
              <a:buClrTx/>
              <a:buNone/>
            </a:pPr>
            <a:endParaRPr lang="fr-FR" dirty="0"/>
          </a:p>
          <a:p>
            <a:pPr algn="just">
              <a:buClrTx/>
              <a:buFont typeface="+mj-lt"/>
              <a:buAutoNum type="arabicPeriod"/>
            </a:pPr>
            <a:r>
              <a:rPr lang="fr-FR" dirty="0"/>
              <a:t>Trop plein d’informations qui nous oblige à « </a:t>
            </a:r>
            <a:r>
              <a:rPr lang="fr-FR" i="1" dirty="0"/>
              <a:t>filtrer</a:t>
            </a:r>
            <a:r>
              <a:rPr lang="fr-FR" dirty="0"/>
              <a:t> » en masse</a:t>
            </a:r>
          </a:p>
          <a:p>
            <a:pPr algn="just">
              <a:buClrTx/>
              <a:buFont typeface="+mj-lt"/>
              <a:buAutoNum type="arabicPeriod"/>
            </a:pPr>
            <a:r>
              <a:rPr lang="fr-FR" dirty="0"/>
              <a:t>On ne s’encombre que du strict nécessaire</a:t>
            </a:r>
          </a:p>
          <a:p>
            <a:pPr algn="just">
              <a:buClrTx/>
              <a:buFont typeface="+mj-lt"/>
              <a:buAutoNum type="arabicPeriod"/>
            </a:pPr>
            <a:r>
              <a:rPr lang="fr-FR" dirty="0"/>
              <a:t>On veut agir vite pour se montrer réactif </a:t>
            </a:r>
            <a:r>
              <a:rPr lang="fr-FR" dirty="0">
                <a:sym typeface="Wingdings" panose="05000000000000000000" pitchFamily="2" charset="2"/>
              </a:rPr>
              <a:t> tendance à ne plus utiliser de prémisses mais à n’avoir plus recours qu’à des conclusions</a:t>
            </a:r>
          </a:p>
          <a:p>
            <a:pPr marL="0" indent="0" algn="just">
              <a:buClrTx/>
              <a:buNone/>
            </a:pPr>
            <a:r>
              <a:rPr lang="fr-FR" i="1" dirty="0">
                <a:sym typeface="Wingdings" panose="05000000000000000000" pitchFamily="2" charset="2"/>
              </a:rPr>
              <a:t>		ex:</a:t>
            </a:r>
            <a:r>
              <a:rPr lang="fr-FR" dirty="0">
                <a:sym typeface="Wingdings" panose="05000000000000000000" pitchFamily="2" charset="2"/>
              </a:rPr>
              <a:t> « Tu as toujours été égoïste », « Tu me dois de l’argent », …</a:t>
            </a:r>
          </a:p>
          <a:p>
            <a:pPr marL="0" indent="0" algn="just">
              <a:buClrTx/>
              <a:buNone/>
            </a:pPr>
            <a:r>
              <a:rPr lang="fr-FR" sz="1400" dirty="0">
                <a:sym typeface="Wingdings" panose="05000000000000000000" pitchFamily="2" charset="2"/>
              </a:rPr>
              <a:t>4</a:t>
            </a:r>
            <a:r>
              <a:rPr lang="fr-FR" dirty="0">
                <a:sym typeface="Wingdings" panose="05000000000000000000" pitchFamily="2" charset="2"/>
              </a:rPr>
              <a:t>. On essaye de donner du sens à ce qu’il se passe		</a:t>
            </a:r>
            <a:endParaRPr lang="fr-BE" dirty="0"/>
          </a:p>
        </p:txBody>
      </p:sp>
    </p:spTree>
    <p:extLst>
      <p:ext uri="{BB962C8B-B14F-4D97-AF65-F5344CB8AC3E}">
        <p14:creationId xmlns:p14="http://schemas.microsoft.com/office/powerpoint/2010/main" val="23076581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28D5A-5403-9CE5-73A3-5B497344ED1C}"/>
              </a:ext>
            </a:extLst>
          </p:cNvPr>
          <p:cNvSpPr>
            <a:spLocks noGrp="1"/>
          </p:cNvSpPr>
          <p:nvPr>
            <p:ph type="title"/>
          </p:nvPr>
        </p:nvSpPr>
        <p:spPr/>
        <p:txBody>
          <a:bodyPr/>
          <a:lstStyle/>
          <a:p>
            <a:endParaRPr lang="fr-BE"/>
          </a:p>
        </p:txBody>
      </p:sp>
      <p:pic>
        <p:nvPicPr>
          <p:cNvPr id="4" name="Espace réservé du contenu 6">
            <a:extLst>
              <a:ext uri="{FF2B5EF4-FFF2-40B4-BE49-F238E27FC236}">
                <a16:creationId xmlns:a16="http://schemas.microsoft.com/office/drawing/2014/main" id="{545B6302-7AF5-4A17-83A6-D23C40E60DA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395956"/>
            <a:ext cx="8673126" cy="6248020"/>
          </a:xfrm>
          <a:prstGeom prst="rect">
            <a:avLst/>
          </a:prstGeom>
          <a:noFill/>
        </p:spPr>
      </p:pic>
    </p:spTree>
    <p:extLst>
      <p:ext uri="{BB962C8B-B14F-4D97-AF65-F5344CB8AC3E}">
        <p14:creationId xmlns:p14="http://schemas.microsoft.com/office/powerpoint/2010/main" val="3500081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33599A1-9483-4FF5-8DE0-FBE6BD946CBD}"/>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24D460EB-BE1D-7EA0-9121-C338E5279883}"/>
              </a:ext>
            </a:extLst>
          </p:cNvPr>
          <p:cNvSpPr>
            <a:spLocks noGrp="1"/>
          </p:cNvSpPr>
          <p:nvPr>
            <p:ph idx="1"/>
          </p:nvPr>
        </p:nvSpPr>
        <p:spPr/>
        <p:txBody>
          <a:bodyPr>
            <a:normAutofit fontScale="92500" lnSpcReduction="10000"/>
          </a:bodyPr>
          <a:lstStyle/>
          <a:p>
            <a:r>
              <a:rPr lang="fr-FR" dirty="0">
                <a:solidFill>
                  <a:srgbClr val="FF0000"/>
                </a:solidFill>
              </a:rPr>
              <a:t>1. Trop d’information à traiter : Le biais de confirmation</a:t>
            </a:r>
          </a:p>
          <a:p>
            <a:pPr marL="0" indent="0">
              <a:buNone/>
            </a:pPr>
            <a:endParaRPr lang="fr-FR" dirty="0">
              <a:solidFill>
                <a:srgbClr val="FF0000"/>
              </a:solidFill>
            </a:endParaRPr>
          </a:p>
          <a:p>
            <a:pPr marL="0" indent="0">
              <a:buNone/>
            </a:pPr>
            <a:r>
              <a:rPr lang="fr-FR" sz="1700" dirty="0">
                <a:solidFill>
                  <a:schemeClr val="tx1"/>
                </a:solidFill>
                <a:latin typeface="+mj-lt"/>
              </a:rPr>
              <a:t>= Donner plus d’importance aux informations</a:t>
            </a:r>
            <a:r>
              <a:rPr lang="fr-FR" sz="1700" dirty="0">
                <a:solidFill>
                  <a:srgbClr val="202122"/>
                </a:solidFill>
                <a:latin typeface="+mj-lt"/>
              </a:rPr>
              <a:t> </a:t>
            </a:r>
            <a:r>
              <a:rPr lang="fr-FR" sz="1700" b="0" i="0" dirty="0">
                <a:solidFill>
                  <a:srgbClr val="202122"/>
                </a:solidFill>
                <a:effectLst/>
                <a:latin typeface="+mj-lt"/>
              </a:rPr>
              <a:t>confirmant ses idées préconçues ou ses hypothèses, ou à accorder moins de poids aux hypothèses et informations jouant en défaveur de ses conceptions (</a:t>
            </a:r>
            <a:r>
              <a:rPr lang="fr-FR" sz="1700" b="0" i="1" dirty="0">
                <a:solidFill>
                  <a:srgbClr val="202122"/>
                </a:solidFill>
                <a:effectLst/>
                <a:latin typeface="+mj-lt"/>
              </a:rPr>
              <a:t>ex :</a:t>
            </a:r>
            <a:r>
              <a:rPr lang="fr-FR" sz="1700" b="0" dirty="0">
                <a:solidFill>
                  <a:srgbClr val="202122"/>
                </a:solidFill>
                <a:effectLst/>
                <a:latin typeface="+mj-lt"/>
              </a:rPr>
              <a:t> limitation des sources d’informations).</a:t>
            </a:r>
            <a:endParaRPr lang="fr-FR" sz="1700" b="0" i="0" dirty="0">
              <a:solidFill>
                <a:srgbClr val="202122"/>
              </a:solidFill>
              <a:effectLst/>
              <a:latin typeface="+mj-lt"/>
            </a:endParaRPr>
          </a:p>
          <a:p>
            <a:pPr marL="0" indent="0">
              <a:buNone/>
            </a:pPr>
            <a:endParaRPr lang="fr-FR" sz="1700" b="0" i="0" dirty="0">
              <a:solidFill>
                <a:srgbClr val="202122"/>
              </a:solidFill>
              <a:effectLst/>
              <a:latin typeface="+mj-lt"/>
            </a:endParaRPr>
          </a:p>
          <a:p>
            <a:pPr marL="0" indent="0">
              <a:buNone/>
            </a:pPr>
            <a:r>
              <a:rPr lang="fr-FR" sz="1700" dirty="0">
                <a:solidFill>
                  <a:srgbClr val="202122"/>
                </a:solidFill>
                <a:latin typeface="+mj-lt"/>
                <a:sym typeface="Wingdings" panose="05000000000000000000" pitchFamily="2" charset="2"/>
              </a:rPr>
              <a:t> R</a:t>
            </a:r>
            <a:r>
              <a:rPr lang="fr-FR" sz="1700" b="0" i="0" dirty="0">
                <a:solidFill>
                  <a:srgbClr val="202122"/>
                </a:solidFill>
                <a:effectLst/>
                <a:latin typeface="+mj-lt"/>
              </a:rPr>
              <a:t>éticence à changer d'avis : notre esprit a bien du mal à accepter ce qui viendrait bouleverser nos certitudes.</a:t>
            </a:r>
            <a:endParaRPr lang="fr-FR" sz="1600" b="1" i="0" dirty="0">
              <a:solidFill>
                <a:srgbClr val="684454"/>
              </a:solidFill>
              <a:effectLst/>
              <a:latin typeface="GT-Walsheim-Medium"/>
            </a:endParaRPr>
          </a:p>
          <a:p>
            <a:pPr marL="0" indent="0">
              <a:buNone/>
            </a:pPr>
            <a:endParaRPr lang="fr-FR" sz="1700" b="0" i="0" dirty="0">
              <a:solidFill>
                <a:srgbClr val="202122"/>
              </a:solidFill>
              <a:effectLst/>
              <a:latin typeface="+mj-lt"/>
            </a:endParaRPr>
          </a:p>
          <a:p>
            <a:pPr marL="0" indent="0">
              <a:buNone/>
            </a:pPr>
            <a:r>
              <a:rPr lang="fr-BE" sz="1700" i="1" dirty="0">
                <a:solidFill>
                  <a:schemeClr val="tx1"/>
                </a:solidFill>
                <a:latin typeface="+mj-lt"/>
                <a:sym typeface="Wingdings" panose="05000000000000000000" pitchFamily="2" charset="2"/>
              </a:rPr>
              <a:t>	</a:t>
            </a:r>
            <a:r>
              <a:rPr lang="fr-BE" sz="1600" i="1" dirty="0">
                <a:solidFill>
                  <a:schemeClr val="tx1"/>
                </a:solidFill>
                <a:latin typeface="+mj-lt"/>
                <a:sym typeface="Wingdings" panose="05000000000000000000" pitchFamily="2" charset="2"/>
              </a:rPr>
              <a:t>Ex:</a:t>
            </a:r>
            <a:r>
              <a:rPr lang="fr-BE" sz="1600" dirty="0">
                <a:solidFill>
                  <a:schemeClr val="tx1"/>
                </a:solidFill>
                <a:latin typeface="+mj-lt"/>
                <a:sym typeface="Wingdings" panose="05000000000000000000" pitchFamily="2" charset="2"/>
              </a:rPr>
              <a:t> Complotisme.</a:t>
            </a:r>
            <a:endParaRPr lang="fr-BE" sz="1600" i="1" dirty="0">
              <a:solidFill>
                <a:schemeClr val="tx1"/>
              </a:solidFill>
              <a:latin typeface="+mj-lt"/>
              <a:sym typeface="Wingdings" panose="05000000000000000000" pitchFamily="2" charset="2"/>
            </a:endParaRPr>
          </a:p>
          <a:p>
            <a:pPr marL="0" indent="0">
              <a:buNone/>
            </a:pPr>
            <a:r>
              <a:rPr lang="fr-BE" sz="1700" i="1" dirty="0">
                <a:solidFill>
                  <a:schemeClr val="tx1"/>
                </a:solidFill>
                <a:latin typeface="+mj-lt"/>
                <a:sym typeface="Wingdings" panose="05000000000000000000" pitchFamily="2" charset="2"/>
              </a:rPr>
              <a:t> </a:t>
            </a:r>
            <a:endParaRPr lang="fr-BE" sz="1700" i="1" dirty="0">
              <a:solidFill>
                <a:schemeClr val="tx1"/>
              </a:solidFill>
              <a:latin typeface="+mj-lt"/>
            </a:endParaRPr>
          </a:p>
          <a:p>
            <a:pPr marL="0" indent="0">
              <a:buNone/>
            </a:pPr>
            <a:r>
              <a:rPr lang="fr-BE" sz="1700" dirty="0">
                <a:solidFill>
                  <a:schemeClr val="tx1"/>
                </a:solidFill>
                <a:latin typeface="+mj-lt"/>
              </a:rPr>
              <a:t>	</a:t>
            </a:r>
          </a:p>
        </p:txBody>
      </p:sp>
    </p:spTree>
    <p:extLst>
      <p:ext uri="{BB962C8B-B14F-4D97-AF65-F5344CB8AC3E}">
        <p14:creationId xmlns:p14="http://schemas.microsoft.com/office/powerpoint/2010/main" val="9608895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0D5A25-AF84-F0EB-30A1-2E8B8356D294}"/>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317AB787-0559-00D0-B562-80B0A7ACEC04}"/>
              </a:ext>
            </a:extLst>
          </p:cNvPr>
          <p:cNvSpPr>
            <a:spLocks noGrp="1"/>
          </p:cNvSpPr>
          <p:nvPr>
            <p:ph idx="1"/>
          </p:nvPr>
        </p:nvSpPr>
        <p:spPr/>
        <p:txBody>
          <a:bodyPr>
            <a:normAutofit fontScale="85000" lnSpcReduction="10000"/>
          </a:bodyPr>
          <a:lstStyle/>
          <a:p>
            <a:r>
              <a:rPr lang="fr-FR" dirty="0">
                <a:solidFill>
                  <a:srgbClr val="FF0000"/>
                </a:solidFill>
              </a:rPr>
              <a:t>1. Trop d’information à traiter : Le biais de négativité</a:t>
            </a:r>
          </a:p>
          <a:p>
            <a:pPr marL="0" indent="0">
              <a:buNone/>
            </a:pPr>
            <a:endParaRPr lang="fr-FR" dirty="0">
              <a:solidFill>
                <a:srgbClr val="FF0000"/>
              </a:solidFill>
            </a:endParaRPr>
          </a:p>
          <a:p>
            <a:pPr marL="0" indent="0">
              <a:buNone/>
            </a:pPr>
            <a:r>
              <a:rPr lang="fr-BE" sz="1800" i="0" dirty="0">
                <a:solidFill>
                  <a:schemeClr val="tx1"/>
                </a:solidFill>
                <a:effectLst/>
                <a:latin typeface="TiemposText"/>
              </a:rPr>
              <a:t>= Ne retenir que les évènements négatifs (dramatisation) et négliger les positifs, exagérer les erreurs et minimiser les points forts. </a:t>
            </a:r>
            <a:br>
              <a:rPr lang="fr-BE" sz="1800" dirty="0">
                <a:solidFill>
                  <a:schemeClr val="tx1"/>
                </a:solidFill>
                <a:latin typeface="TiemposText"/>
              </a:rPr>
            </a:br>
            <a:r>
              <a:rPr lang="fr-BE" dirty="0">
                <a:solidFill>
                  <a:schemeClr val="tx1"/>
                </a:solidFill>
                <a:latin typeface="TiemposText"/>
              </a:rPr>
              <a:t>C</a:t>
            </a:r>
            <a:r>
              <a:rPr lang="fr-BE" sz="1800" dirty="0">
                <a:solidFill>
                  <a:schemeClr val="tx1"/>
                </a:solidFill>
                <a:latin typeface="TiemposText"/>
              </a:rPr>
              <a:t>e sont les informations qui nous apportent un désagrément qui frappent l'attention et qui sont mémorisées le plus facilement.</a:t>
            </a:r>
          </a:p>
          <a:p>
            <a:pPr marL="0" indent="0">
              <a:buNone/>
            </a:pPr>
            <a:r>
              <a:rPr lang="fr-BE" dirty="0">
                <a:solidFill>
                  <a:schemeClr val="tx1"/>
                </a:solidFill>
                <a:latin typeface="TiemposText"/>
                <a:sym typeface="Wingdings" panose="05000000000000000000" pitchFamily="2" charset="2"/>
              </a:rPr>
              <a:t> Tendance à oublier les bons souvenirs et à ne pas les prendre en compte dans notre raisonnement.</a:t>
            </a:r>
          </a:p>
          <a:p>
            <a:pPr marL="0" indent="0">
              <a:buNone/>
            </a:pPr>
            <a:endParaRPr lang="fr-BE" dirty="0">
              <a:solidFill>
                <a:schemeClr val="tx1"/>
              </a:solidFill>
              <a:latin typeface="TiemposText"/>
              <a:sym typeface="Wingdings" panose="05000000000000000000" pitchFamily="2" charset="2"/>
            </a:endParaRPr>
          </a:p>
          <a:p>
            <a:pPr marL="0" indent="0" algn="just">
              <a:buNone/>
            </a:pPr>
            <a:r>
              <a:rPr lang="fr-BE" dirty="0">
                <a:solidFill>
                  <a:schemeClr val="tx2"/>
                </a:solidFill>
                <a:latin typeface="TiemposText"/>
                <a:sym typeface="Wingdings" panose="05000000000000000000" pitchFamily="2" charset="2"/>
              </a:rPr>
              <a:t>	</a:t>
            </a:r>
            <a:r>
              <a:rPr lang="fr-BE" i="1" dirty="0">
                <a:solidFill>
                  <a:schemeClr val="tx2"/>
                </a:solidFill>
                <a:latin typeface="TiemposText"/>
                <a:sym typeface="Wingdings" panose="05000000000000000000" pitchFamily="2" charset="2"/>
              </a:rPr>
              <a:t>Ex : </a:t>
            </a:r>
            <a:r>
              <a:rPr lang="fr-BE" dirty="0">
                <a:solidFill>
                  <a:schemeClr val="tx2"/>
                </a:solidFill>
                <a:latin typeface="TiemposText"/>
                <a:sym typeface="Wingdings" panose="05000000000000000000" pitchFamily="2" charset="2"/>
              </a:rPr>
              <a:t>Cela fait 10 ans que mes parents me véhiculent partout où je lui demande. Je n’oublierai par 	contre jamais dans quelle galère ils m’ont laissé quand elle a refusé de venir me rechercher à mon bal 	rhéto.</a:t>
            </a:r>
          </a:p>
          <a:p>
            <a:pPr marL="0" indent="0">
              <a:buNone/>
            </a:pPr>
            <a:endParaRPr lang="fr-BE" sz="1800" dirty="0">
              <a:solidFill>
                <a:schemeClr val="tx1"/>
              </a:solidFill>
              <a:latin typeface="TiemposText"/>
            </a:endParaRPr>
          </a:p>
          <a:p>
            <a:pPr marL="0" indent="0">
              <a:buNone/>
            </a:pPr>
            <a:r>
              <a:rPr lang="fr-BE" dirty="0">
                <a:solidFill>
                  <a:srgbClr val="FF0000"/>
                </a:solidFill>
              </a:rPr>
              <a:t>	</a:t>
            </a:r>
          </a:p>
        </p:txBody>
      </p:sp>
    </p:spTree>
    <p:extLst>
      <p:ext uri="{BB962C8B-B14F-4D97-AF65-F5344CB8AC3E}">
        <p14:creationId xmlns:p14="http://schemas.microsoft.com/office/powerpoint/2010/main" val="23117100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8A2FD9-97C1-386D-DED2-A90366854FD2}"/>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1BF082CE-D775-B106-BC0C-5B3DE279FB8D}"/>
              </a:ext>
            </a:extLst>
          </p:cNvPr>
          <p:cNvSpPr>
            <a:spLocks noGrp="1"/>
          </p:cNvSpPr>
          <p:nvPr>
            <p:ph idx="1"/>
          </p:nvPr>
        </p:nvSpPr>
        <p:spPr/>
        <p:txBody>
          <a:bodyPr/>
          <a:lstStyle/>
          <a:p>
            <a:r>
              <a:rPr lang="fr-FR" dirty="0">
                <a:solidFill>
                  <a:srgbClr val="FF0000"/>
                </a:solidFill>
              </a:rPr>
              <a:t>1. Trop d’information à traiter : Le biais de surgénéralisation</a:t>
            </a:r>
          </a:p>
          <a:p>
            <a:pPr marL="0" indent="0">
              <a:buNone/>
            </a:pPr>
            <a:endParaRPr lang="fr-FR" dirty="0">
              <a:solidFill>
                <a:srgbClr val="FF0000"/>
              </a:solidFill>
            </a:endParaRPr>
          </a:p>
          <a:p>
            <a:pPr marL="0" indent="0">
              <a:buNone/>
            </a:pPr>
            <a:r>
              <a:rPr lang="fr-FR" sz="1800" dirty="0">
                <a:solidFill>
                  <a:schemeClr val="tx1"/>
                </a:solidFill>
                <a:latin typeface="+mj-lt"/>
              </a:rPr>
              <a:t>= Règle générale édictée à partir d’un fait spécifique</a:t>
            </a:r>
          </a:p>
          <a:p>
            <a:pPr marL="0" indent="0">
              <a:buNone/>
            </a:pPr>
            <a:endParaRPr lang="fr-BE" dirty="0"/>
          </a:p>
          <a:p>
            <a:pPr marL="0" indent="0">
              <a:buNone/>
            </a:pPr>
            <a:r>
              <a:rPr lang="fr-BE" dirty="0"/>
              <a:t>	</a:t>
            </a:r>
            <a:r>
              <a:rPr lang="fr-BE" sz="1500" i="1" dirty="0"/>
              <a:t>Ex : </a:t>
            </a:r>
            <a:r>
              <a:rPr lang="fr-BE" sz="1500" dirty="0"/>
              <a:t>Mon ex-mari n’est même pas venu au spectacle de danse de sa fille. Il ne s’en occupe 	jamais !</a:t>
            </a:r>
          </a:p>
          <a:p>
            <a:pPr marL="0" indent="0">
              <a:buNone/>
            </a:pPr>
            <a:endParaRPr lang="fr-BE" dirty="0"/>
          </a:p>
          <a:p>
            <a:pPr marL="0" indent="0">
              <a:buNone/>
            </a:pPr>
            <a:endParaRPr lang="fr-BE" dirty="0"/>
          </a:p>
        </p:txBody>
      </p:sp>
    </p:spTree>
    <p:extLst>
      <p:ext uri="{BB962C8B-B14F-4D97-AF65-F5344CB8AC3E}">
        <p14:creationId xmlns:p14="http://schemas.microsoft.com/office/powerpoint/2010/main" val="6094812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87F1A2-6047-C711-7A6A-B0FB9DD36D5B}"/>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A164A87C-A507-3CD2-7D48-C4109931C4D2}"/>
              </a:ext>
            </a:extLst>
          </p:cNvPr>
          <p:cNvSpPr>
            <a:spLocks noGrp="1"/>
          </p:cNvSpPr>
          <p:nvPr>
            <p:ph idx="1"/>
          </p:nvPr>
        </p:nvSpPr>
        <p:spPr/>
        <p:txBody>
          <a:bodyPr/>
          <a:lstStyle/>
          <a:p>
            <a:r>
              <a:rPr lang="fr-FR" dirty="0">
                <a:solidFill>
                  <a:srgbClr val="FF0000"/>
                </a:solidFill>
              </a:rPr>
              <a:t>1. Trop d’information à traiter : Le biais de </a:t>
            </a:r>
            <a:r>
              <a:rPr lang="fr-FR" dirty="0" err="1">
                <a:solidFill>
                  <a:srgbClr val="FF0000"/>
                </a:solidFill>
              </a:rPr>
              <a:t>Loki’s</a:t>
            </a:r>
            <a:r>
              <a:rPr lang="fr-FR" dirty="0">
                <a:solidFill>
                  <a:srgbClr val="FF0000"/>
                </a:solidFill>
              </a:rPr>
              <a:t> </a:t>
            </a:r>
            <a:r>
              <a:rPr lang="fr-FR" dirty="0" err="1">
                <a:solidFill>
                  <a:srgbClr val="FF0000"/>
                </a:solidFill>
              </a:rPr>
              <a:t>Wager</a:t>
            </a:r>
            <a:endParaRPr lang="fr-FR" dirty="0">
              <a:solidFill>
                <a:srgbClr val="FF0000"/>
              </a:solidFill>
            </a:endParaRPr>
          </a:p>
          <a:p>
            <a:pPr marL="0" indent="0">
              <a:buNone/>
            </a:pPr>
            <a:endParaRPr lang="fr-FR" dirty="0">
              <a:solidFill>
                <a:srgbClr val="FF0000"/>
              </a:solidFill>
            </a:endParaRPr>
          </a:p>
          <a:p>
            <a:pPr marL="0" indent="0">
              <a:buNone/>
            </a:pPr>
            <a:r>
              <a:rPr lang="fr-FR" dirty="0">
                <a:solidFill>
                  <a:schemeClr val="tx1"/>
                </a:solidFill>
              </a:rPr>
              <a:t>= Décréter que puisqu’un concept n’est pas clairement défini, il ne peut pas être discuté.</a:t>
            </a:r>
          </a:p>
          <a:p>
            <a:pPr marL="0" indent="0">
              <a:buNone/>
            </a:pPr>
            <a:endParaRPr lang="fr-FR" dirty="0">
              <a:solidFill>
                <a:schemeClr val="tx1"/>
              </a:solidFill>
            </a:endParaRPr>
          </a:p>
          <a:p>
            <a:pPr marL="0" indent="0">
              <a:buNone/>
            </a:pPr>
            <a:r>
              <a:rPr lang="fr-FR" dirty="0">
                <a:solidFill>
                  <a:schemeClr val="tx1"/>
                </a:solidFill>
              </a:rPr>
              <a:t>	</a:t>
            </a:r>
            <a:r>
              <a:rPr lang="fr-FR" sz="1500" i="1" dirty="0">
                <a:solidFill>
                  <a:schemeClr val="tx1"/>
                </a:solidFill>
              </a:rPr>
              <a:t>Ex :</a:t>
            </a:r>
            <a:r>
              <a:rPr lang="fr-FR" sz="1500" dirty="0">
                <a:solidFill>
                  <a:schemeClr val="tx1"/>
                </a:solidFill>
              </a:rPr>
              <a:t> Tu dis que j’ai une dette envers toi alors que tu ne peux même pas définir exactement 	ce que je te dois.</a:t>
            </a:r>
          </a:p>
          <a:p>
            <a:pPr marL="0" indent="0">
              <a:buNone/>
            </a:pPr>
            <a:endParaRPr lang="fr-FR" dirty="0">
              <a:solidFill>
                <a:schemeClr val="tx1"/>
              </a:solidFill>
            </a:endParaRPr>
          </a:p>
          <a:p>
            <a:pPr marL="0" indent="0">
              <a:buNone/>
            </a:pPr>
            <a:endParaRPr lang="fr-BE" dirty="0">
              <a:solidFill>
                <a:schemeClr val="tx1"/>
              </a:solidFill>
            </a:endParaRPr>
          </a:p>
        </p:txBody>
      </p:sp>
    </p:spTree>
    <p:extLst>
      <p:ext uri="{BB962C8B-B14F-4D97-AF65-F5344CB8AC3E}">
        <p14:creationId xmlns:p14="http://schemas.microsoft.com/office/powerpoint/2010/main" val="5394263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C6EDA9-22F6-5417-D579-29F833EEF9D3}"/>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AC81C0D7-F6E7-5C30-4416-1E409F70CB93}"/>
              </a:ext>
            </a:extLst>
          </p:cNvPr>
          <p:cNvSpPr>
            <a:spLocks noGrp="1"/>
          </p:cNvSpPr>
          <p:nvPr>
            <p:ph idx="1"/>
          </p:nvPr>
        </p:nvSpPr>
        <p:spPr/>
        <p:txBody>
          <a:bodyPr>
            <a:normAutofit lnSpcReduction="10000"/>
          </a:bodyPr>
          <a:lstStyle/>
          <a:p>
            <a:r>
              <a:rPr lang="fr-FR" dirty="0">
                <a:solidFill>
                  <a:srgbClr val="FF0000"/>
                </a:solidFill>
              </a:rPr>
              <a:t>2. Se limiter au strict nécessaire : l’étiquetage / le préjugé</a:t>
            </a:r>
          </a:p>
          <a:p>
            <a:pPr marL="0" indent="0">
              <a:buNone/>
            </a:pPr>
            <a:endParaRPr lang="fr-FR" dirty="0">
              <a:solidFill>
                <a:srgbClr val="FF0000"/>
              </a:solidFill>
            </a:endParaRPr>
          </a:p>
          <a:p>
            <a:pPr marL="0" indent="0">
              <a:buNone/>
            </a:pPr>
            <a:r>
              <a:rPr lang="fr-FR" dirty="0">
                <a:solidFill>
                  <a:schemeClr val="tx1"/>
                </a:solidFill>
              </a:rPr>
              <a:t>= R</a:t>
            </a:r>
            <a:r>
              <a:rPr lang="fr-FR" b="0" i="0" dirty="0">
                <a:solidFill>
                  <a:schemeClr val="tx1"/>
                </a:solidFill>
                <a:effectLst/>
              </a:rPr>
              <a:t>éduire l’autre ou soi-même à un élément péjoratif de son comportement ou de sa personnalité. Une étiquette est donc posée sur soi ou sur l’autre sans prendre le temps de repérer les faits observables ayant conduit à ce raccourci de jugement (// biais de surgénéralisation).</a:t>
            </a:r>
          </a:p>
          <a:p>
            <a:pPr marL="0" indent="0">
              <a:buNone/>
            </a:pPr>
            <a:endParaRPr lang="fr-FR" dirty="0">
              <a:solidFill>
                <a:schemeClr val="tx1"/>
              </a:solidFill>
            </a:endParaRPr>
          </a:p>
          <a:p>
            <a:pPr marL="0" indent="0">
              <a:buNone/>
            </a:pPr>
            <a:r>
              <a:rPr lang="fr-FR" dirty="0">
                <a:solidFill>
                  <a:schemeClr val="tx1"/>
                </a:solidFill>
              </a:rPr>
              <a:t>	</a:t>
            </a:r>
            <a:r>
              <a:rPr lang="fr-FR" sz="1500" i="1" dirty="0">
                <a:solidFill>
                  <a:schemeClr val="tx1"/>
                </a:solidFill>
              </a:rPr>
              <a:t>Ex:</a:t>
            </a:r>
            <a:r>
              <a:rPr lang="fr-FR" sz="1500" dirty="0">
                <a:solidFill>
                  <a:schemeClr val="tx1"/>
                </a:solidFill>
              </a:rPr>
              <a:t> « Je suis nul parce que j’ai doublé » / « Mon bébé est caractériel car il pleure 	souvent ».</a:t>
            </a:r>
          </a:p>
          <a:p>
            <a:pPr marL="0" indent="0">
              <a:buNone/>
            </a:pPr>
            <a:endParaRPr lang="fr-FR" dirty="0">
              <a:solidFill>
                <a:schemeClr val="tx1"/>
              </a:solidFill>
            </a:endParaRPr>
          </a:p>
          <a:p>
            <a:pPr marL="0" indent="0">
              <a:buNone/>
            </a:pPr>
            <a:r>
              <a:rPr lang="fr-FR" dirty="0">
                <a:solidFill>
                  <a:schemeClr val="tx1"/>
                </a:solidFill>
                <a:sym typeface="Wingdings" panose="05000000000000000000" pitchFamily="2" charset="2"/>
              </a:rPr>
              <a:t> Limites à la possibilité de faire machine arrière et à faire évoluer son opinion sur soi ou sur les autres.</a:t>
            </a:r>
          </a:p>
          <a:p>
            <a:pPr marL="0" indent="0">
              <a:buNone/>
            </a:pPr>
            <a:endParaRPr lang="fr-BE" dirty="0">
              <a:solidFill>
                <a:schemeClr val="tx1"/>
              </a:solidFill>
            </a:endParaRPr>
          </a:p>
        </p:txBody>
      </p:sp>
    </p:spTree>
    <p:extLst>
      <p:ext uri="{BB962C8B-B14F-4D97-AF65-F5344CB8AC3E}">
        <p14:creationId xmlns:p14="http://schemas.microsoft.com/office/powerpoint/2010/main" val="663827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6D2AC-8E83-4A91-819F-BA0381F5DB1C}"/>
              </a:ext>
            </a:extLst>
          </p:cNvPr>
          <p:cNvSpPr>
            <a:spLocks noGrp="1"/>
          </p:cNvSpPr>
          <p:nvPr>
            <p:ph type="title"/>
          </p:nvPr>
        </p:nvSpPr>
        <p:spPr/>
        <p:txBody>
          <a:bodyPr/>
          <a:lstStyle/>
          <a:p>
            <a:r>
              <a:rPr lang="fr-FR" dirty="0"/>
              <a:t>1. Introduction</a:t>
            </a:r>
            <a:endParaRPr lang="fr-BE" dirty="0"/>
          </a:p>
        </p:txBody>
      </p:sp>
      <p:sp>
        <p:nvSpPr>
          <p:cNvPr id="3" name="Espace réservé du contenu 2">
            <a:extLst>
              <a:ext uri="{FF2B5EF4-FFF2-40B4-BE49-F238E27FC236}">
                <a16:creationId xmlns:a16="http://schemas.microsoft.com/office/drawing/2014/main" id="{5E34452E-9860-46B8-940C-02F3728E4851}"/>
              </a:ext>
            </a:extLst>
          </p:cNvPr>
          <p:cNvSpPr>
            <a:spLocks noGrp="1"/>
          </p:cNvSpPr>
          <p:nvPr>
            <p:ph idx="1"/>
          </p:nvPr>
        </p:nvSpPr>
        <p:spPr/>
        <p:txBody>
          <a:bodyPr>
            <a:normAutofit fontScale="62500" lnSpcReduction="20000"/>
          </a:bodyPr>
          <a:lstStyle/>
          <a:p>
            <a:pPr marL="360363" lvl="1">
              <a:buFont typeface="Wingdings" panose="05000000000000000000" pitchFamily="2" charset="2"/>
              <a:buChar char="Ø"/>
            </a:pPr>
            <a:r>
              <a:rPr lang="fr-FR" sz="1800" dirty="0">
                <a:sym typeface="Wingdings" panose="05000000000000000000" pitchFamily="2" charset="2"/>
              </a:rPr>
              <a:t>Communication = Le fait de communiquer, d’établir une relation avec quelqu’un</a:t>
            </a:r>
          </a:p>
          <a:p>
            <a:pPr marL="360363" lvl="1">
              <a:buFont typeface="Wingdings" panose="05000000000000000000" pitchFamily="2" charset="2"/>
              <a:buChar char="Ø"/>
            </a:pPr>
            <a:r>
              <a:rPr lang="fr-FR" sz="1800" dirty="0">
                <a:sym typeface="Wingdings" panose="05000000000000000000" pitchFamily="2" charset="2"/>
              </a:rPr>
              <a:t>Communication = Essence de la vie en communauté </a:t>
            </a:r>
          </a:p>
          <a:p>
            <a:pPr marL="531813" lvl="2" indent="0">
              <a:buNone/>
            </a:pPr>
            <a:r>
              <a:rPr lang="fr-FR" sz="1300" i="1" dirty="0">
                <a:sym typeface="Wingdings" panose="05000000000000000000" pitchFamily="2" charset="2"/>
              </a:rPr>
              <a:t>Ex: « </a:t>
            </a:r>
            <a:r>
              <a:rPr lang="fr-FR" sz="1300" i="1" dirty="0" err="1">
                <a:sym typeface="Wingdings" panose="05000000000000000000" pitchFamily="2" charset="2"/>
              </a:rPr>
              <a:t>Communicare</a:t>
            </a:r>
            <a:r>
              <a:rPr lang="fr-FR" sz="1300" i="1" dirty="0">
                <a:sym typeface="Wingdings" panose="05000000000000000000" pitchFamily="2" charset="2"/>
              </a:rPr>
              <a:t> » = mettre en commun</a:t>
            </a:r>
          </a:p>
          <a:p>
            <a:pPr marL="531813" lvl="2" indent="0">
              <a:buNone/>
            </a:pPr>
            <a:endParaRPr lang="fr-FR" sz="1300" i="1" dirty="0">
              <a:sym typeface="Wingdings" panose="05000000000000000000" pitchFamily="2" charset="2"/>
            </a:endParaRPr>
          </a:p>
          <a:p>
            <a:pPr lvl="1" algn="just">
              <a:buFont typeface="Arial" panose="020B0604020202020204" pitchFamily="34" charset="0"/>
              <a:buChar char="•"/>
            </a:pPr>
            <a:r>
              <a:rPr lang="fr-FR" dirty="0"/>
              <a:t>Aristote (384 Av. J-C) : L’être humain est un « animal social » et c’est grâce au langage que les hommes peuvent s’allier les uns aux autres</a:t>
            </a:r>
            <a:endParaRPr lang="fr-FR" dirty="0">
              <a:sym typeface="Wingdings" panose="05000000000000000000" pitchFamily="2" charset="2"/>
            </a:endParaRPr>
          </a:p>
          <a:p>
            <a:pPr lvl="1" algn="just">
              <a:buFont typeface="Arial" panose="020B0604020202020204" pitchFamily="34" charset="0"/>
              <a:buChar char="•"/>
            </a:pPr>
            <a:r>
              <a:rPr lang="fr-FR" dirty="0"/>
              <a:t>Jean-Jacques ROUSSEAU (Le contrat social, 1762) : « L’homme naturel est bon mais pour accéder à la moralité, il doit entretenir des relations constantes et durables avec ses semblables, ce qu’il ne peut faire qu’en accédant à l’état social. »</a:t>
            </a:r>
          </a:p>
          <a:p>
            <a:pPr marL="531813" lvl="2" indent="0">
              <a:buNone/>
            </a:pPr>
            <a:endParaRPr lang="fr-FR" sz="1300" i="1" dirty="0">
              <a:sym typeface="Wingdings" panose="05000000000000000000" pitchFamily="2" charset="2"/>
            </a:endParaRPr>
          </a:p>
          <a:p>
            <a:pPr marL="74613" lvl="1" indent="0">
              <a:buNone/>
            </a:pPr>
            <a:r>
              <a:rPr lang="fr-FR" dirty="0">
                <a:sym typeface="Wingdings" panose="05000000000000000000" pitchFamily="2" charset="2"/>
              </a:rPr>
              <a:t>	= Notions intimement liées.</a:t>
            </a:r>
          </a:p>
          <a:p>
            <a:pPr marL="74613" lvl="1" indent="0">
              <a:buNone/>
            </a:pPr>
            <a:r>
              <a:rPr lang="fr-FR" dirty="0">
                <a:sym typeface="Wingdings" panose="05000000000000000000" pitchFamily="2" charset="2"/>
              </a:rPr>
              <a:t>	= Place centrale de la communication dans la construction du « vivre ensemble »  Le déclin de l’un entraine le déclin de l’autre. </a:t>
            </a:r>
          </a:p>
          <a:p>
            <a:pPr marL="74613" lvl="1" indent="0">
              <a:buNone/>
            </a:pPr>
            <a:endParaRPr lang="fr-FR" dirty="0">
              <a:sym typeface="Wingdings" panose="05000000000000000000" pitchFamily="2" charset="2"/>
            </a:endParaRPr>
          </a:p>
          <a:p>
            <a:pPr marL="74613" lvl="1" indent="0">
              <a:buNone/>
            </a:pPr>
            <a:r>
              <a:rPr lang="fr-FR" dirty="0">
                <a:sym typeface="Wingdings" panose="05000000000000000000" pitchFamily="2" charset="2"/>
              </a:rPr>
              <a:t>…MAIS vie en communauté = terrain propice à la survenance de tous types de conflits, qui impliquent nécessairement une confrontation de points de vue et d’intérêts personnels.</a:t>
            </a:r>
          </a:p>
          <a:p>
            <a:pPr marL="74613" lvl="1" indent="0">
              <a:buNone/>
            </a:pPr>
            <a:r>
              <a:rPr lang="fr-FR" dirty="0">
                <a:sym typeface="Wingdings" panose="05000000000000000000" pitchFamily="2" charset="2"/>
              </a:rPr>
              <a:t>	</a:t>
            </a:r>
            <a:r>
              <a:rPr lang="fr-FR" i="1" dirty="0">
                <a:sym typeface="Wingdings" panose="05000000000000000000" pitchFamily="2" charset="2"/>
              </a:rPr>
              <a:t>Ex: </a:t>
            </a:r>
            <a:r>
              <a:rPr lang="fr-FR" dirty="0">
                <a:sym typeface="Wingdings" panose="05000000000000000000" pitchFamily="2" charset="2"/>
              </a:rPr>
              <a:t>débats sur des sujets d’actualité, conflits intra-familiaux, sociaux, commerciaux, …</a:t>
            </a:r>
          </a:p>
          <a:p>
            <a:pPr marL="74613" lvl="1" indent="0">
              <a:buNone/>
            </a:pPr>
            <a:endParaRPr lang="fr-FR" dirty="0">
              <a:sym typeface="Wingdings" panose="05000000000000000000" pitchFamily="2" charset="2"/>
            </a:endParaRPr>
          </a:p>
          <a:p>
            <a:pPr marL="74613" lvl="1" indent="0">
              <a:buNone/>
            </a:pPr>
            <a:r>
              <a:rPr lang="fr-FR" dirty="0">
                <a:sym typeface="Wingdings" panose="05000000000000000000" pitchFamily="2" charset="2"/>
              </a:rPr>
              <a:t>// spécificité de la nature humaine : souvent guidés par ses passions, ses intérêts propres, cupidité, l’orgueil… &gt;&lt; autres espèces.</a:t>
            </a:r>
          </a:p>
          <a:p>
            <a:pPr marL="74613" lvl="1" indent="0">
              <a:buNone/>
            </a:pPr>
            <a:endParaRPr lang="fr-FR" dirty="0">
              <a:sym typeface="Wingdings" panose="05000000000000000000" pitchFamily="2" charset="2"/>
            </a:endParaRPr>
          </a:p>
          <a:p>
            <a:pPr marL="74613" lvl="1" indent="0">
              <a:buNone/>
            </a:pPr>
            <a:endParaRPr lang="fr-FR" dirty="0">
              <a:sym typeface="Wingdings" panose="05000000000000000000" pitchFamily="2" charset="2"/>
            </a:endParaRPr>
          </a:p>
          <a:p>
            <a:pPr marL="74613" lvl="1" indent="0">
              <a:buNone/>
            </a:pPr>
            <a:endParaRPr lang="fr-FR" dirty="0">
              <a:sym typeface="Wingdings" panose="05000000000000000000" pitchFamily="2" charset="2"/>
            </a:endParaRPr>
          </a:p>
          <a:p>
            <a:endParaRPr lang="fr-FR" dirty="0">
              <a:sym typeface="Wingdings" panose="05000000000000000000" pitchFamily="2" charset="2"/>
            </a:endParaRPr>
          </a:p>
          <a:p>
            <a:endParaRPr lang="fr-BE" dirty="0"/>
          </a:p>
        </p:txBody>
      </p:sp>
    </p:spTree>
    <p:extLst>
      <p:ext uri="{BB962C8B-B14F-4D97-AF65-F5344CB8AC3E}">
        <p14:creationId xmlns:p14="http://schemas.microsoft.com/office/powerpoint/2010/main" val="228804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DB9056-5A5C-EA49-5600-9B9426FF7DF8}"/>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59BCD065-5506-3DC0-0B34-371F39AB7448}"/>
              </a:ext>
            </a:extLst>
          </p:cNvPr>
          <p:cNvSpPr>
            <a:spLocks noGrp="1"/>
          </p:cNvSpPr>
          <p:nvPr>
            <p:ph idx="1"/>
          </p:nvPr>
        </p:nvSpPr>
        <p:spPr/>
        <p:txBody>
          <a:bodyPr/>
          <a:lstStyle/>
          <a:p>
            <a:r>
              <a:rPr lang="fr-FR" dirty="0">
                <a:solidFill>
                  <a:srgbClr val="FF0000"/>
                </a:solidFill>
              </a:rPr>
              <a:t>2. Se limiter au strict nécessaire : le biais égocentrique</a:t>
            </a:r>
          </a:p>
          <a:p>
            <a:endParaRPr lang="fr-FR" dirty="0">
              <a:solidFill>
                <a:srgbClr val="FF0000"/>
              </a:solidFill>
            </a:endParaRPr>
          </a:p>
          <a:p>
            <a:pPr marL="0" indent="0">
              <a:buNone/>
            </a:pPr>
            <a:r>
              <a:rPr lang="fr-FR" dirty="0">
                <a:solidFill>
                  <a:schemeClr val="tx1"/>
                </a:solidFill>
              </a:rPr>
              <a:t>=</a:t>
            </a:r>
            <a:r>
              <a:rPr lang="fr-FR" dirty="0">
                <a:solidFill>
                  <a:srgbClr val="FF0000"/>
                </a:solidFill>
              </a:rPr>
              <a:t> </a:t>
            </a:r>
            <a:r>
              <a:rPr lang="fr-FR" b="0" i="0" dirty="0">
                <a:solidFill>
                  <a:srgbClr val="202122"/>
                </a:solidFill>
                <a:effectLst/>
              </a:rPr>
              <a:t>S’attribuer plus de responsabilité par rapport aux résultats d'une action conjointe que ne l'aurait fait un observateur extérieur.</a:t>
            </a:r>
          </a:p>
          <a:p>
            <a:pPr marL="0" indent="0">
              <a:buNone/>
            </a:pPr>
            <a:endParaRPr lang="fr-FR" dirty="0">
              <a:solidFill>
                <a:srgbClr val="202122"/>
              </a:solidFill>
            </a:endParaRPr>
          </a:p>
          <a:p>
            <a:pPr marL="0" indent="0">
              <a:buNone/>
            </a:pPr>
            <a:r>
              <a:rPr lang="fr-FR" dirty="0">
                <a:solidFill>
                  <a:srgbClr val="202122"/>
                </a:solidFill>
              </a:rPr>
              <a:t>	</a:t>
            </a:r>
            <a:r>
              <a:rPr lang="fr-FR" sz="1500" i="1" dirty="0">
                <a:solidFill>
                  <a:srgbClr val="202122"/>
                </a:solidFill>
              </a:rPr>
              <a:t>Ex : « C’est toujours moi qui ai tout fait dans cette maison »</a:t>
            </a:r>
            <a:r>
              <a:rPr lang="fr-FR" sz="1500" dirty="0">
                <a:solidFill>
                  <a:srgbClr val="202122"/>
                </a:solidFill>
              </a:rPr>
              <a:t>	</a:t>
            </a:r>
            <a:endParaRPr lang="fr-BE" sz="1500" dirty="0">
              <a:solidFill>
                <a:schemeClr val="tx1"/>
              </a:solidFill>
            </a:endParaRPr>
          </a:p>
        </p:txBody>
      </p:sp>
    </p:spTree>
    <p:extLst>
      <p:ext uri="{BB962C8B-B14F-4D97-AF65-F5344CB8AC3E}">
        <p14:creationId xmlns:p14="http://schemas.microsoft.com/office/powerpoint/2010/main" val="2697677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9AC979-547D-CE0E-23E5-BDE364BFBF3D}"/>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27A55000-973D-C28F-1373-A51C38209A94}"/>
              </a:ext>
            </a:extLst>
          </p:cNvPr>
          <p:cNvSpPr>
            <a:spLocks noGrp="1"/>
          </p:cNvSpPr>
          <p:nvPr>
            <p:ph idx="1"/>
          </p:nvPr>
        </p:nvSpPr>
        <p:spPr/>
        <p:txBody>
          <a:bodyPr/>
          <a:lstStyle/>
          <a:p>
            <a:r>
              <a:rPr lang="fr-FR" dirty="0">
                <a:solidFill>
                  <a:srgbClr val="FF0000"/>
                </a:solidFill>
              </a:rPr>
              <a:t>Besoin d’agir vite : le raisonnement dichotomique</a:t>
            </a:r>
          </a:p>
          <a:p>
            <a:pPr marL="0" indent="0">
              <a:buNone/>
            </a:pPr>
            <a:endParaRPr lang="fr-FR" dirty="0">
              <a:solidFill>
                <a:srgbClr val="FF0000"/>
              </a:solidFill>
            </a:endParaRPr>
          </a:p>
          <a:p>
            <a:pPr marL="0" indent="0">
              <a:buNone/>
            </a:pPr>
            <a:r>
              <a:rPr lang="fr-FR" dirty="0">
                <a:solidFill>
                  <a:schemeClr val="tx1"/>
                </a:solidFill>
              </a:rPr>
              <a:t>= Loi du tout ou rien, sans nuance intermédiaire </a:t>
            </a:r>
            <a:r>
              <a:rPr lang="fr-FR" dirty="0">
                <a:solidFill>
                  <a:schemeClr val="tx1"/>
                </a:solidFill>
                <a:sym typeface="Wingdings" panose="05000000000000000000" pitchFamily="2" charset="2"/>
              </a:rPr>
              <a:t> plus on sera dans une situation de vulnérabilité face à un argument déstabilisant, plus est forte la tendance à raisonner de façon dichotomique.</a:t>
            </a:r>
          </a:p>
          <a:p>
            <a:pPr marL="0" indent="0">
              <a:buNone/>
            </a:pPr>
            <a:endParaRPr lang="fr-FR" dirty="0">
              <a:solidFill>
                <a:schemeClr val="tx1"/>
              </a:solidFill>
              <a:sym typeface="Wingdings" panose="05000000000000000000" pitchFamily="2" charset="2"/>
            </a:endParaRPr>
          </a:p>
          <a:p>
            <a:pPr marL="0" indent="0">
              <a:buNone/>
            </a:pPr>
            <a:r>
              <a:rPr lang="fr-BE" dirty="0">
                <a:solidFill>
                  <a:schemeClr val="tx1"/>
                </a:solidFill>
              </a:rPr>
              <a:t>	</a:t>
            </a:r>
            <a:r>
              <a:rPr lang="fr-BE" i="1" dirty="0">
                <a:solidFill>
                  <a:schemeClr val="tx1"/>
                </a:solidFill>
              </a:rPr>
              <a:t>Ex: </a:t>
            </a:r>
            <a:r>
              <a:rPr lang="fr-BE" dirty="0">
                <a:solidFill>
                  <a:schemeClr val="tx1"/>
                </a:solidFill>
              </a:rPr>
              <a:t>« C’est à prendre ou à laisser » / « Si tu ne soutiens pas les 	bombardement d’Israël, tu es forcément du côté du HAMAS »</a:t>
            </a:r>
          </a:p>
          <a:p>
            <a:pPr marL="0" indent="0">
              <a:buNone/>
            </a:pPr>
            <a:endParaRPr lang="fr-BE" dirty="0">
              <a:solidFill>
                <a:schemeClr val="tx1"/>
              </a:solidFill>
            </a:endParaRPr>
          </a:p>
          <a:p>
            <a:pPr marL="0" indent="0">
              <a:buNone/>
            </a:pPr>
            <a:endParaRPr lang="fr-BE" dirty="0">
              <a:solidFill>
                <a:schemeClr val="tx1"/>
              </a:solidFill>
            </a:endParaRPr>
          </a:p>
        </p:txBody>
      </p:sp>
    </p:spTree>
    <p:extLst>
      <p:ext uri="{BB962C8B-B14F-4D97-AF65-F5344CB8AC3E}">
        <p14:creationId xmlns:p14="http://schemas.microsoft.com/office/powerpoint/2010/main" val="26305864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62064A8-CC80-C7FB-EBBE-11FE2B69CA3C}"/>
              </a:ext>
            </a:extLst>
          </p:cNvPr>
          <p:cNvSpPr>
            <a:spLocks noGrp="1"/>
          </p:cNvSpPr>
          <p:nvPr>
            <p:ph type="title"/>
          </p:nvPr>
        </p:nvSpPr>
        <p:spPr/>
        <p:txBody>
          <a:bodyPr/>
          <a:lstStyle/>
          <a:p>
            <a:r>
              <a:rPr lang="fr-FR" dirty="0"/>
              <a:t>4. Les biais cognitifs </a:t>
            </a:r>
            <a:endParaRPr lang="fr-BE" dirty="0"/>
          </a:p>
        </p:txBody>
      </p:sp>
      <p:sp>
        <p:nvSpPr>
          <p:cNvPr id="3" name="Espace réservé du contenu 2">
            <a:extLst>
              <a:ext uri="{FF2B5EF4-FFF2-40B4-BE49-F238E27FC236}">
                <a16:creationId xmlns:a16="http://schemas.microsoft.com/office/drawing/2014/main" id="{3FC5FDDB-FC8F-ABAC-9C49-DEA5A8E7D012}"/>
              </a:ext>
            </a:extLst>
          </p:cNvPr>
          <p:cNvSpPr>
            <a:spLocks noGrp="1"/>
          </p:cNvSpPr>
          <p:nvPr>
            <p:ph idx="1"/>
          </p:nvPr>
        </p:nvSpPr>
        <p:spPr/>
        <p:txBody>
          <a:bodyPr/>
          <a:lstStyle/>
          <a:p>
            <a:r>
              <a:rPr lang="fr-FR" dirty="0">
                <a:solidFill>
                  <a:srgbClr val="FF0000"/>
                </a:solidFill>
              </a:rPr>
              <a:t>Besoin d’agir vite : les menaces à mots couverts / humiliation (ad persona / ad hominem)</a:t>
            </a:r>
          </a:p>
          <a:p>
            <a:pPr marL="0" indent="0">
              <a:buNone/>
            </a:pPr>
            <a:endParaRPr lang="fr-FR" dirty="0">
              <a:solidFill>
                <a:srgbClr val="FF0000"/>
              </a:solidFill>
            </a:endParaRPr>
          </a:p>
          <a:p>
            <a:pPr marL="0" indent="0">
              <a:buNone/>
            </a:pPr>
            <a:r>
              <a:rPr lang="fr-FR" dirty="0">
                <a:solidFill>
                  <a:srgbClr val="FF0000"/>
                </a:solidFill>
              </a:rPr>
              <a:t>	</a:t>
            </a:r>
            <a:r>
              <a:rPr lang="fr-FR" i="1" dirty="0">
                <a:solidFill>
                  <a:schemeClr val="tx1"/>
                </a:solidFill>
              </a:rPr>
              <a:t>Ex: « Tu t’obstines à tes risques et périls » / « J’ai le bras long » / 	« Franchement, j’attendais beaucoup mieux de toi »</a:t>
            </a:r>
          </a:p>
          <a:p>
            <a:pPr marL="0" indent="0">
              <a:buNone/>
            </a:pPr>
            <a:endParaRPr lang="fr-FR" i="1" dirty="0">
              <a:solidFill>
                <a:schemeClr val="tx1"/>
              </a:solidFill>
            </a:endParaRPr>
          </a:p>
          <a:p>
            <a:pPr marL="0" indent="0">
              <a:buNone/>
            </a:pPr>
            <a:endParaRPr lang="fr-BE" dirty="0">
              <a:solidFill>
                <a:srgbClr val="FF0000"/>
              </a:solidFill>
            </a:endParaRPr>
          </a:p>
        </p:txBody>
      </p:sp>
    </p:spTree>
    <p:extLst>
      <p:ext uri="{BB962C8B-B14F-4D97-AF65-F5344CB8AC3E}">
        <p14:creationId xmlns:p14="http://schemas.microsoft.com/office/powerpoint/2010/main" val="28878301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D2C7C73-35EF-18CE-E2A2-165B96324FF3}"/>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E414E6C1-EBAA-33CD-9821-330CBF841E2A}"/>
              </a:ext>
            </a:extLst>
          </p:cNvPr>
          <p:cNvSpPr>
            <a:spLocks noGrp="1"/>
          </p:cNvSpPr>
          <p:nvPr>
            <p:ph idx="1"/>
          </p:nvPr>
        </p:nvSpPr>
        <p:spPr/>
        <p:txBody>
          <a:bodyPr/>
          <a:lstStyle/>
          <a:p>
            <a:r>
              <a:rPr lang="fr-FR" dirty="0">
                <a:solidFill>
                  <a:srgbClr val="FF0000"/>
                </a:solidFill>
              </a:rPr>
              <a:t>Besoin d’agir vite : le raisonnement émotionnel</a:t>
            </a:r>
          </a:p>
          <a:p>
            <a:pPr marL="0" indent="0">
              <a:buNone/>
            </a:pPr>
            <a:endParaRPr lang="fr-BE" dirty="0">
              <a:solidFill>
                <a:srgbClr val="FF0000"/>
              </a:solidFill>
            </a:endParaRPr>
          </a:p>
          <a:p>
            <a:pPr marL="0" indent="0">
              <a:buNone/>
            </a:pPr>
            <a:r>
              <a:rPr lang="fr-BE" dirty="0">
                <a:solidFill>
                  <a:schemeClr val="tx1"/>
                </a:solidFill>
              </a:rPr>
              <a:t>= Considérer ses sentiments comme des preuves</a:t>
            </a:r>
          </a:p>
          <a:p>
            <a:pPr marL="0" indent="0">
              <a:buNone/>
            </a:pPr>
            <a:endParaRPr lang="fr-BE" dirty="0">
              <a:solidFill>
                <a:schemeClr val="tx1"/>
              </a:solidFill>
            </a:endParaRPr>
          </a:p>
          <a:p>
            <a:pPr marL="0" indent="0">
              <a:buNone/>
            </a:pPr>
            <a:r>
              <a:rPr lang="fr-BE" dirty="0">
                <a:solidFill>
                  <a:schemeClr val="tx1"/>
                </a:solidFill>
              </a:rPr>
              <a:t>	</a:t>
            </a:r>
            <a:r>
              <a:rPr lang="fr-BE" i="1" dirty="0">
                <a:solidFill>
                  <a:schemeClr val="tx1"/>
                </a:solidFill>
              </a:rPr>
              <a:t>Ex: « Tu ne peux pas refuser ça aux enfants ! » / « C’est mon opinion »</a:t>
            </a:r>
          </a:p>
          <a:p>
            <a:pPr marL="0" indent="0">
              <a:buNone/>
            </a:pPr>
            <a:endParaRPr lang="fr-BE" i="1" dirty="0">
              <a:solidFill>
                <a:schemeClr val="tx1"/>
              </a:solidFill>
            </a:endParaRPr>
          </a:p>
          <a:p>
            <a:pPr marL="0" indent="0">
              <a:buNone/>
            </a:pPr>
            <a:endParaRPr lang="fr-FR" dirty="0">
              <a:solidFill>
                <a:schemeClr val="tx1"/>
              </a:solidFill>
            </a:endParaRPr>
          </a:p>
        </p:txBody>
      </p:sp>
    </p:spTree>
    <p:extLst>
      <p:ext uri="{BB962C8B-B14F-4D97-AF65-F5344CB8AC3E}">
        <p14:creationId xmlns:p14="http://schemas.microsoft.com/office/powerpoint/2010/main" val="37852923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4BB3BD1-EFD0-55B5-EA6F-8A7980E119CD}"/>
              </a:ext>
            </a:extLst>
          </p:cNvPr>
          <p:cNvSpPr>
            <a:spLocks noGrp="1"/>
          </p:cNvSpPr>
          <p:nvPr>
            <p:ph type="title"/>
          </p:nvPr>
        </p:nvSpPr>
        <p:spPr/>
        <p:txBody>
          <a:bodyPr/>
          <a:lstStyle/>
          <a:p>
            <a:r>
              <a:rPr lang="fr-FR" dirty="0"/>
              <a:t>4. Les biais cognitifs</a:t>
            </a:r>
            <a:endParaRPr lang="fr-BE" dirty="0"/>
          </a:p>
        </p:txBody>
      </p:sp>
      <p:sp>
        <p:nvSpPr>
          <p:cNvPr id="3" name="Espace réservé du contenu 2">
            <a:extLst>
              <a:ext uri="{FF2B5EF4-FFF2-40B4-BE49-F238E27FC236}">
                <a16:creationId xmlns:a16="http://schemas.microsoft.com/office/drawing/2014/main" id="{716416AB-69EC-08AD-F3FD-2D76B78B93F1}"/>
              </a:ext>
            </a:extLst>
          </p:cNvPr>
          <p:cNvSpPr>
            <a:spLocks noGrp="1"/>
          </p:cNvSpPr>
          <p:nvPr>
            <p:ph idx="1"/>
          </p:nvPr>
        </p:nvSpPr>
        <p:spPr/>
        <p:txBody>
          <a:bodyPr/>
          <a:lstStyle/>
          <a:p>
            <a:r>
              <a:rPr lang="fr-FR" dirty="0">
                <a:solidFill>
                  <a:srgbClr val="FF0000"/>
                </a:solidFill>
              </a:rPr>
              <a:t>Besoin d’agir vite : l’argument d’autorité fallacieux</a:t>
            </a:r>
          </a:p>
          <a:p>
            <a:pPr marL="0" indent="0">
              <a:buNone/>
            </a:pPr>
            <a:endParaRPr lang="fr-FR" dirty="0">
              <a:solidFill>
                <a:srgbClr val="FF0000"/>
              </a:solidFill>
            </a:endParaRPr>
          </a:p>
          <a:p>
            <a:pPr marL="0" indent="0">
              <a:buNone/>
            </a:pPr>
            <a:r>
              <a:rPr lang="fr-FR" dirty="0">
                <a:solidFill>
                  <a:srgbClr val="FF0000"/>
                </a:solidFill>
              </a:rPr>
              <a:t>	</a:t>
            </a:r>
            <a:r>
              <a:rPr lang="fr-FR" i="1" dirty="0">
                <a:solidFill>
                  <a:schemeClr val="tx1"/>
                </a:solidFill>
              </a:rPr>
              <a:t>Ex : « Mes amies avaient raison. Elles avaient vu juste dans ton jeu. »</a:t>
            </a:r>
          </a:p>
          <a:p>
            <a:pPr marL="0" indent="0">
              <a:buNone/>
            </a:pPr>
            <a:r>
              <a:rPr lang="fr-FR" i="1" dirty="0">
                <a:solidFill>
                  <a:schemeClr val="tx1"/>
                </a:solidFill>
              </a:rPr>
              <a:t>	</a:t>
            </a:r>
            <a:r>
              <a:rPr lang="fr-FR" dirty="0">
                <a:solidFill>
                  <a:schemeClr val="tx1"/>
                </a:solidFill>
              </a:rPr>
              <a:t>Ex : « </a:t>
            </a:r>
            <a:r>
              <a:rPr lang="fr-FR" i="1" dirty="0">
                <a:solidFill>
                  <a:schemeClr val="tx1"/>
                </a:solidFill>
              </a:rPr>
              <a:t>Même ta mère m’a dit qu’elle n’en pouvait plus de ton attitude </a:t>
            </a:r>
            <a:r>
              <a:rPr lang="fr-FR" dirty="0">
                <a:solidFill>
                  <a:schemeClr val="tx1"/>
                </a:solidFill>
              </a:rPr>
              <a:t>»</a:t>
            </a:r>
          </a:p>
          <a:p>
            <a:pPr marL="0" indent="0">
              <a:buNone/>
            </a:pPr>
            <a:endParaRPr lang="fr-FR" dirty="0">
              <a:solidFill>
                <a:schemeClr val="tx1"/>
              </a:solidFill>
            </a:endParaRPr>
          </a:p>
          <a:p>
            <a:pPr marL="0" indent="0">
              <a:buNone/>
            </a:pPr>
            <a:endParaRPr lang="fr-BE" dirty="0">
              <a:solidFill>
                <a:srgbClr val="FF0000"/>
              </a:solidFill>
            </a:endParaRPr>
          </a:p>
        </p:txBody>
      </p:sp>
    </p:spTree>
    <p:extLst>
      <p:ext uri="{BB962C8B-B14F-4D97-AF65-F5344CB8AC3E}">
        <p14:creationId xmlns:p14="http://schemas.microsoft.com/office/powerpoint/2010/main" val="134810616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DF55D1-5631-77C3-E1B7-C34E45BEA49F}"/>
              </a:ext>
            </a:extLst>
          </p:cNvPr>
          <p:cNvSpPr>
            <a:spLocks noGrp="1"/>
          </p:cNvSpPr>
          <p:nvPr>
            <p:ph type="title"/>
          </p:nvPr>
        </p:nvSpPr>
        <p:spPr/>
        <p:txBody>
          <a:bodyPr/>
          <a:lstStyle/>
          <a:p>
            <a:r>
              <a:rPr lang="fr-FR" dirty="0"/>
              <a:t>5. L’attaque ad hominem</a:t>
            </a:r>
            <a:endParaRPr lang="fr-BE" dirty="0"/>
          </a:p>
        </p:txBody>
      </p:sp>
      <p:sp>
        <p:nvSpPr>
          <p:cNvPr id="3" name="Espace réservé du contenu 2">
            <a:extLst>
              <a:ext uri="{FF2B5EF4-FFF2-40B4-BE49-F238E27FC236}">
                <a16:creationId xmlns:a16="http://schemas.microsoft.com/office/drawing/2014/main" id="{B5910F2D-7C3F-8D7C-C73E-A15A39B636EC}"/>
              </a:ext>
            </a:extLst>
          </p:cNvPr>
          <p:cNvSpPr>
            <a:spLocks noGrp="1"/>
          </p:cNvSpPr>
          <p:nvPr>
            <p:ph idx="1"/>
          </p:nvPr>
        </p:nvSpPr>
        <p:spPr/>
        <p:txBody>
          <a:bodyPr>
            <a:normAutofit lnSpcReduction="10000"/>
          </a:bodyPr>
          <a:lstStyle/>
          <a:p>
            <a:r>
              <a:rPr lang="fr-FR" dirty="0">
                <a:solidFill>
                  <a:srgbClr val="FF0000"/>
                </a:solidFill>
              </a:rPr>
              <a:t>Attention :</a:t>
            </a:r>
            <a:r>
              <a:rPr lang="fr-FR" dirty="0">
                <a:solidFill>
                  <a:schemeClr val="tx1"/>
                </a:solidFill>
              </a:rPr>
              <a:t> l’attaque </a:t>
            </a:r>
            <a:r>
              <a:rPr lang="fr-FR" i="1" dirty="0">
                <a:solidFill>
                  <a:schemeClr val="tx1"/>
                </a:solidFill>
              </a:rPr>
              <a:t>ad hominem</a:t>
            </a:r>
            <a:r>
              <a:rPr lang="fr-FR" dirty="0">
                <a:solidFill>
                  <a:schemeClr val="tx1"/>
                </a:solidFill>
              </a:rPr>
              <a:t> est une attaque et non un argument.</a:t>
            </a:r>
          </a:p>
          <a:p>
            <a:endParaRPr lang="fr-FR" dirty="0">
              <a:solidFill>
                <a:schemeClr val="tx1"/>
              </a:solidFill>
            </a:endParaRPr>
          </a:p>
          <a:p>
            <a:pPr>
              <a:buClrTx/>
              <a:buFont typeface="+mj-lt"/>
              <a:buAutoNum type="arabicPeriod"/>
            </a:pPr>
            <a:r>
              <a:rPr lang="fr-FR" u="sng" dirty="0">
                <a:solidFill>
                  <a:schemeClr val="tx1"/>
                </a:solidFill>
              </a:rPr>
              <a:t>L’attaque </a:t>
            </a:r>
            <a:r>
              <a:rPr lang="fr-FR" i="1" u="sng" dirty="0">
                <a:solidFill>
                  <a:schemeClr val="tx1"/>
                </a:solidFill>
              </a:rPr>
              <a:t>ad personam</a:t>
            </a:r>
            <a:r>
              <a:rPr lang="fr-FR" u="sng" dirty="0">
                <a:solidFill>
                  <a:schemeClr val="tx1"/>
                </a:solidFill>
              </a:rPr>
              <a:t> de 1</a:t>
            </a:r>
            <a:r>
              <a:rPr lang="fr-FR" u="sng" baseline="30000" dirty="0">
                <a:solidFill>
                  <a:schemeClr val="tx1"/>
                </a:solidFill>
              </a:rPr>
              <a:t>er</a:t>
            </a:r>
            <a:r>
              <a:rPr lang="fr-FR" u="sng" dirty="0">
                <a:solidFill>
                  <a:schemeClr val="tx1"/>
                </a:solidFill>
              </a:rPr>
              <a:t> degré</a:t>
            </a:r>
          </a:p>
          <a:p>
            <a:pPr marL="0" indent="0">
              <a:buClrTx/>
              <a:buNone/>
            </a:pPr>
            <a:r>
              <a:rPr lang="fr-FR" sz="1600" dirty="0">
                <a:solidFill>
                  <a:schemeClr val="tx1"/>
                </a:solidFill>
              </a:rPr>
              <a:t>	= Insulte (</a:t>
            </a:r>
            <a:r>
              <a:rPr lang="fr-FR" sz="1600" i="1" dirty="0">
                <a:solidFill>
                  <a:schemeClr val="tx1"/>
                </a:solidFill>
              </a:rPr>
              <a:t>ex: « </a:t>
            </a:r>
            <a:r>
              <a:rPr lang="fr-FR" sz="1600" dirty="0">
                <a:solidFill>
                  <a:schemeClr val="tx1"/>
                </a:solidFill>
              </a:rPr>
              <a:t>Il faut être un fameux crétin pour soutenir que… »)</a:t>
            </a:r>
          </a:p>
          <a:p>
            <a:pPr>
              <a:buClrTx/>
              <a:buFont typeface="+mj-lt"/>
              <a:buAutoNum type="arabicPeriod" startAt="2"/>
            </a:pPr>
            <a:r>
              <a:rPr lang="fr-FR" u="sng" dirty="0">
                <a:solidFill>
                  <a:schemeClr val="tx1"/>
                </a:solidFill>
              </a:rPr>
              <a:t>L’attaque </a:t>
            </a:r>
            <a:r>
              <a:rPr lang="fr-FR" i="1" u="sng" dirty="0">
                <a:solidFill>
                  <a:schemeClr val="tx1"/>
                </a:solidFill>
              </a:rPr>
              <a:t>ad personam</a:t>
            </a:r>
            <a:r>
              <a:rPr lang="fr-FR" u="sng" dirty="0">
                <a:solidFill>
                  <a:schemeClr val="tx1"/>
                </a:solidFill>
              </a:rPr>
              <a:t> de 2</a:t>
            </a:r>
            <a:r>
              <a:rPr lang="fr-FR" u="sng" baseline="30000" dirty="0">
                <a:solidFill>
                  <a:schemeClr val="tx1"/>
                </a:solidFill>
              </a:rPr>
              <a:t>ème</a:t>
            </a:r>
            <a:r>
              <a:rPr lang="fr-FR" u="sng" dirty="0">
                <a:solidFill>
                  <a:schemeClr val="tx1"/>
                </a:solidFill>
              </a:rPr>
              <a:t> degré</a:t>
            </a:r>
          </a:p>
          <a:p>
            <a:pPr marL="0" indent="0">
              <a:buClrTx/>
              <a:buNone/>
            </a:pPr>
            <a:endParaRPr lang="fr-FR" u="sng" dirty="0">
              <a:solidFill>
                <a:schemeClr val="tx1"/>
              </a:solidFill>
            </a:endParaRPr>
          </a:p>
          <a:p>
            <a:pPr marL="0" indent="0">
              <a:buClrTx/>
              <a:buNone/>
            </a:pPr>
            <a:r>
              <a:rPr lang="fr-FR" dirty="0">
                <a:solidFill>
                  <a:schemeClr val="tx1"/>
                </a:solidFill>
              </a:rPr>
              <a:t>	= Attaque subtile associant insulte et argument (</a:t>
            </a:r>
            <a:r>
              <a:rPr lang="fr-FR" sz="1600" i="1" dirty="0">
                <a:solidFill>
                  <a:schemeClr val="tx1"/>
                </a:solidFill>
              </a:rPr>
              <a:t>Ex: </a:t>
            </a:r>
            <a:r>
              <a:rPr lang="fr-FR" sz="1600" dirty="0">
                <a:solidFill>
                  <a:schemeClr val="tx1"/>
                </a:solidFill>
              </a:rPr>
              <a:t>« </a:t>
            </a:r>
            <a:r>
              <a:rPr lang="fr-FR" sz="1600" i="1" dirty="0">
                <a:solidFill>
                  <a:schemeClr val="tx1"/>
                </a:solidFill>
              </a:rPr>
              <a:t>Il faut être bête pour dire 	cela ! Tu soutiens la thèse du Docteur Raoul qui est pourtant décrié par toutes les 	études ! »</a:t>
            </a:r>
          </a:p>
          <a:p>
            <a:pPr marL="0" indent="0">
              <a:buClrTx/>
              <a:buNone/>
            </a:pPr>
            <a:r>
              <a:rPr lang="fr-FR" sz="1600" i="1" dirty="0">
                <a:solidFill>
                  <a:schemeClr val="tx1"/>
                </a:solidFill>
              </a:rPr>
              <a:t>	</a:t>
            </a:r>
          </a:p>
          <a:p>
            <a:pPr marL="0" indent="0">
              <a:buClrTx/>
              <a:buNone/>
            </a:pPr>
            <a:r>
              <a:rPr lang="fr-FR" sz="1600" i="1" dirty="0">
                <a:solidFill>
                  <a:schemeClr val="tx1"/>
                </a:solidFill>
              </a:rPr>
              <a:t>	…</a:t>
            </a:r>
            <a:r>
              <a:rPr lang="fr-FR" sz="1600" dirty="0">
                <a:solidFill>
                  <a:schemeClr val="tx1"/>
                </a:solidFill>
              </a:rPr>
              <a:t>on sort de l’argumentation malgré tout !</a:t>
            </a:r>
          </a:p>
        </p:txBody>
      </p:sp>
    </p:spTree>
    <p:extLst>
      <p:ext uri="{BB962C8B-B14F-4D97-AF65-F5344CB8AC3E}">
        <p14:creationId xmlns:p14="http://schemas.microsoft.com/office/powerpoint/2010/main" val="7972611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8EADA1-F7A3-F550-BD3C-3CA4ABA580E4}"/>
              </a:ext>
            </a:extLst>
          </p:cNvPr>
          <p:cNvSpPr>
            <a:spLocks noGrp="1"/>
          </p:cNvSpPr>
          <p:nvPr>
            <p:ph type="title"/>
          </p:nvPr>
        </p:nvSpPr>
        <p:spPr/>
        <p:txBody>
          <a:bodyPr/>
          <a:lstStyle/>
          <a:p>
            <a:r>
              <a:rPr lang="fr-FR" dirty="0"/>
              <a:t>5. L’attaque </a:t>
            </a:r>
            <a:r>
              <a:rPr lang="fr-FR" i="1" dirty="0"/>
              <a:t>ad hominem</a:t>
            </a:r>
            <a:endParaRPr lang="fr-BE" dirty="0"/>
          </a:p>
        </p:txBody>
      </p:sp>
      <p:sp>
        <p:nvSpPr>
          <p:cNvPr id="3" name="Espace réservé du contenu 2">
            <a:extLst>
              <a:ext uri="{FF2B5EF4-FFF2-40B4-BE49-F238E27FC236}">
                <a16:creationId xmlns:a16="http://schemas.microsoft.com/office/drawing/2014/main" id="{251DB83F-5CB9-4643-A217-7DA3270A4BDF}"/>
              </a:ext>
            </a:extLst>
          </p:cNvPr>
          <p:cNvSpPr>
            <a:spLocks noGrp="1"/>
          </p:cNvSpPr>
          <p:nvPr>
            <p:ph idx="1"/>
          </p:nvPr>
        </p:nvSpPr>
        <p:spPr/>
        <p:txBody>
          <a:bodyPr>
            <a:normAutofit/>
          </a:bodyPr>
          <a:lstStyle/>
          <a:p>
            <a:pPr>
              <a:buClrTx/>
              <a:buFont typeface="+mj-lt"/>
              <a:buAutoNum type="arabicPeriod" startAt="3"/>
            </a:pPr>
            <a:r>
              <a:rPr lang="fr-FR" u="sng" dirty="0">
                <a:solidFill>
                  <a:schemeClr val="tx1"/>
                </a:solidFill>
              </a:rPr>
              <a:t>L’attaque </a:t>
            </a:r>
            <a:r>
              <a:rPr lang="fr-FR" i="1" u="sng" dirty="0">
                <a:solidFill>
                  <a:schemeClr val="tx1"/>
                </a:solidFill>
              </a:rPr>
              <a:t>ad hominem</a:t>
            </a:r>
            <a:r>
              <a:rPr lang="fr-FR" u="sng" dirty="0">
                <a:solidFill>
                  <a:schemeClr val="tx1"/>
                </a:solidFill>
              </a:rPr>
              <a:t> circonstancielle : le tartuffe</a:t>
            </a:r>
          </a:p>
          <a:p>
            <a:pPr marL="0" indent="0">
              <a:buClrTx/>
              <a:buNone/>
            </a:pPr>
            <a:endParaRPr lang="fr-FR" b="0" i="0" dirty="0">
              <a:solidFill>
                <a:srgbClr val="353535"/>
              </a:solidFill>
              <a:effectLst/>
              <a:latin typeface="Lucida Sans Unicode" panose="020B0602030504020204" pitchFamily="34" charset="0"/>
            </a:endParaRPr>
          </a:p>
          <a:p>
            <a:pPr marL="0" indent="0" algn="just">
              <a:buClrTx/>
              <a:buNone/>
            </a:pPr>
            <a:r>
              <a:rPr lang="fr-FR" b="0" i="0" dirty="0">
                <a:solidFill>
                  <a:srgbClr val="353535"/>
                </a:solidFill>
                <a:effectLst/>
              </a:rPr>
              <a:t>	</a:t>
            </a:r>
            <a:r>
              <a:rPr lang="fr-FR" sz="1700" b="0" i="0" dirty="0">
                <a:solidFill>
                  <a:srgbClr val="353535"/>
                </a:solidFill>
                <a:effectLst/>
              </a:rPr>
              <a:t>= Faire reproche à un locuteur d’adopter une forme de comportement 	incompatible avec le discours qu’il tient.</a:t>
            </a:r>
          </a:p>
          <a:p>
            <a:pPr marL="0" indent="0" algn="just">
              <a:buClrTx/>
              <a:buNone/>
            </a:pPr>
            <a:r>
              <a:rPr lang="fr-FR" dirty="0">
                <a:solidFill>
                  <a:srgbClr val="353535"/>
                </a:solidFill>
              </a:rPr>
              <a:t>	</a:t>
            </a:r>
            <a:r>
              <a:rPr lang="fr-FR" sz="1500" i="1" dirty="0">
                <a:solidFill>
                  <a:srgbClr val="353535"/>
                </a:solidFill>
              </a:rPr>
              <a:t>Ex: « Si vous défendez à ce point les droits des réfugiés, pourquoi n’en 	accueillez vous 	pas un chez vous ? »</a:t>
            </a:r>
          </a:p>
          <a:p>
            <a:pPr marL="0" indent="0" algn="just">
              <a:buClrTx/>
              <a:buNone/>
            </a:pPr>
            <a:endParaRPr lang="fr-FR" sz="1500" dirty="0">
              <a:solidFill>
                <a:schemeClr val="tx1"/>
              </a:solidFill>
            </a:endParaRPr>
          </a:p>
          <a:p>
            <a:pPr>
              <a:buClrTx/>
              <a:buFont typeface="+mj-lt"/>
              <a:buAutoNum type="arabicPeriod" startAt="4"/>
            </a:pPr>
            <a:r>
              <a:rPr lang="fr-FR" u="sng" dirty="0">
                <a:solidFill>
                  <a:schemeClr val="tx1"/>
                </a:solidFill>
              </a:rPr>
              <a:t>L’attaque </a:t>
            </a:r>
            <a:r>
              <a:rPr lang="fr-FR" i="1" u="sng" dirty="0">
                <a:solidFill>
                  <a:schemeClr val="tx1"/>
                </a:solidFill>
              </a:rPr>
              <a:t>ad hominem </a:t>
            </a:r>
            <a:r>
              <a:rPr lang="fr-FR" u="sng" dirty="0">
                <a:solidFill>
                  <a:schemeClr val="tx1"/>
                </a:solidFill>
              </a:rPr>
              <a:t>par association</a:t>
            </a:r>
            <a:endParaRPr lang="fr-BE" u="sng" dirty="0">
              <a:solidFill>
                <a:srgbClr val="FF0000"/>
              </a:solidFill>
            </a:endParaRPr>
          </a:p>
          <a:p>
            <a:r>
              <a:rPr lang="fr-BE" sz="1700" dirty="0"/>
              <a:t>= Associer son interlocuteur à une catégorie d’individus dont l’avis aurait moins de valeur.</a:t>
            </a:r>
          </a:p>
          <a:p>
            <a:pPr lvl="1"/>
            <a:r>
              <a:rPr lang="fr-BE" sz="1300" i="1" dirty="0"/>
              <a:t>Ex : « Si je comprends bien, vous êtes de ceux qui pensez que… »</a:t>
            </a:r>
          </a:p>
        </p:txBody>
      </p:sp>
    </p:spTree>
    <p:extLst>
      <p:ext uri="{BB962C8B-B14F-4D97-AF65-F5344CB8AC3E}">
        <p14:creationId xmlns:p14="http://schemas.microsoft.com/office/powerpoint/2010/main" val="1190130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58005E-32F2-75E0-F56E-3AFB915AD491}"/>
              </a:ext>
            </a:extLst>
          </p:cNvPr>
          <p:cNvSpPr>
            <a:spLocks noGrp="1"/>
          </p:cNvSpPr>
          <p:nvPr>
            <p:ph type="title"/>
          </p:nvPr>
        </p:nvSpPr>
        <p:spPr/>
        <p:txBody>
          <a:bodyPr/>
          <a:lstStyle/>
          <a:p>
            <a:r>
              <a:rPr lang="fr-FR" dirty="0"/>
              <a:t>6. Comment éviter ces pièges de l’argumentation ?</a:t>
            </a:r>
            <a:endParaRPr lang="fr-BE" dirty="0"/>
          </a:p>
        </p:txBody>
      </p:sp>
      <p:sp>
        <p:nvSpPr>
          <p:cNvPr id="3" name="Espace réservé du contenu 2">
            <a:extLst>
              <a:ext uri="{FF2B5EF4-FFF2-40B4-BE49-F238E27FC236}">
                <a16:creationId xmlns:a16="http://schemas.microsoft.com/office/drawing/2014/main" id="{29BB3C06-3788-B0E7-2E3A-860B842BCC0F}"/>
              </a:ext>
            </a:extLst>
          </p:cNvPr>
          <p:cNvSpPr>
            <a:spLocks noGrp="1"/>
          </p:cNvSpPr>
          <p:nvPr>
            <p:ph idx="1"/>
          </p:nvPr>
        </p:nvSpPr>
        <p:spPr/>
        <p:txBody>
          <a:bodyPr/>
          <a:lstStyle/>
          <a:p>
            <a:r>
              <a:rPr lang="fr-FR" dirty="0"/>
              <a:t>Prendre le temps :</a:t>
            </a:r>
          </a:p>
          <a:p>
            <a:pPr marL="0" indent="0">
              <a:buNone/>
            </a:pPr>
            <a:endParaRPr lang="fr-FR" dirty="0"/>
          </a:p>
          <a:p>
            <a:pPr lvl="1">
              <a:buFont typeface="Wingdings" panose="05000000000000000000" pitchFamily="2" charset="2"/>
              <a:buChar char="Ø"/>
            </a:pPr>
            <a:r>
              <a:rPr lang="fr-BE" dirty="0"/>
              <a:t>Eviter de tomber dans les raccourcis et les raisonnements simplistes</a:t>
            </a:r>
          </a:p>
          <a:p>
            <a:pPr lvl="1">
              <a:buFont typeface="Wingdings" panose="05000000000000000000" pitchFamily="2" charset="2"/>
              <a:buChar char="Ø"/>
            </a:pPr>
            <a:r>
              <a:rPr lang="fr-BE" dirty="0"/>
              <a:t>Analyse / vérifier l’informations </a:t>
            </a:r>
          </a:p>
          <a:p>
            <a:pPr lvl="1">
              <a:buFont typeface="Wingdings" panose="05000000000000000000" pitchFamily="2" charset="2"/>
              <a:buChar char="Ø"/>
            </a:pPr>
            <a:r>
              <a:rPr lang="fr-BE" dirty="0"/>
              <a:t>Choix des mots </a:t>
            </a:r>
          </a:p>
          <a:p>
            <a:pPr marL="457200" lvl="1" indent="0">
              <a:buNone/>
            </a:pPr>
            <a:endParaRPr lang="fr-BE" dirty="0"/>
          </a:p>
          <a:p>
            <a:pPr marL="457200" lvl="1" indent="0">
              <a:buNone/>
            </a:pPr>
            <a:r>
              <a:rPr lang="fr-BE" dirty="0"/>
              <a:t>	</a:t>
            </a:r>
            <a:r>
              <a:rPr lang="fr-BE" i="1" dirty="0"/>
              <a:t>Ex : </a:t>
            </a:r>
            <a:r>
              <a:rPr lang="fr-BE" dirty="0"/>
              <a:t>Insulte, humiliation, attaque </a:t>
            </a:r>
            <a:r>
              <a:rPr lang="fr-BE" dirty="0">
                <a:sym typeface="Wingdings" panose="05000000000000000000" pitchFamily="2" charset="2"/>
              </a:rPr>
              <a:t>&gt;&lt; argumentation</a:t>
            </a:r>
          </a:p>
          <a:p>
            <a:pPr marL="457200" lvl="1" indent="0">
              <a:buNone/>
            </a:pPr>
            <a:endParaRPr lang="fr-BE" dirty="0">
              <a:sym typeface="Wingdings" panose="05000000000000000000" pitchFamily="2" charset="2"/>
            </a:endParaRPr>
          </a:p>
          <a:p>
            <a:pPr marL="457200" lvl="1" indent="0">
              <a:buNone/>
            </a:pPr>
            <a:r>
              <a:rPr lang="fr-BE" dirty="0">
                <a:sym typeface="Wingdings" panose="05000000000000000000" pitchFamily="2" charset="2"/>
              </a:rPr>
              <a:t>Argumentation ≠ Improvisation  préparation toujours nécessaire.</a:t>
            </a:r>
          </a:p>
          <a:p>
            <a:pPr marL="457200" lvl="1" indent="0">
              <a:buNone/>
            </a:pPr>
            <a:endParaRPr lang="fr-BE" dirty="0"/>
          </a:p>
          <a:p>
            <a:pPr marL="457200" lvl="1" indent="0">
              <a:buNone/>
            </a:pPr>
            <a:endParaRPr lang="fr-BE" dirty="0"/>
          </a:p>
          <a:p>
            <a:pPr lvl="1">
              <a:buFont typeface="Wingdings" panose="05000000000000000000" pitchFamily="2" charset="2"/>
              <a:buChar char="Ø"/>
            </a:pPr>
            <a:endParaRPr lang="fr-BE" dirty="0"/>
          </a:p>
        </p:txBody>
      </p:sp>
    </p:spTree>
    <p:extLst>
      <p:ext uri="{BB962C8B-B14F-4D97-AF65-F5344CB8AC3E}">
        <p14:creationId xmlns:p14="http://schemas.microsoft.com/office/powerpoint/2010/main" val="17683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DE020A-0CBB-5798-6F46-12FB839E6BAA}"/>
              </a:ext>
            </a:extLst>
          </p:cNvPr>
          <p:cNvSpPr>
            <a:spLocks noGrp="1"/>
          </p:cNvSpPr>
          <p:nvPr>
            <p:ph type="title"/>
          </p:nvPr>
        </p:nvSpPr>
        <p:spPr/>
        <p:txBody>
          <a:bodyPr/>
          <a:lstStyle/>
          <a:p>
            <a:r>
              <a:rPr lang="fr-FR" dirty="0"/>
              <a:t>7. Argumentation et médiation</a:t>
            </a:r>
            <a:endParaRPr lang="fr-BE" dirty="0"/>
          </a:p>
        </p:txBody>
      </p:sp>
      <p:sp>
        <p:nvSpPr>
          <p:cNvPr id="3" name="Espace réservé du contenu 2">
            <a:extLst>
              <a:ext uri="{FF2B5EF4-FFF2-40B4-BE49-F238E27FC236}">
                <a16:creationId xmlns:a16="http://schemas.microsoft.com/office/drawing/2014/main" id="{03B42128-33D7-0B6D-6C05-C294611C23D4}"/>
              </a:ext>
            </a:extLst>
          </p:cNvPr>
          <p:cNvSpPr>
            <a:spLocks noGrp="1"/>
          </p:cNvSpPr>
          <p:nvPr>
            <p:ph idx="1"/>
          </p:nvPr>
        </p:nvSpPr>
        <p:spPr/>
        <p:txBody>
          <a:bodyPr/>
          <a:lstStyle/>
          <a:p>
            <a:r>
              <a:rPr lang="fr-FR" dirty="0"/>
              <a:t>Objectif de compromis </a:t>
            </a:r>
            <a:r>
              <a:rPr lang="fr-FR" dirty="0">
                <a:sym typeface="Wingdings" panose="05000000000000000000" pitchFamily="2" charset="2"/>
              </a:rPr>
              <a:t>: Partager ses attentes et son ressenti tout en comprenant et rencontrant les besoins de son interlocuteur.</a:t>
            </a:r>
          </a:p>
          <a:p>
            <a:pPr marL="0" indent="0">
              <a:buNone/>
            </a:pPr>
            <a:endParaRPr lang="fr-FR" dirty="0">
              <a:sym typeface="Wingdings" panose="05000000000000000000" pitchFamily="2" charset="2"/>
            </a:endParaRPr>
          </a:p>
          <a:p>
            <a:pPr>
              <a:buFont typeface="Wingdings" panose="05000000000000000000" pitchFamily="2" charset="2"/>
              <a:buChar char="è"/>
            </a:pPr>
            <a:r>
              <a:rPr lang="fr-FR" dirty="0">
                <a:sym typeface="Wingdings" panose="05000000000000000000" pitchFamily="2" charset="2"/>
              </a:rPr>
              <a:t>Pas de place pour un traitement de l’information « en surface »  biais cognitifs  Echec</a:t>
            </a:r>
          </a:p>
          <a:p>
            <a:pPr>
              <a:buFont typeface="Wingdings" panose="05000000000000000000" pitchFamily="2" charset="2"/>
              <a:buChar char="è"/>
            </a:pPr>
            <a:r>
              <a:rPr lang="fr-FR" dirty="0">
                <a:sym typeface="Wingdings" panose="05000000000000000000" pitchFamily="2" charset="2"/>
              </a:rPr>
              <a:t>Le succès d’une médiation dépend de la qualité de la communication et de l’argumentation proposée: une argumentation valide sur le plan du raisonnement a + de chance d’emporter une adhésion que des raccourcis amenant à des </a:t>
            </a:r>
            <a:r>
              <a:rPr lang="fr-FR">
                <a:sym typeface="Wingdings" panose="05000000000000000000" pitchFamily="2" charset="2"/>
              </a:rPr>
              <a:t>biais cognitifs.</a:t>
            </a:r>
            <a:endParaRPr lang="fr-FR" dirty="0">
              <a:sym typeface="Wingdings" panose="05000000000000000000" pitchFamily="2" charset="2"/>
            </a:endParaRPr>
          </a:p>
          <a:p>
            <a:endParaRPr lang="fr-BE" dirty="0"/>
          </a:p>
        </p:txBody>
      </p:sp>
    </p:spTree>
    <p:extLst>
      <p:ext uri="{BB962C8B-B14F-4D97-AF65-F5344CB8AC3E}">
        <p14:creationId xmlns:p14="http://schemas.microsoft.com/office/powerpoint/2010/main" val="1460674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4F4E20C-D09A-4F7F-9ACE-366906C48DF2}"/>
              </a:ext>
            </a:extLst>
          </p:cNvPr>
          <p:cNvSpPr>
            <a:spLocks noGrp="1"/>
          </p:cNvSpPr>
          <p:nvPr>
            <p:ph type="title"/>
          </p:nvPr>
        </p:nvSpPr>
        <p:spPr/>
        <p:txBody>
          <a:bodyPr/>
          <a:lstStyle/>
          <a:p>
            <a:r>
              <a:rPr lang="fr-FR" dirty="0"/>
              <a:t>1. Introduction</a:t>
            </a:r>
            <a:endParaRPr lang="fr-BE" dirty="0"/>
          </a:p>
        </p:txBody>
      </p:sp>
      <p:sp>
        <p:nvSpPr>
          <p:cNvPr id="3" name="Espace réservé du contenu 2">
            <a:extLst>
              <a:ext uri="{FF2B5EF4-FFF2-40B4-BE49-F238E27FC236}">
                <a16:creationId xmlns:a16="http://schemas.microsoft.com/office/drawing/2014/main" id="{29EFB8C8-263A-4695-B200-4FDDEE487F75}"/>
              </a:ext>
            </a:extLst>
          </p:cNvPr>
          <p:cNvSpPr>
            <a:spLocks noGrp="1"/>
          </p:cNvSpPr>
          <p:nvPr>
            <p:ph idx="1"/>
          </p:nvPr>
        </p:nvSpPr>
        <p:spPr/>
        <p:txBody>
          <a:bodyPr>
            <a:normAutofit fontScale="62500" lnSpcReduction="20000"/>
          </a:bodyPr>
          <a:lstStyle/>
          <a:p>
            <a:pPr marL="0" indent="0">
              <a:buNone/>
            </a:pPr>
            <a:r>
              <a:rPr lang="fr-FR" b="1" u="sng" dirty="0"/>
              <a:t>Procédure judiciaire Vs Médiations – Lieux et moments où la communication est omniprésente</a:t>
            </a:r>
          </a:p>
          <a:p>
            <a:pPr marL="0" indent="0">
              <a:buNone/>
            </a:pPr>
            <a:endParaRPr lang="fr-FR" b="1" i="1" u="sng" dirty="0"/>
          </a:p>
          <a:p>
            <a:pPr>
              <a:buFont typeface="Wingdings" panose="05000000000000000000" pitchFamily="2" charset="2"/>
              <a:buChar char="Ø"/>
            </a:pPr>
            <a:r>
              <a:rPr lang="fr-FR" dirty="0"/>
              <a:t>Cours et tribunaux :</a:t>
            </a:r>
          </a:p>
          <a:p>
            <a:pPr lvl="1">
              <a:buFont typeface="Arial" panose="020B0604020202020204" pitchFamily="34" charset="0"/>
              <a:buChar char="•"/>
            </a:pPr>
            <a:r>
              <a:rPr lang="fr-FR" dirty="0"/>
              <a:t>Adversaires</a:t>
            </a:r>
          </a:p>
          <a:p>
            <a:pPr lvl="1">
              <a:buFont typeface="Arial" panose="020B0604020202020204" pitchFamily="34" charset="0"/>
              <a:buChar char="•"/>
            </a:pPr>
            <a:r>
              <a:rPr lang="fr-FR" dirty="0"/>
              <a:t>Rupture du dialogue </a:t>
            </a:r>
            <a:r>
              <a:rPr lang="fr-FR" dirty="0">
                <a:sym typeface="Wingdings" panose="05000000000000000000" pitchFamily="2" charset="2"/>
              </a:rPr>
              <a:t> rapports de forces (r</a:t>
            </a:r>
            <a:r>
              <a:rPr lang="fr-FR" dirty="0"/>
              <a:t>hétorique plus musclée, disposition des lieux, …)</a:t>
            </a:r>
          </a:p>
          <a:p>
            <a:pPr lvl="1">
              <a:buFont typeface="Arial" panose="020B0604020202020204" pitchFamily="34" charset="0"/>
              <a:buChar char="•"/>
            </a:pPr>
            <a:r>
              <a:rPr lang="fr-FR" dirty="0"/>
              <a:t>Règlement du litige : victoire Vs défaite</a:t>
            </a:r>
          </a:p>
          <a:p>
            <a:pPr lvl="1">
              <a:buFont typeface="Arial" panose="020B0604020202020204" pitchFamily="34" charset="0"/>
              <a:buChar char="•"/>
            </a:pPr>
            <a:r>
              <a:rPr lang="fr-FR" dirty="0"/>
              <a:t>Convaincre le juge</a:t>
            </a:r>
          </a:p>
          <a:p>
            <a:pPr marL="0" indent="0">
              <a:buNone/>
            </a:pPr>
            <a:endParaRPr lang="fr-FR" dirty="0"/>
          </a:p>
          <a:p>
            <a:pPr>
              <a:buFont typeface="Wingdings" panose="05000000000000000000" pitchFamily="2" charset="2"/>
              <a:buChar char="Ø"/>
            </a:pPr>
            <a:r>
              <a:rPr lang="fr-FR" dirty="0"/>
              <a:t>M</a:t>
            </a:r>
            <a:r>
              <a:rPr lang="fr-BE" dirty="0" err="1"/>
              <a:t>édiation</a:t>
            </a:r>
            <a:r>
              <a:rPr lang="fr-BE" dirty="0"/>
              <a:t> :</a:t>
            </a:r>
          </a:p>
          <a:p>
            <a:pPr lvl="1">
              <a:buFont typeface="Arial" panose="020B0604020202020204" pitchFamily="34" charset="0"/>
              <a:buChar char="•"/>
            </a:pPr>
            <a:r>
              <a:rPr lang="fr-FR" dirty="0"/>
              <a:t>F</a:t>
            </a:r>
            <a:r>
              <a:rPr lang="fr-BE" dirty="0"/>
              <a:t>aire évoluer les points de vue</a:t>
            </a:r>
          </a:p>
          <a:p>
            <a:pPr lvl="1">
              <a:buFont typeface="Arial" panose="020B0604020202020204" pitchFamily="34" charset="0"/>
              <a:buChar char="•"/>
            </a:pPr>
            <a:r>
              <a:rPr lang="fr-FR" dirty="0"/>
              <a:t>P</a:t>
            </a:r>
            <a:r>
              <a:rPr lang="fr-BE" dirty="0" err="1"/>
              <a:t>artenaires</a:t>
            </a:r>
            <a:endParaRPr lang="fr-BE" dirty="0"/>
          </a:p>
          <a:p>
            <a:pPr lvl="1">
              <a:buFont typeface="Arial" panose="020B0604020202020204" pitchFamily="34" charset="0"/>
              <a:buChar char="•"/>
            </a:pPr>
            <a:r>
              <a:rPr lang="fr-FR" dirty="0"/>
              <a:t>Compromis</a:t>
            </a:r>
          </a:p>
          <a:p>
            <a:pPr lvl="1">
              <a:buFont typeface="Arial" panose="020B0604020202020204" pitchFamily="34" charset="0"/>
              <a:buChar char="•"/>
            </a:pPr>
            <a:r>
              <a:rPr lang="fr-FR" dirty="0"/>
              <a:t>Convaincre son partenaire</a:t>
            </a:r>
          </a:p>
          <a:p>
            <a:pPr lvl="1">
              <a:buFont typeface="Arial" panose="020B0604020202020204" pitchFamily="34" charset="0"/>
              <a:buChar char="•"/>
            </a:pPr>
            <a:endParaRPr lang="fr-FR" dirty="0"/>
          </a:p>
          <a:p>
            <a:pPr lvl="1">
              <a:buFont typeface="Wingdings" panose="05000000000000000000" pitchFamily="2" charset="2"/>
              <a:buChar char="è"/>
            </a:pPr>
            <a:r>
              <a:rPr lang="fr-FR" dirty="0">
                <a:sym typeface="Wingdings" panose="05000000000000000000" pitchFamily="2" charset="2"/>
              </a:rPr>
              <a:t>Approche totalement différente de la communication selon la voie empruntée MAIS un point commun : convaincre</a:t>
            </a:r>
          </a:p>
          <a:p>
            <a:pPr marL="457200" lvl="1" indent="0">
              <a:buNone/>
            </a:pPr>
            <a:endParaRPr lang="fr-BE" dirty="0"/>
          </a:p>
          <a:p>
            <a:pPr marL="0" indent="0">
              <a:buNone/>
            </a:pPr>
            <a:endParaRPr lang="fr-FR" dirty="0"/>
          </a:p>
        </p:txBody>
      </p:sp>
    </p:spTree>
    <p:extLst>
      <p:ext uri="{BB962C8B-B14F-4D97-AF65-F5344CB8AC3E}">
        <p14:creationId xmlns:p14="http://schemas.microsoft.com/office/powerpoint/2010/main" val="23206703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B949D2-6173-4A06-AA99-F10C6F323EDA}"/>
              </a:ext>
            </a:extLst>
          </p:cNvPr>
          <p:cNvSpPr>
            <a:spLocks noGrp="1"/>
          </p:cNvSpPr>
          <p:nvPr>
            <p:ph type="title"/>
          </p:nvPr>
        </p:nvSpPr>
        <p:spPr/>
        <p:txBody>
          <a:bodyPr/>
          <a:lstStyle/>
          <a:p>
            <a:r>
              <a:rPr lang="fr-FR" dirty="0"/>
              <a:t>2. L’argumentation</a:t>
            </a:r>
            <a:endParaRPr lang="fr-BE" dirty="0"/>
          </a:p>
        </p:txBody>
      </p:sp>
      <p:sp>
        <p:nvSpPr>
          <p:cNvPr id="3" name="Espace réservé du contenu 2">
            <a:extLst>
              <a:ext uri="{FF2B5EF4-FFF2-40B4-BE49-F238E27FC236}">
                <a16:creationId xmlns:a16="http://schemas.microsoft.com/office/drawing/2014/main" id="{09EF2186-D99A-428E-A7BA-5535F32D5CE0}"/>
              </a:ext>
            </a:extLst>
          </p:cNvPr>
          <p:cNvSpPr>
            <a:spLocks noGrp="1"/>
          </p:cNvSpPr>
          <p:nvPr>
            <p:ph idx="1"/>
          </p:nvPr>
        </p:nvSpPr>
        <p:spPr/>
        <p:txBody>
          <a:bodyPr>
            <a:normAutofit fontScale="85000" lnSpcReduction="20000"/>
          </a:bodyPr>
          <a:lstStyle/>
          <a:p>
            <a:pPr marL="0" indent="0" algn="just">
              <a:buNone/>
            </a:pPr>
            <a:r>
              <a:rPr lang="fr-FR" dirty="0"/>
              <a:t>= </a:t>
            </a:r>
            <a:r>
              <a:rPr lang="fr-BE" dirty="0"/>
              <a:t>L'action de convaincre et pousser ainsi l'autre à agir. Elle vise à être comprise de tous et résiste à l'utilisation d'arguments fallacieux (= raisonnements incorrects qui ont pourtant une apparence de validité logique).</a:t>
            </a:r>
          </a:p>
          <a:p>
            <a:pPr marL="0" indent="0" algn="just">
              <a:buNone/>
            </a:pPr>
            <a:endParaRPr lang="fr-FR" dirty="0"/>
          </a:p>
          <a:p>
            <a:pPr marL="0" indent="0" algn="just">
              <a:buNone/>
            </a:pPr>
            <a:r>
              <a:rPr lang="fr-FR" u="sng" dirty="0"/>
              <a:t>2 éléments :</a:t>
            </a:r>
            <a:endParaRPr lang="fr-FR" dirty="0"/>
          </a:p>
          <a:p>
            <a:pPr marL="0" indent="0" algn="just">
              <a:buNone/>
            </a:pPr>
            <a:endParaRPr lang="fr-FR" u="sng" dirty="0"/>
          </a:p>
          <a:p>
            <a:pPr algn="just">
              <a:buClrTx/>
              <a:buFont typeface="+mj-lt"/>
              <a:buAutoNum type="arabicPeriod"/>
            </a:pPr>
            <a:r>
              <a:rPr lang="fr-FR" dirty="0">
                <a:solidFill>
                  <a:schemeClr val="tx1"/>
                </a:solidFill>
              </a:rPr>
              <a:t>Une conclusion : ce qu’on veut faire admettre</a:t>
            </a:r>
          </a:p>
          <a:p>
            <a:pPr algn="just">
              <a:buClrTx/>
              <a:buFont typeface="+mj-lt"/>
              <a:buAutoNum type="arabicPeriod"/>
            </a:pPr>
            <a:r>
              <a:rPr lang="fr-FR" dirty="0">
                <a:solidFill>
                  <a:schemeClr val="tx1"/>
                </a:solidFill>
              </a:rPr>
              <a:t>Des prémisses : moyens utilisés pour faire admettre votre conclusion / tout ce dont part l’orateur et ce sur quoi il bâtit son raisonnement. </a:t>
            </a:r>
          </a:p>
          <a:p>
            <a:pPr marL="0" indent="0" algn="just">
              <a:buClrTx/>
              <a:buNone/>
            </a:pPr>
            <a:r>
              <a:rPr lang="fr-FR" dirty="0">
                <a:solidFill>
                  <a:schemeClr val="tx1"/>
                </a:solidFill>
              </a:rPr>
              <a:t> </a:t>
            </a:r>
          </a:p>
          <a:p>
            <a:pPr marL="0" indent="0" algn="just">
              <a:buClrTx/>
              <a:buNone/>
            </a:pPr>
            <a:r>
              <a:rPr lang="fr-FR" i="1" dirty="0">
                <a:solidFill>
                  <a:schemeClr val="tx1"/>
                </a:solidFill>
              </a:rPr>
              <a:t>Ex:</a:t>
            </a:r>
            <a:r>
              <a:rPr lang="fr-FR" dirty="0">
                <a:solidFill>
                  <a:schemeClr val="tx1"/>
                </a:solidFill>
              </a:rPr>
              <a:t> « </a:t>
            </a:r>
            <a:r>
              <a:rPr lang="fr-FR" i="1" dirty="0">
                <a:solidFill>
                  <a:schemeClr val="tx1"/>
                </a:solidFill>
              </a:rPr>
              <a:t>Parce que tous les hommes sont mortels et que je suis un homme, alors je suis mortel ».</a:t>
            </a:r>
          </a:p>
          <a:p>
            <a:pPr marL="0" indent="0" algn="just">
              <a:buClrTx/>
              <a:buNone/>
            </a:pPr>
            <a:endParaRPr lang="fr-FR" i="1" dirty="0">
              <a:solidFill>
                <a:schemeClr val="tx1"/>
              </a:solidFill>
            </a:endParaRPr>
          </a:p>
          <a:p>
            <a:pPr marL="0" indent="0" algn="just">
              <a:buClrTx/>
              <a:buNone/>
            </a:pPr>
            <a:r>
              <a:rPr lang="fr-FR" i="1" dirty="0">
                <a:solidFill>
                  <a:schemeClr val="tx1"/>
                </a:solidFill>
              </a:rPr>
              <a:t> 	</a:t>
            </a:r>
            <a:endParaRPr lang="fr-FR" dirty="0">
              <a:solidFill>
                <a:schemeClr val="tx1"/>
              </a:solidFill>
            </a:endParaRPr>
          </a:p>
        </p:txBody>
      </p:sp>
    </p:spTree>
    <p:extLst>
      <p:ext uri="{BB962C8B-B14F-4D97-AF65-F5344CB8AC3E}">
        <p14:creationId xmlns:p14="http://schemas.microsoft.com/office/powerpoint/2010/main" val="3714375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87F89A-C450-4557-A830-34D05BAA699B}"/>
              </a:ext>
            </a:extLst>
          </p:cNvPr>
          <p:cNvSpPr>
            <a:spLocks noGrp="1"/>
          </p:cNvSpPr>
          <p:nvPr>
            <p:ph type="title"/>
          </p:nvPr>
        </p:nvSpPr>
        <p:spPr/>
        <p:txBody>
          <a:bodyPr/>
          <a:lstStyle/>
          <a:p>
            <a:r>
              <a:rPr lang="fr-FR" dirty="0"/>
              <a:t>3. Qu’est ce qu’une bonne argumentation ?</a:t>
            </a:r>
            <a:endParaRPr lang="fr-BE" dirty="0"/>
          </a:p>
        </p:txBody>
      </p:sp>
      <p:sp>
        <p:nvSpPr>
          <p:cNvPr id="3" name="Espace réservé du contenu 2">
            <a:extLst>
              <a:ext uri="{FF2B5EF4-FFF2-40B4-BE49-F238E27FC236}">
                <a16:creationId xmlns:a16="http://schemas.microsoft.com/office/drawing/2014/main" id="{E5A3EC06-B4FE-411A-A585-6BF9FF33A18B}"/>
              </a:ext>
            </a:extLst>
          </p:cNvPr>
          <p:cNvSpPr>
            <a:spLocks noGrp="1"/>
          </p:cNvSpPr>
          <p:nvPr>
            <p:ph idx="1"/>
          </p:nvPr>
        </p:nvSpPr>
        <p:spPr/>
        <p:txBody>
          <a:bodyPr>
            <a:normAutofit/>
          </a:bodyPr>
          <a:lstStyle/>
          <a:p>
            <a:r>
              <a:rPr lang="fr-FR" b="1" u="sng" dirty="0"/>
              <a:t>2 crash tests :</a:t>
            </a:r>
          </a:p>
          <a:p>
            <a:pPr marL="0" indent="0">
              <a:buNone/>
            </a:pPr>
            <a:endParaRPr lang="fr-FR" dirty="0"/>
          </a:p>
          <a:p>
            <a:pPr marL="982663">
              <a:buClr>
                <a:schemeClr val="tx1"/>
              </a:buClr>
              <a:buFont typeface="+mj-lt"/>
              <a:buAutoNum type="arabicPeriod"/>
            </a:pPr>
            <a:r>
              <a:rPr lang="fr-FR" dirty="0"/>
              <a:t>Le teste de vérité</a:t>
            </a:r>
          </a:p>
          <a:p>
            <a:pPr marL="639763" indent="0">
              <a:buClr>
                <a:schemeClr val="tx1"/>
              </a:buClr>
              <a:buNone/>
            </a:pPr>
            <a:endParaRPr lang="fr-FR" dirty="0"/>
          </a:p>
          <a:p>
            <a:pPr marL="639763" indent="0">
              <a:buClr>
                <a:schemeClr val="tx1"/>
              </a:buClr>
              <a:buNone/>
            </a:pPr>
            <a:r>
              <a:rPr lang="fr-FR" dirty="0"/>
              <a:t>2. Le test de validité</a:t>
            </a:r>
          </a:p>
          <a:p>
            <a:pPr marL="639763" indent="0">
              <a:buClr>
                <a:schemeClr val="tx1"/>
              </a:buClr>
              <a:buNone/>
            </a:pPr>
            <a:endParaRPr lang="fr-FR" dirty="0"/>
          </a:p>
        </p:txBody>
      </p:sp>
    </p:spTree>
    <p:extLst>
      <p:ext uri="{BB962C8B-B14F-4D97-AF65-F5344CB8AC3E}">
        <p14:creationId xmlns:p14="http://schemas.microsoft.com/office/powerpoint/2010/main" val="1419134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B323A8A-4CDD-41C9-9D8C-2B52EC48EB52}"/>
              </a:ext>
            </a:extLst>
          </p:cNvPr>
          <p:cNvSpPr>
            <a:spLocks noGrp="1"/>
          </p:cNvSpPr>
          <p:nvPr>
            <p:ph type="title"/>
          </p:nvPr>
        </p:nvSpPr>
        <p:spPr/>
        <p:txBody>
          <a:bodyPr/>
          <a:lstStyle/>
          <a:p>
            <a:r>
              <a:rPr lang="fr-FR" dirty="0"/>
              <a:t>3.1. Le test de vérité</a:t>
            </a:r>
            <a:endParaRPr lang="fr-BE" dirty="0"/>
          </a:p>
        </p:txBody>
      </p:sp>
      <p:sp>
        <p:nvSpPr>
          <p:cNvPr id="3" name="Espace réservé du contenu 2">
            <a:extLst>
              <a:ext uri="{FF2B5EF4-FFF2-40B4-BE49-F238E27FC236}">
                <a16:creationId xmlns:a16="http://schemas.microsoft.com/office/drawing/2014/main" id="{0B85DDDC-1304-4382-A1F7-75971500FAAC}"/>
              </a:ext>
            </a:extLst>
          </p:cNvPr>
          <p:cNvSpPr>
            <a:spLocks noGrp="1"/>
          </p:cNvSpPr>
          <p:nvPr>
            <p:ph idx="1"/>
          </p:nvPr>
        </p:nvSpPr>
        <p:spPr/>
        <p:txBody>
          <a:bodyPr>
            <a:normAutofit fontScale="92500" lnSpcReduction="20000"/>
          </a:bodyPr>
          <a:lstStyle/>
          <a:p>
            <a:pPr marL="0" indent="0">
              <a:buNone/>
            </a:pPr>
            <a:r>
              <a:rPr lang="fr-BE" dirty="0"/>
              <a:t>= Vérifier la vérité de la prémisse: qu’est-ce qui prouve ? </a:t>
            </a:r>
          </a:p>
          <a:p>
            <a:pPr marL="0" indent="0">
              <a:buNone/>
            </a:pPr>
            <a:r>
              <a:rPr lang="fr-FR" dirty="0"/>
              <a:t>	</a:t>
            </a:r>
            <a:r>
              <a:rPr lang="fr-BE" i="1" dirty="0"/>
              <a:t>Ex:</a:t>
            </a:r>
            <a:r>
              <a:rPr lang="fr-BE" dirty="0"/>
              <a:t> Que tous les hommes sont mortels ?</a:t>
            </a:r>
          </a:p>
          <a:p>
            <a:pPr marL="0" indent="0">
              <a:buNone/>
            </a:pPr>
            <a:endParaRPr lang="fr-FR" dirty="0"/>
          </a:p>
          <a:p>
            <a:pPr marL="0" indent="0">
              <a:buNone/>
            </a:pPr>
            <a:r>
              <a:rPr lang="fr-FR" u="sng" dirty="0"/>
              <a:t>4 familles d’arguments (à combiner) :</a:t>
            </a:r>
          </a:p>
          <a:p>
            <a:pPr marL="0" indent="0">
              <a:buNone/>
            </a:pPr>
            <a:endParaRPr lang="fr-FR" u="sng" dirty="0"/>
          </a:p>
          <a:p>
            <a:pPr>
              <a:buFontTx/>
              <a:buChar char="-"/>
            </a:pPr>
            <a:r>
              <a:rPr lang="fr-FR" dirty="0"/>
              <a:t>L’argument d’autorité</a:t>
            </a:r>
          </a:p>
          <a:p>
            <a:pPr>
              <a:buFontTx/>
              <a:buChar char="-"/>
            </a:pPr>
            <a:r>
              <a:rPr lang="fr-FR" dirty="0"/>
              <a:t>L’argument de communauté</a:t>
            </a:r>
          </a:p>
          <a:p>
            <a:pPr>
              <a:buFontTx/>
              <a:buChar char="-"/>
            </a:pPr>
            <a:r>
              <a:rPr lang="fr-FR" dirty="0"/>
              <a:t>L’argument de valeur</a:t>
            </a:r>
          </a:p>
          <a:p>
            <a:pPr>
              <a:buFontTx/>
              <a:buChar char="-"/>
            </a:pPr>
            <a:r>
              <a:rPr lang="fr-FR" dirty="0"/>
              <a:t>L’argument de cadrage</a:t>
            </a:r>
          </a:p>
          <a:p>
            <a:pPr marL="0" indent="0">
              <a:buNone/>
            </a:pPr>
            <a:endParaRPr lang="fr-BE" dirty="0"/>
          </a:p>
          <a:p>
            <a:pPr marL="0" indent="0">
              <a:buNone/>
            </a:pPr>
            <a:r>
              <a:rPr lang="fr-BE" dirty="0"/>
              <a:t>	 </a:t>
            </a:r>
          </a:p>
          <a:p>
            <a:endParaRPr lang="fr-BE" dirty="0"/>
          </a:p>
        </p:txBody>
      </p:sp>
    </p:spTree>
    <p:extLst>
      <p:ext uri="{BB962C8B-B14F-4D97-AF65-F5344CB8AC3E}">
        <p14:creationId xmlns:p14="http://schemas.microsoft.com/office/powerpoint/2010/main" val="169132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7D9B70-53D0-4BA1-81DA-634DFDC27B5E}"/>
              </a:ext>
            </a:extLst>
          </p:cNvPr>
          <p:cNvSpPr>
            <a:spLocks noGrp="1"/>
          </p:cNvSpPr>
          <p:nvPr>
            <p:ph type="title"/>
          </p:nvPr>
        </p:nvSpPr>
        <p:spPr/>
        <p:txBody>
          <a:bodyPr/>
          <a:lstStyle/>
          <a:p>
            <a:r>
              <a:rPr lang="fr-FR" dirty="0"/>
              <a:t>3.1.1. L’argument d’autorité</a:t>
            </a:r>
            <a:endParaRPr lang="fr-BE" dirty="0"/>
          </a:p>
        </p:txBody>
      </p:sp>
      <p:sp>
        <p:nvSpPr>
          <p:cNvPr id="3" name="Espace réservé du contenu 2">
            <a:extLst>
              <a:ext uri="{FF2B5EF4-FFF2-40B4-BE49-F238E27FC236}">
                <a16:creationId xmlns:a16="http://schemas.microsoft.com/office/drawing/2014/main" id="{EFE33EE9-A2E1-40E2-83BB-765E4812E338}"/>
              </a:ext>
            </a:extLst>
          </p:cNvPr>
          <p:cNvSpPr>
            <a:spLocks noGrp="1"/>
          </p:cNvSpPr>
          <p:nvPr>
            <p:ph idx="1"/>
          </p:nvPr>
        </p:nvSpPr>
        <p:spPr/>
        <p:txBody>
          <a:bodyPr>
            <a:normAutofit fontScale="85000" lnSpcReduction="20000"/>
          </a:bodyPr>
          <a:lstStyle/>
          <a:p>
            <a:r>
              <a:rPr lang="fr-FR" dirty="0"/>
              <a:t>Invoquer une autorité lors d’une argumentation, en accordant de la valeur à un propos en fonction de son origine plutôt que de son contenu.</a:t>
            </a:r>
          </a:p>
          <a:p>
            <a:r>
              <a:rPr lang="fr-FR" dirty="0"/>
              <a:t>= « Délégation de savoir », étant nous-même incapable de vérifier par nous-même</a:t>
            </a:r>
          </a:p>
          <a:p>
            <a:pPr marL="0" indent="0">
              <a:buNone/>
            </a:pPr>
            <a:endParaRPr lang="fr-FR" dirty="0"/>
          </a:p>
          <a:p>
            <a:pPr marL="0" indent="0">
              <a:buNone/>
            </a:pPr>
            <a:r>
              <a:rPr lang="fr-FR" dirty="0"/>
              <a:t>		</a:t>
            </a:r>
            <a:r>
              <a:rPr lang="fr-FR" i="1" dirty="0"/>
              <a:t>Ex : Le réchauffement climatique n’est plus contestable au vu du dernier 						rapport du GIEC</a:t>
            </a:r>
          </a:p>
          <a:p>
            <a:pPr marL="0" indent="0">
              <a:buNone/>
            </a:pPr>
            <a:r>
              <a:rPr lang="fr-FR" i="1" dirty="0"/>
              <a:t>		</a:t>
            </a:r>
          </a:p>
          <a:p>
            <a:pPr marL="0" indent="0">
              <a:buNone/>
            </a:pPr>
            <a:r>
              <a:rPr lang="fr-FR" i="1" u="sng" dirty="0"/>
              <a:t>Valeur argumentative ?</a:t>
            </a:r>
            <a:r>
              <a:rPr lang="fr-FR" dirty="0"/>
              <a:t> </a:t>
            </a:r>
          </a:p>
          <a:p>
            <a:pPr marL="0" indent="0">
              <a:buNone/>
            </a:pPr>
            <a:endParaRPr lang="fr-FR" i="1" u="sng" dirty="0"/>
          </a:p>
          <a:p>
            <a:pPr>
              <a:buClrTx/>
              <a:buFont typeface="Arial" panose="020B0604020202020204" pitchFamily="34" charset="0"/>
              <a:buChar char="•"/>
            </a:pPr>
            <a:r>
              <a:rPr lang="fr-FR" dirty="0">
                <a:solidFill>
                  <a:schemeClr val="tx1"/>
                </a:solidFill>
              </a:rPr>
              <a:t>Postulat que l’autorité n’ait commis aucune erreur</a:t>
            </a:r>
          </a:p>
          <a:p>
            <a:pPr>
              <a:buClrTx/>
              <a:buFont typeface="Arial" panose="020B0604020202020204" pitchFamily="34" charset="0"/>
              <a:buChar char="•"/>
            </a:pPr>
            <a:r>
              <a:rPr lang="fr-FR" dirty="0">
                <a:solidFill>
                  <a:schemeClr val="tx1"/>
                </a:solidFill>
              </a:rPr>
              <a:t>Postulat que l’autorité a effectué un raisonnement dans un contexte identique </a:t>
            </a:r>
            <a:r>
              <a:rPr lang="fr-FR" i="1" dirty="0">
                <a:solidFill>
                  <a:schemeClr val="tx1"/>
                </a:solidFill>
              </a:rPr>
              <a:t>(ex</a:t>
            </a:r>
            <a:r>
              <a:rPr lang="fr-FR" dirty="0">
                <a:solidFill>
                  <a:schemeClr val="tx1"/>
                </a:solidFill>
              </a:rPr>
              <a:t>: le réchauffement climatique ne se concrétise pas partout de la même manière</a:t>
            </a:r>
            <a:r>
              <a:rPr lang="fr-FR" i="1" dirty="0">
                <a:solidFill>
                  <a:schemeClr val="tx1"/>
                </a:solidFill>
              </a:rPr>
              <a:t>)</a:t>
            </a:r>
          </a:p>
          <a:p>
            <a:pPr>
              <a:buClrTx/>
              <a:buFont typeface="Arial" panose="020B0604020202020204" pitchFamily="34" charset="0"/>
              <a:buChar char="•"/>
            </a:pPr>
            <a:r>
              <a:rPr lang="fr-FR" dirty="0">
                <a:solidFill>
                  <a:schemeClr val="tx1"/>
                </a:solidFill>
              </a:rPr>
              <a:t>Postulat que l’interlocuteur accorde le même crédit à cette autorité</a:t>
            </a:r>
            <a:endParaRPr lang="fr-BE" dirty="0">
              <a:solidFill>
                <a:schemeClr val="tx1"/>
              </a:solidFill>
            </a:endParaRPr>
          </a:p>
        </p:txBody>
      </p:sp>
    </p:spTree>
    <p:extLst>
      <p:ext uri="{BB962C8B-B14F-4D97-AF65-F5344CB8AC3E}">
        <p14:creationId xmlns:p14="http://schemas.microsoft.com/office/powerpoint/2010/main" val="3773988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06A6AC-0D7E-434F-8EEB-FF8A2492B4A1}"/>
              </a:ext>
            </a:extLst>
          </p:cNvPr>
          <p:cNvSpPr>
            <a:spLocks noGrp="1"/>
          </p:cNvSpPr>
          <p:nvPr>
            <p:ph type="title"/>
          </p:nvPr>
        </p:nvSpPr>
        <p:spPr/>
        <p:txBody>
          <a:bodyPr/>
          <a:lstStyle/>
          <a:p>
            <a:r>
              <a:rPr lang="fr-FR" dirty="0"/>
              <a:t>3.1.2. Argument de communauté</a:t>
            </a:r>
            <a:endParaRPr lang="fr-BE" dirty="0"/>
          </a:p>
        </p:txBody>
      </p:sp>
      <p:sp>
        <p:nvSpPr>
          <p:cNvPr id="3" name="Espace réservé du contenu 2">
            <a:extLst>
              <a:ext uri="{FF2B5EF4-FFF2-40B4-BE49-F238E27FC236}">
                <a16:creationId xmlns:a16="http://schemas.microsoft.com/office/drawing/2014/main" id="{F4D7584E-C0D9-4742-83FE-AF94C4BA71E9}"/>
              </a:ext>
            </a:extLst>
          </p:cNvPr>
          <p:cNvSpPr>
            <a:spLocks noGrp="1"/>
          </p:cNvSpPr>
          <p:nvPr>
            <p:ph idx="1"/>
          </p:nvPr>
        </p:nvSpPr>
        <p:spPr/>
        <p:txBody>
          <a:bodyPr/>
          <a:lstStyle/>
          <a:p>
            <a:r>
              <a:rPr lang="fr-FR" dirty="0"/>
              <a:t>Argument reposant sur des croyances populaires partagées par une communauté de lieu, sur les opinions communes, sur des lieux communs, …</a:t>
            </a:r>
          </a:p>
          <a:p>
            <a:pPr marL="0" indent="0">
              <a:buNone/>
            </a:pPr>
            <a:endParaRPr lang="fr-FR" dirty="0"/>
          </a:p>
          <a:p>
            <a:pPr marL="0" indent="0">
              <a:buNone/>
            </a:pPr>
            <a:r>
              <a:rPr lang="fr-FR" dirty="0"/>
              <a:t>	</a:t>
            </a:r>
            <a:r>
              <a:rPr lang="fr-FR" i="1" dirty="0"/>
              <a:t>Ex : </a:t>
            </a:r>
            <a:r>
              <a:rPr lang="fr-FR" dirty="0"/>
              <a:t>proverbes (« l’argent ne fait pas le bonheur » / « Il ne faut pas mettre 	tous ses œufs dans le même panier » / « Les goûts et les couleurs ne se 	discutent pas »)</a:t>
            </a:r>
          </a:p>
          <a:p>
            <a:pPr marL="0" indent="0">
              <a:buNone/>
            </a:pPr>
            <a:endParaRPr lang="fr-FR" dirty="0"/>
          </a:p>
          <a:p>
            <a:pPr marL="0" indent="0">
              <a:buNone/>
            </a:pPr>
            <a:r>
              <a:rPr lang="fr-FR" i="1" u="sng" dirty="0"/>
              <a:t>Valeur argumentative ?</a:t>
            </a:r>
          </a:p>
          <a:p>
            <a:pPr marL="0" indent="0">
              <a:buNone/>
            </a:pPr>
            <a:r>
              <a:rPr lang="fr-FR" dirty="0"/>
              <a:t>- Vision assez conservatrice </a:t>
            </a:r>
          </a:p>
          <a:p>
            <a:pPr marL="0" indent="0">
              <a:buNone/>
            </a:pPr>
            <a:r>
              <a:rPr lang="fr-FR" dirty="0"/>
              <a:t>- Trop commun que pour être percutant</a:t>
            </a:r>
          </a:p>
          <a:p>
            <a:pPr marL="0" indent="0">
              <a:buNone/>
            </a:pPr>
            <a:endParaRPr lang="fr-FR" dirty="0"/>
          </a:p>
          <a:p>
            <a:pPr marL="0" indent="0">
              <a:buNone/>
            </a:pPr>
            <a:endParaRPr lang="fr-BE" dirty="0"/>
          </a:p>
        </p:txBody>
      </p:sp>
    </p:spTree>
    <p:extLst>
      <p:ext uri="{BB962C8B-B14F-4D97-AF65-F5344CB8AC3E}">
        <p14:creationId xmlns:p14="http://schemas.microsoft.com/office/powerpoint/2010/main" val="3364617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730EA2-12C4-4634-AC33-F752D84662CB}"/>
              </a:ext>
            </a:extLst>
          </p:cNvPr>
          <p:cNvSpPr>
            <a:spLocks noGrp="1"/>
          </p:cNvSpPr>
          <p:nvPr>
            <p:ph type="title"/>
          </p:nvPr>
        </p:nvSpPr>
        <p:spPr/>
        <p:txBody>
          <a:bodyPr/>
          <a:lstStyle/>
          <a:p>
            <a:r>
              <a:rPr lang="fr-FR" dirty="0"/>
              <a:t>3.1.3 L’argument de valeur</a:t>
            </a:r>
            <a:endParaRPr lang="fr-BE" dirty="0"/>
          </a:p>
        </p:txBody>
      </p:sp>
      <p:sp>
        <p:nvSpPr>
          <p:cNvPr id="3" name="Espace réservé du contenu 2">
            <a:extLst>
              <a:ext uri="{FF2B5EF4-FFF2-40B4-BE49-F238E27FC236}">
                <a16:creationId xmlns:a16="http://schemas.microsoft.com/office/drawing/2014/main" id="{5504822C-301B-4225-8A30-A8ECD0FDF8A5}"/>
              </a:ext>
            </a:extLst>
          </p:cNvPr>
          <p:cNvSpPr>
            <a:spLocks noGrp="1"/>
          </p:cNvSpPr>
          <p:nvPr>
            <p:ph idx="1"/>
          </p:nvPr>
        </p:nvSpPr>
        <p:spPr/>
        <p:txBody>
          <a:bodyPr>
            <a:normAutofit fontScale="85000" lnSpcReduction="20000"/>
          </a:bodyPr>
          <a:lstStyle/>
          <a:p>
            <a:r>
              <a:rPr lang="fr-FR" dirty="0"/>
              <a:t>Argument s’appuyant sur / se conformant aux repères moraux d’une société ; ces valeurs peuvent soit être :</a:t>
            </a:r>
          </a:p>
          <a:p>
            <a:pPr marL="0" indent="0">
              <a:buNone/>
            </a:pPr>
            <a:endParaRPr lang="fr-FR" dirty="0"/>
          </a:p>
          <a:p>
            <a:pPr marL="820738" indent="-285750">
              <a:buClrTx/>
              <a:buFontTx/>
              <a:buChar char="-"/>
            </a:pPr>
            <a:r>
              <a:rPr lang="fr-FR" dirty="0"/>
              <a:t>Abstraites : Justice, la liberté</a:t>
            </a:r>
          </a:p>
          <a:p>
            <a:pPr marL="820738" indent="-285750">
              <a:buClrTx/>
              <a:buFontTx/>
              <a:buChar char="-"/>
            </a:pPr>
            <a:r>
              <a:rPr lang="fr-FR" dirty="0"/>
              <a:t>Concrètes : la solidarité, l’obéissance, la fidélité</a:t>
            </a:r>
          </a:p>
          <a:p>
            <a:pPr marL="534988" indent="0">
              <a:buClrTx/>
              <a:buNone/>
            </a:pPr>
            <a:endParaRPr lang="fr-FR" dirty="0"/>
          </a:p>
          <a:p>
            <a:pPr marL="0" indent="0">
              <a:buNone/>
            </a:pPr>
            <a:r>
              <a:rPr lang="fr-FR" i="1" u="sng" dirty="0"/>
              <a:t>Valeur argumentative ?</a:t>
            </a:r>
            <a:r>
              <a:rPr lang="fr-FR" dirty="0"/>
              <a:t> </a:t>
            </a:r>
          </a:p>
          <a:p>
            <a:pPr marL="0" indent="0">
              <a:buNone/>
            </a:pPr>
            <a:endParaRPr lang="fr-FR" i="1" u="sng" dirty="0"/>
          </a:p>
          <a:p>
            <a:pPr>
              <a:buClrTx/>
              <a:buFont typeface="Arial" panose="020B0604020202020204" pitchFamily="34" charset="0"/>
              <a:buChar char="•"/>
            </a:pPr>
            <a:r>
              <a:rPr lang="fr-FR" dirty="0">
                <a:solidFill>
                  <a:schemeClr val="tx1"/>
                </a:solidFill>
              </a:rPr>
              <a:t>Toutes les valeurs ne sont pas communément partagées</a:t>
            </a:r>
          </a:p>
          <a:p>
            <a:pPr>
              <a:buClrTx/>
              <a:buFont typeface="Arial" panose="020B0604020202020204" pitchFamily="34" charset="0"/>
              <a:buChar char="•"/>
            </a:pPr>
            <a:r>
              <a:rPr lang="fr-FR" dirty="0">
                <a:solidFill>
                  <a:schemeClr val="tx1"/>
                </a:solidFill>
              </a:rPr>
              <a:t>Elles peuvent fluctuer avec le temps</a:t>
            </a:r>
            <a:r>
              <a:rPr lang="fr-FR" i="1" dirty="0">
                <a:solidFill>
                  <a:schemeClr val="tx1"/>
                </a:solidFill>
              </a:rPr>
              <a:t>,</a:t>
            </a:r>
            <a:r>
              <a:rPr lang="fr-FR" dirty="0">
                <a:solidFill>
                  <a:schemeClr val="tx1"/>
                </a:solidFill>
              </a:rPr>
              <a:t> varier selon l’endroit, …</a:t>
            </a:r>
          </a:p>
          <a:p>
            <a:pPr>
              <a:buClrTx/>
              <a:buFont typeface="Arial" panose="020B0604020202020204" pitchFamily="34" charset="0"/>
              <a:buChar char="•"/>
            </a:pPr>
            <a:endParaRPr lang="fr-FR" dirty="0">
              <a:solidFill>
                <a:schemeClr val="tx1"/>
              </a:solidFill>
            </a:endParaRPr>
          </a:p>
          <a:p>
            <a:pPr>
              <a:buClrTx/>
              <a:buFont typeface="Wingdings" panose="05000000000000000000" pitchFamily="2" charset="2"/>
              <a:buChar char="è"/>
            </a:pPr>
            <a:r>
              <a:rPr lang="fr-FR" dirty="0">
                <a:solidFill>
                  <a:schemeClr val="tx1"/>
                </a:solidFill>
                <a:sym typeface="Wingdings" panose="05000000000000000000" pitchFamily="2" charset="2"/>
              </a:rPr>
              <a:t>Nécessité de connaître suffisamment son interlocuteur.</a:t>
            </a:r>
          </a:p>
          <a:p>
            <a:pPr marL="0" indent="0">
              <a:buClrTx/>
              <a:buNone/>
            </a:pPr>
            <a:r>
              <a:rPr lang="fr-FR" i="1" dirty="0">
                <a:solidFill>
                  <a:schemeClr val="tx1"/>
                </a:solidFill>
                <a:sym typeface="Wingdings" panose="05000000000000000000" pitchFamily="2" charset="2"/>
              </a:rPr>
              <a:t>		</a:t>
            </a:r>
            <a:endParaRPr lang="fr-BE" dirty="0">
              <a:solidFill>
                <a:schemeClr val="tx1"/>
              </a:solidFill>
            </a:endParaRPr>
          </a:p>
        </p:txBody>
      </p:sp>
    </p:spTree>
    <p:extLst>
      <p:ext uri="{BB962C8B-B14F-4D97-AF65-F5344CB8AC3E}">
        <p14:creationId xmlns:p14="http://schemas.microsoft.com/office/powerpoint/2010/main" val="3858983398"/>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2204</Words>
  <Application>Microsoft Office PowerPoint</Application>
  <PresentationFormat>Grand écran</PresentationFormat>
  <Paragraphs>235</Paragraphs>
  <Slides>28</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28</vt:i4>
      </vt:variant>
    </vt:vector>
  </HeadingPairs>
  <TitlesOfParts>
    <vt:vector size="36" baseType="lpstr">
      <vt:lpstr>Arial</vt:lpstr>
      <vt:lpstr>GT-Walsheim-Medium</vt:lpstr>
      <vt:lpstr>Lucida Sans Unicode</vt:lpstr>
      <vt:lpstr>TiemposText</vt:lpstr>
      <vt:lpstr>Trebuchet MS</vt:lpstr>
      <vt:lpstr>Wingdings</vt:lpstr>
      <vt:lpstr>Wingdings 3</vt:lpstr>
      <vt:lpstr>Facette</vt:lpstr>
      <vt:lpstr>Séminaire de médiation Les clés pour une bonne communication / argumentation</vt:lpstr>
      <vt:lpstr>1. Introduction</vt:lpstr>
      <vt:lpstr>1. Introduction</vt:lpstr>
      <vt:lpstr>2. L’argumentation</vt:lpstr>
      <vt:lpstr>3. Qu’est ce qu’une bonne argumentation ?</vt:lpstr>
      <vt:lpstr>3.1. Le test de vérité</vt:lpstr>
      <vt:lpstr>3.1.1. L’argument d’autorité</vt:lpstr>
      <vt:lpstr>3.1.2. Argument de communauté</vt:lpstr>
      <vt:lpstr>3.1.3 L’argument de valeur</vt:lpstr>
      <vt:lpstr>3.1.4. L’argument de recadrage</vt:lpstr>
      <vt:lpstr>3.2. Le test de validité</vt:lpstr>
      <vt:lpstr>4. Les biais cognitifs</vt:lpstr>
      <vt:lpstr>4. Les biais cognitifs</vt:lpstr>
      <vt:lpstr>Présentation PowerPoint</vt:lpstr>
      <vt:lpstr>4. Les biais cognitifs</vt:lpstr>
      <vt:lpstr>4. Les biais cognitifs</vt:lpstr>
      <vt:lpstr>4. Les biais cognitifs</vt:lpstr>
      <vt:lpstr>4. Les biais cognitifs</vt:lpstr>
      <vt:lpstr>4. Les biais cognitifs</vt:lpstr>
      <vt:lpstr>4. Les biais cognitifs</vt:lpstr>
      <vt:lpstr>4. Les biais cognitifs</vt:lpstr>
      <vt:lpstr>4. Les biais cognitifs </vt:lpstr>
      <vt:lpstr>4. Les biais cognitifs</vt:lpstr>
      <vt:lpstr>4. Les biais cognitifs</vt:lpstr>
      <vt:lpstr>5. L’attaque ad hominem</vt:lpstr>
      <vt:lpstr>5. L’attaque ad hominem</vt:lpstr>
      <vt:lpstr>6. Comment éviter ces pièges de l’argumentation ?</vt:lpstr>
      <vt:lpstr>7. Argumentation et médiation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Séminaire de médiation Les clés pour une bonne communication</dc:title>
  <dc:creator>Gilles DETOURNAY</dc:creator>
  <cp:lastModifiedBy>Laurent MOOR</cp:lastModifiedBy>
  <cp:revision>25</cp:revision>
  <dcterms:created xsi:type="dcterms:W3CDTF">2023-11-24T12:37:19Z</dcterms:created>
  <dcterms:modified xsi:type="dcterms:W3CDTF">2023-11-25T08:25:44Z</dcterms:modified>
</cp:coreProperties>
</file>