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852" r:id="rId3"/>
    <p:sldId id="3817" r:id="rId4"/>
    <p:sldId id="288" r:id="rId5"/>
    <p:sldId id="290" r:id="rId6"/>
    <p:sldId id="3840" r:id="rId7"/>
    <p:sldId id="301" r:id="rId8"/>
    <p:sldId id="3813" r:id="rId9"/>
    <p:sldId id="3853" r:id="rId10"/>
    <p:sldId id="3854" r:id="rId11"/>
    <p:sldId id="385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598" autoAdjust="0"/>
  </p:normalViewPr>
  <p:slideViewPr>
    <p:cSldViewPr snapToGrid="0">
      <p:cViewPr varScale="1">
        <p:scale>
          <a:sx n="90" d="100"/>
          <a:sy n="90" d="100"/>
        </p:scale>
        <p:origin x="13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A224E-44A1-440F-92FB-3ABC5A702330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6EED9-4E10-427E-9E96-0E940B0F3F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8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Jugés, incompris, stigmatisés - incompris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07922175-67AA-4955-BF4B-A90322ED2F54}" type="datetime1">
              <a:rPr lang="fr-FR" smtClean="0"/>
              <a:t>23/11/2024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1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76EED9-4E10-427E-9E96-0E940B0F3F6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944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76EED9-4E10-427E-9E96-0E940B0F3F6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58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9EEC9-04A1-3F1A-7B44-E159D0604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0E9D34-1EF5-E98D-F142-2C79CD6CF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1F1A4C-12DC-E2EE-CA37-52DD9124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479F0-155B-F3A3-4E4B-C9C36070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FE7245-6D1D-12D5-2896-582EA3AF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91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AEA19-76D5-4015-705C-CC0290DE7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F7B914-3739-112E-117D-617DE9499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25A3EA-926C-82EA-EB95-20B8D7DB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28B084-101A-5C16-25C3-57B7D43E4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BDA640-1B36-4D89-712B-88B3E0FE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04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0F7CED-99DA-6F7F-884E-A32C0D71D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628B8E-38D4-96D5-316F-74666D126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DCDDF0-65E9-571A-B3B4-CB7537CCE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89EB39-888A-F1A2-4E92-7138138AF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7954D9-C8E2-9F1B-F0EC-BE22C139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46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11/23/2024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8"/>
            <a:ext cx="10058400" cy="1369075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3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A3BEDF6-5ABA-3B42-99BB-4438813B1A4B}"/>
              </a:ext>
            </a:extLst>
          </p:cNvPr>
          <p:cNvSpPr/>
          <p:nvPr userDrawn="1"/>
        </p:nvSpPr>
        <p:spPr>
          <a:xfrm>
            <a:off x="458088" y="5430448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pic>
        <p:nvPicPr>
          <p:cNvPr id="18" name="Picture 17" descr="Logo, company name&#10;&#10;Description automatically generated">
            <a:extLst>
              <a:ext uri="{FF2B5EF4-FFF2-40B4-BE49-F238E27FC236}">
                <a16:creationId xmlns:a16="http://schemas.microsoft.com/office/drawing/2014/main" id="{133995AF-47A6-4372-82CF-836FB4BE89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42400" y="5670238"/>
            <a:ext cx="1032331" cy="1032331"/>
          </a:xfrm>
          <a:prstGeom prst="rect">
            <a:avLst/>
          </a:prstGeom>
        </p:spPr>
      </p:pic>
      <p:grpSp>
        <p:nvGrpSpPr>
          <p:cNvPr id="25" name="Group 20">
            <a:extLst>
              <a:ext uri="{FF2B5EF4-FFF2-40B4-BE49-F238E27FC236}">
                <a16:creationId xmlns:a16="http://schemas.microsoft.com/office/drawing/2014/main" id="{776BE391-0F4E-47FA-85FC-B26A9D11D13B}"/>
              </a:ext>
            </a:extLst>
          </p:cNvPr>
          <p:cNvGrpSpPr/>
          <p:nvPr userDrawn="1"/>
        </p:nvGrpSpPr>
        <p:grpSpPr>
          <a:xfrm rot="5400000">
            <a:off x="252600" y="292828"/>
            <a:ext cx="481751" cy="385327"/>
            <a:chOff x="167635" y="-430236"/>
            <a:chExt cx="1236380" cy="988969"/>
          </a:xfrm>
        </p:grpSpPr>
        <p:sp>
          <p:nvSpPr>
            <p:cNvPr id="26" name="Oval 22">
              <a:extLst>
                <a:ext uri="{FF2B5EF4-FFF2-40B4-BE49-F238E27FC236}">
                  <a16:creationId xmlns:a16="http://schemas.microsoft.com/office/drawing/2014/main" id="{5DFC4957-17C9-4774-8506-D64E677957F5}"/>
                </a:ext>
              </a:extLst>
            </p:cNvPr>
            <p:cNvSpPr/>
            <p:nvPr userDrawn="1"/>
          </p:nvSpPr>
          <p:spPr>
            <a:xfrm>
              <a:off x="222434" y="67566"/>
              <a:ext cx="254102" cy="254117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7" name="Oval 23">
              <a:extLst>
                <a:ext uri="{FF2B5EF4-FFF2-40B4-BE49-F238E27FC236}">
                  <a16:creationId xmlns:a16="http://schemas.microsoft.com/office/drawing/2014/main" id="{6A22F67E-7992-4F8A-B0E3-28C890AE28B0}"/>
                </a:ext>
              </a:extLst>
            </p:cNvPr>
            <p:cNvSpPr/>
            <p:nvPr userDrawn="1"/>
          </p:nvSpPr>
          <p:spPr>
            <a:xfrm>
              <a:off x="686154" y="-122057"/>
              <a:ext cx="254100" cy="254101"/>
            </a:xfrm>
            <a:prstGeom prst="ellipse">
              <a:avLst/>
            </a:prstGeom>
            <a:solidFill>
              <a:srgbClr val="CA244A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8" name="Oval 24">
              <a:extLst>
                <a:ext uri="{FF2B5EF4-FFF2-40B4-BE49-F238E27FC236}">
                  <a16:creationId xmlns:a16="http://schemas.microsoft.com/office/drawing/2014/main" id="{A3082CE1-008B-43B4-B4B3-392F7CE6CBFF}"/>
                </a:ext>
              </a:extLst>
            </p:cNvPr>
            <p:cNvSpPr/>
            <p:nvPr userDrawn="1"/>
          </p:nvSpPr>
          <p:spPr>
            <a:xfrm>
              <a:off x="1149912" y="186108"/>
              <a:ext cx="254103" cy="254103"/>
            </a:xfrm>
            <a:prstGeom prst="ellipse">
              <a:avLst/>
            </a:prstGeom>
            <a:solidFill>
              <a:srgbClr val="E8811A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9" name="Oval 25">
              <a:extLst>
                <a:ext uri="{FF2B5EF4-FFF2-40B4-BE49-F238E27FC236}">
                  <a16:creationId xmlns:a16="http://schemas.microsoft.com/office/drawing/2014/main" id="{BBEF157C-E83C-4A56-A089-93C292488CB6}"/>
                </a:ext>
              </a:extLst>
            </p:cNvPr>
            <p:cNvSpPr/>
            <p:nvPr userDrawn="1"/>
          </p:nvSpPr>
          <p:spPr>
            <a:xfrm>
              <a:off x="167635" y="-430236"/>
              <a:ext cx="254103" cy="254101"/>
            </a:xfrm>
            <a:prstGeom prst="ellipse">
              <a:avLst/>
            </a:prstGeom>
            <a:solidFill>
              <a:srgbClr val="AD5F99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30" name="Oval 26">
              <a:extLst>
                <a:ext uri="{FF2B5EF4-FFF2-40B4-BE49-F238E27FC236}">
                  <a16:creationId xmlns:a16="http://schemas.microsoft.com/office/drawing/2014/main" id="{D277E3EC-BA46-478A-AE7D-BEBC680CF5B1}"/>
                </a:ext>
              </a:extLst>
            </p:cNvPr>
            <p:cNvSpPr/>
            <p:nvPr userDrawn="1"/>
          </p:nvSpPr>
          <p:spPr>
            <a:xfrm>
              <a:off x="622419" y="304632"/>
              <a:ext cx="254100" cy="254101"/>
            </a:xfrm>
            <a:prstGeom prst="ellipse">
              <a:avLst/>
            </a:prstGeom>
            <a:solidFill>
              <a:srgbClr val="47B5B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133453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47AFCA-E510-3E7A-04A4-4B1795895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62EE05-96A8-BF87-82D2-8250AC46D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54A5-D366-5A07-BA87-5EAB629AD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110664-CEA2-3CB0-5CD0-F6562BE4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377A93-2226-28FF-A3CD-BD9382AD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19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10775-F4BE-42EC-326C-86FA48CF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507383-09C1-7ED1-22E0-C1676BF52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D85569-56A8-DA09-E568-AAA3BF996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23F20-948E-3FC8-A5B1-D803C297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9A97E6-84EA-EBF4-B39E-705179CE6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07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8DB64F-B6B6-1F0E-04A2-0FF36C2FE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2E4E6B-B1C5-5590-C339-E8CEA93F8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57FEC1-ABB1-B8B4-C97E-A06212CBE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CB48AB-BAE6-F788-F2DE-AF561B73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ADB790-CF0A-4128-C164-F11E4E82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2533E0-4E4D-FF5B-B3DC-3B1BE23BE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4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552E2-60C0-DEA0-385E-4DE526E2D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7AE593-1606-953B-16D0-F6D9CA27C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2C6062-D06B-521F-88EC-3734BF7CE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0B5D2F-9320-18AC-37B8-5B7978637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2709105-3CF7-91AB-4F09-EA7FE4932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857BFD-0A67-1727-852D-C2CBD28CA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AC2382-AF53-72F8-96A6-66E2B69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A64F8A-572B-7565-6D52-4AB78C556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54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AD8B9-12F8-3AA4-B3C4-E948B019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C20744-DC26-D069-1ED9-B31A077E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9150CF-DC54-D076-4BFF-94A613D6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518226-6A18-33E2-8FF1-6376B14F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33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774C9D-5941-71CB-8CAF-97593BE3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E5F79C-1705-FA77-BA3B-03902DFE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272362-970A-FE79-4C15-340109AD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1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ED38A0-797D-959C-7BE5-CA1041A54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1517F9-3E2B-D445-2A82-EC84CA8B6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99E479-9C74-B111-FFFF-00029F797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80D178-5681-8F38-D7D5-19550A78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A56396-22EF-AD8E-B945-89712F0B2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D8EE0A-3BCC-1D03-D245-6016F2F2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20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D30BE8-F265-3036-CB52-D1C8C90D1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CC3D7D-1980-BABE-5D76-BBED073DE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F4E091-FF41-1F68-354C-5F517E5C4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412604-71C6-4CA3-E770-713F8E17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C7F6ED-087E-0975-37EE-D81403D4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1688B6-B0F2-1C34-D497-67034B7F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20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E72A4B2-779B-0980-57B9-09883F85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7AB865-6DE9-2D2F-78F5-E858D13CC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99CFD5-435D-C961-FEDE-4EF84F273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E8634-9A49-4D68-8707-C47C632077AB}" type="datetimeFigureOut">
              <a:rPr lang="fr-FR" smtClean="0"/>
              <a:t>23/11/2024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0D053D-2960-407B-693E-10E938A0BF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49C4C5-739B-D17A-2A8B-89F92C59C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2F48-95DF-4CC2-9166-9C7C94B1D3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16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7" Type="http://schemas.openxmlformats.org/officeDocument/2006/relationships/image" Target="../media/image10.sv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A0247E-B62D-E63F-E484-547823E3A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Quelques notions </a:t>
            </a:r>
            <a:br>
              <a:rPr lang="fr-FR" b="1" dirty="0"/>
            </a:br>
            <a:r>
              <a:rPr lang="fr-FR" b="1" dirty="0"/>
              <a:t>autour de la médiation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C00B6E-0F51-049D-07ED-BB8C71C3B8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L.MOOR</a:t>
            </a:r>
          </a:p>
        </p:txBody>
      </p:sp>
    </p:spTree>
    <p:extLst>
      <p:ext uri="{BB962C8B-B14F-4D97-AF65-F5344CB8AC3E}">
        <p14:creationId xmlns:p14="http://schemas.microsoft.com/office/powerpoint/2010/main" val="208636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D40250-2C39-B5D6-9FE1-A0FA43039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859"/>
          </a:xfrm>
        </p:spPr>
        <p:txBody>
          <a:bodyPr>
            <a:normAutofit fontScale="90000"/>
          </a:bodyPr>
          <a:lstStyle/>
          <a:p>
            <a:r>
              <a:rPr lang="fr-FR" dirty="0"/>
              <a:t>Faire accoucher les besoins…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C66B2EA-6CD0-AB26-3BC2-08657EBB3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898740"/>
              </p:ext>
            </p:extLst>
          </p:nvPr>
        </p:nvGraphicFramePr>
        <p:xfrm>
          <a:off x="918975" y="1"/>
          <a:ext cx="11273025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675">
                  <a:extLst>
                    <a:ext uri="{9D8B030D-6E8A-4147-A177-3AD203B41FA5}">
                      <a16:colId xmlns:a16="http://schemas.microsoft.com/office/drawing/2014/main" val="2671056230"/>
                    </a:ext>
                  </a:extLst>
                </a:gridCol>
                <a:gridCol w="3757675">
                  <a:extLst>
                    <a:ext uri="{9D8B030D-6E8A-4147-A177-3AD203B41FA5}">
                      <a16:colId xmlns:a16="http://schemas.microsoft.com/office/drawing/2014/main" val="3035226723"/>
                    </a:ext>
                  </a:extLst>
                </a:gridCol>
                <a:gridCol w="3757675">
                  <a:extLst>
                    <a:ext uri="{9D8B030D-6E8A-4147-A177-3AD203B41FA5}">
                      <a16:colId xmlns:a16="http://schemas.microsoft.com/office/drawing/2014/main" val="3374993066"/>
                    </a:ext>
                  </a:extLst>
                </a:gridCol>
              </a:tblGrid>
              <a:tr h="37715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11729"/>
                  </a:ext>
                </a:extLst>
              </a:tr>
              <a:tr h="179148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algn="ctr"/>
                      <a:r>
                        <a:rPr lang="fr-FR" b="1" dirty="0"/>
                        <a:t>Explicitation des faits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dirty="0"/>
                        <a:t>« Je suis là pour vous écouter. Racontez-moi ce qui s’est passé : les faits principaux ». 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=&gt; questions ouvertes pour éviter d’induire ses propres perceptions.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dirty="0"/>
                        <a:t>«Vous dites qu’il n’a pas été respectueux, qu’a-t-il dit ou fait exactement ? » «Vous dites qu’il ne veut pas vous transmettre les infos client, quelles infos précises vous n’avez pas reçues ? 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668364"/>
                  </a:ext>
                </a:extLst>
              </a:tr>
              <a:tr h="1225749">
                <a:tc>
                  <a:txBody>
                    <a:bodyPr/>
                    <a:lstStyle/>
                    <a:p>
                      <a:endParaRPr lang="fr-FR" b="1" dirty="0"/>
                    </a:p>
                    <a:p>
                      <a:endParaRPr lang="fr-FR" b="1" dirty="0"/>
                    </a:p>
                    <a:p>
                      <a:pPr algn="ctr"/>
                      <a:r>
                        <a:rPr lang="fr-FR" b="1" dirty="0"/>
                        <a:t>Ressentis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dirty="0"/>
                        <a:t>«Qu’avez-vous ressenti à ce moment-là ? », «Quand vous avez  ressenti cela, qu’est-ce que vous vous êtes dit?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« Pouvez-vous mettre des mots sur ce que vous avez ressenti quand vous avez découvert que Monsieur…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920003"/>
                  </a:ext>
                </a:extLst>
              </a:tr>
              <a:tr h="942884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r>
                        <a:rPr lang="fr-FR" b="1" dirty="0"/>
                        <a:t>Emotions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« Quand vous éprouviez cette tristesse, qu’est-ce qui vous manquait ? Qu’est-ce qui n’était plus pris en compte ? » « Vous étiez en colère ? Qu’est-ce qui provoquait cette frustration? 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32635"/>
                  </a:ext>
                </a:extLst>
              </a:tr>
              <a:tr h="122574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Accouchement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des besoins et des valeurs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« Finalement, quel besoin important pour vous est mis à mal dans cette situation ? ». « Quelles sont les valeurs importantes pour vous qui se trouvent affectées ? » « Au fond, qu’est-ce qui est le plus important pour vous dans tout ça ? 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428155"/>
                  </a:ext>
                </a:extLst>
              </a:tr>
              <a:tr h="1294984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Noeud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« Ne sommes-nous pas confrontés à un nœud? » « X si vous aviez eu présent à l’esprit l’importance pour Y de… auriez-vous agi comme vous l’avez fait ? » « Y, si vous aviez eu présent à l’esprit à quel point c’est important pour X de… Vous seriez-vous exprimé dans les mêmes termes ? 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053016"/>
                  </a:ext>
                </a:extLst>
              </a:tr>
            </a:tbl>
          </a:graphicData>
        </a:graphic>
      </p:graphicFrame>
      <p:sp>
        <p:nvSpPr>
          <p:cNvPr id="5" name="Flèche : courbe vers la droite 4">
            <a:extLst>
              <a:ext uri="{FF2B5EF4-FFF2-40B4-BE49-F238E27FC236}">
                <a16:creationId xmlns:a16="http://schemas.microsoft.com/office/drawing/2014/main" id="{C1B3A8E5-CFAD-BF19-CDF5-82973FCDF13F}"/>
              </a:ext>
            </a:extLst>
          </p:cNvPr>
          <p:cNvSpPr/>
          <p:nvPr/>
        </p:nvSpPr>
        <p:spPr>
          <a:xfrm>
            <a:off x="187455" y="4242550"/>
            <a:ext cx="731520" cy="830580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 : courbe vers la droite 5">
            <a:extLst>
              <a:ext uri="{FF2B5EF4-FFF2-40B4-BE49-F238E27FC236}">
                <a16:creationId xmlns:a16="http://schemas.microsoft.com/office/drawing/2014/main" id="{E4EC0B55-77DD-52A6-E1F2-FC32269BF91E}"/>
              </a:ext>
            </a:extLst>
          </p:cNvPr>
          <p:cNvSpPr/>
          <p:nvPr/>
        </p:nvSpPr>
        <p:spPr>
          <a:xfrm>
            <a:off x="187455" y="2008348"/>
            <a:ext cx="731520" cy="898664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 : courbe vers la droite 6">
            <a:extLst>
              <a:ext uri="{FF2B5EF4-FFF2-40B4-BE49-F238E27FC236}">
                <a16:creationId xmlns:a16="http://schemas.microsoft.com/office/drawing/2014/main" id="{3810CF8E-38CB-E691-3AE5-98BDC3830602}"/>
              </a:ext>
            </a:extLst>
          </p:cNvPr>
          <p:cNvSpPr/>
          <p:nvPr/>
        </p:nvSpPr>
        <p:spPr>
          <a:xfrm>
            <a:off x="187455" y="3306691"/>
            <a:ext cx="731520" cy="754946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975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C2DB33-27DB-2E4A-0651-DD17ADB3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5B843A8-3E4E-35A7-C1D3-9B0BBDDDBC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698482"/>
              </p:ext>
            </p:extLst>
          </p:nvPr>
        </p:nvGraphicFramePr>
        <p:xfrm>
          <a:off x="838200" y="1825625"/>
          <a:ext cx="10515597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43316574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4577236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686550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Ce qui unit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fr-FR" dirty="0"/>
                        <a:t>« X si vous aviez eu présent à l’esprit l’importance pour Y de… auriez-vous agi comme vous l’avez fait ? » « Y, si vous aviez eu présent à l’esprit à quel point c’est important pour X de… Vous seriez-vous exprimé dans les mêmes termes ? »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38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Demandes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Qu’est-ce qui est fondamental à obtenir pour les protagonistes ?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902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  <a:p>
                      <a:pPr algn="ctr"/>
                      <a:r>
                        <a:rPr lang="fr-FR" b="1" dirty="0"/>
                        <a:t>Pistes de solutions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Quel accord minimum chacun est prêt à souscrire pour rétablir la coopération professionnelle ? Quelle réponse aux besoins du partenaire ? Quelle charte de bonne conduite ? Quel processus pour traiter les malentendus et désaccords futurs 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562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90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5A364-3A7C-FCE2-79F6-1343103A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/>
              <a:t>Le Médié…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3769BC-3F3F-E726-A908-D0FEBE73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479"/>
            <a:ext cx="11029615" cy="3986295"/>
          </a:xfrm>
        </p:spPr>
        <p:txBody>
          <a:bodyPr>
            <a:normAutofit fontScale="25000" lnSpcReduction="20000"/>
          </a:bodyPr>
          <a:lstStyle/>
          <a:p>
            <a:endParaRPr lang="fr-FR" sz="3000" dirty="0"/>
          </a:p>
          <a:p>
            <a:endParaRPr lang="fr-FR" sz="11200" dirty="0"/>
          </a:p>
          <a:p>
            <a:r>
              <a:rPr lang="fr-FR" sz="11200" dirty="0"/>
              <a:t>Ne sait pas exactement ce qu’il souhaite…</a:t>
            </a:r>
          </a:p>
          <a:p>
            <a:endParaRPr lang="fr-FR" sz="11200" dirty="0"/>
          </a:p>
          <a:p>
            <a:r>
              <a:rPr lang="fr-FR" sz="11200" dirty="0"/>
              <a:t>Est sujet à des vagues d’émotions en permanence…</a:t>
            </a:r>
          </a:p>
          <a:p>
            <a:endParaRPr lang="fr-FR" sz="11200" dirty="0"/>
          </a:p>
          <a:p>
            <a:r>
              <a:rPr lang="fr-FR" sz="11200" dirty="0"/>
              <a:t>Est dans le contrôle permanent, dans l’auto-gestion…</a:t>
            </a:r>
          </a:p>
          <a:p>
            <a:endParaRPr lang="fr-FR" sz="11200" dirty="0"/>
          </a:p>
          <a:p>
            <a:r>
              <a:rPr lang="fr-FR" sz="11200" dirty="0"/>
              <a:t>Vit de nombreuses formes d’injustice…</a:t>
            </a:r>
          </a:p>
          <a:p>
            <a:endParaRPr lang="fr-FR" sz="11200" dirty="0"/>
          </a:p>
          <a:p>
            <a:r>
              <a:rPr lang="fr-FR" sz="11200" dirty="0"/>
              <a:t>A une charge mentale importante.</a:t>
            </a:r>
          </a:p>
          <a:p>
            <a:endParaRPr lang="fr-FR" sz="3000" dirty="0"/>
          </a:p>
          <a:p>
            <a:endParaRPr lang="fr-FR" sz="3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FA7E94-64F7-E58F-58F7-C948736E0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2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0C2E58-E548-94A2-0F94-5E243F05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1. Le conflit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0421EC87-9F63-6A8A-EEDF-233654296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545" y="2281791"/>
            <a:ext cx="9916909" cy="3439005"/>
          </a:xfrm>
        </p:spPr>
      </p:pic>
    </p:spTree>
    <p:extLst>
      <p:ext uri="{BB962C8B-B14F-4D97-AF65-F5344CB8AC3E}">
        <p14:creationId xmlns:p14="http://schemas.microsoft.com/office/powerpoint/2010/main" val="173441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B5274-50B7-475F-9C31-601C80DC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400" b="1" dirty="0"/>
              <a:t>Qu’est-ce qu’un conflit?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C13B54A-0C66-44F4-99E8-2470DCEB00E0}"/>
              </a:ext>
            </a:extLst>
          </p:cNvPr>
          <p:cNvSpPr txBox="1"/>
          <p:nvPr/>
        </p:nvSpPr>
        <p:spPr>
          <a:xfrm>
            <a:off x="1097280" y="1714595"/>
            <a:ext cx="9841637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fr-BE" b="0" i="0" u="none" strike="noStrike" baseline="0" dirty="0">
              <a:solidFill>
                <a:srgbClr val="000000"/>
              </a:solidFill>
            </a:endParaRPr>
          </a:p>
          <a:p>
            <a:pPr algn="just"/>
            <a:r>
              <a:rPr lang="fr-BE" b="0" i="0" u="none" strike="noStrike" baseline="0" dirty="0">
                <a:solidFill>
                  <a:srgbClr val="000000"/>
                </a:solidFill>
              </a:rPr>
              <a:t>Le conflit est le résultat d’une </a:t>
            </a:r>
            <a:r>
              <a:rPr lang="fr-BE" b="1" i="0" u="none" strike="noStrike" baseline="0" dirty="0">
                <a:solidFill>
                  <a:srgbClr val="000000"/>
                </a:solidFill>
              </a:rPr>
              <a:t>confrontation de volontés </a:t>
            </a:r>
            <a:r>
              <a:rPr lang="fr-BE" b="0" i="0" u="none" strike="noStrike" baseline="0" dirty="0">
                <a:solidFill>
                  <a:srgbClr val="000000"/>
                </a:solidFill>
              </a:rPr>
              <a:t>opposées entre deux ou plusieurs parties, personnes ou groupes. </a:t>
            </a:r>
          </a:p>
          <a:p>
            <a:pPr algn="just"/>
            <a:endParaRPr lang="fr-BE" dirty="0">
              <a:solidFill>
                <a:srgbClr val="000000"/>
              </a:solidFill>
            </a:endParaRPr>
          </a:p>
          <a:p>
            <a:pPr algn="just"/>
            <a:r>
              <a:rPr lang="fr-BE" b="0" i="0" u="none" strike="noStrike" baseline="0" dirty="0">
                <a:solidFill>
                  <a:srgbClr val="000000"/>
                </a:solidFill>
              </a:rPr>
              <a:t>Au cœur du conflit, il y a très souvent la </a:t>
            </a:r>
            <a:r>
              <a:rPr lang="fr-BE" b="0" i="1" u="sng" strike="noStrike" baseline="0" dirty="0">
                <a:solidFill>
                  <a:srgbClr val="000000"/>
                </a:solidFill>
              </a:rPr>
              <a:t>perception d’équité</a:t>
            </a:r>
            <a:r>
              <a:rPr lang="fr-BE" b="0" i="0" u="none" strike="noStrike" baseline="0" dirty="0">
                <a:solidFill>
                  <a:srgbClr val="000000"/>
                </a:solidFill>
              </a:rPr>
              <a:t>. </a:t>
            </a:r>
            <a:r>
              <a:rPr lang="fr-FR" dirty="0"/>
              <a:t>L'</a:t>
            </a:r>
            <a:r>
              <a:rPr lang="fr-FR" b="1" dirty="0"/>
              <a:t>équité</a:t>
            </a:r>
            <a:r>
              <a:rPr lang="fr-FR" dirty="0"/>
              <a:t> peut être comprise comme la perception d'une répartition juste des ressources, des opportunités ou des traitements.</a:t>
            </a:r>
          </a:p>
          <a:p>
            <a:pPr algn="just"/>
            <a:endParaRPr lang="fr-BE" b="0" i="0" u="none" strike="noStrike" baseline="0" dirty="0">
              <a:solidFill>
                <a:srgbClr val="000000"/>
              </a:solidFill>
            </a:endParaRPr>
          </a:p>
          <a:p>
            <a:pPr algn="just"/>
            <a:endParaRPr lang="fr-BE" dirty="0">
              <a:solidFill>
                <a:srgbClr val="000000"/>
              </a:solidFill>
            </a:endParaRPr>
          </a:p>
          <a:p>
            <a:pPr algn="just"/>
            <a:r>
              <a:rPr lang="fr-BE" b="0" i="0" u="none" strike="noStrike" baseline="0" dirty="0">
                <a:solidFill>
                  <a:srgbClr val="000000"/>
                </a:solidFill>
              </a:rPr>
              <a:t>Le conflit n’est ni bon ni mauvais. Selon la manière dont on va l’aborder et tenter de le résoudre, son issue sera destructrice ou constructive pour les personnes. </a:t>
            </a:r>
          </a:p>
          <a:p>
            <a:pPr algn="just"/>
            <a:endParaRPr lang="fr-BE" dirty="0">
              <a:solidFill>
                <a:srgbClr val="000000"/>
              </a:solidFill>
            </a:endParaRPr>
          </a:p>
          <a:p>
            <a:pPr algn="just"/>
            <a:r>
              <a:rPr lang="fr-BE" b="0" i="0" u="none" strike="noStrike" baseline="0" dirty="0">
                <a:solidFill>
                  <a:srgbClr val="000000"/>
                </a:solidFill>
              </a:rPr>
              <a:t>Il peut avoir des fonctions et des conséquences positives : permettre la construction de relations plus justes, réaffirmer la règle commune, être source de développement personnel, ...</a:t>
            </a:r>
          </a:p>
          <a:p>
            <a:endParaRPr lang="fr-BE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fr-BE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fr-BE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fr-BE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4080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, carte de visite, capture d’écran&#10;&#10;Description générée automatiquement">
            <a:extLst>
              <a:ext uri="{FF2B5EF4-FFF2-40B4-BE49-F238E27FC236}">
                <a16:creationId xmlns:a16="http://schemas.microsoft.com/office/drawing/2014/main" id="{D5AD42B5-CCC6-484E-9BAA-48AA185E337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482649"/>
            <a:ext cx="9817100" cy="557212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C0C5393-289F-3667-AF1D-B2AF589EE7B2}"/>
              </a:ext>
            </a:extLst>
          </p:cNvPr>
          <p:cNvSpPr txBox="1"/>
          <p:nvPr/>
        </p:nvSpPr>
        <p:spPr>
          <a:xfrm>
            <a:off x="569214" y="5821353"/>
            <a:ext cx="527380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dirty="0"/>
              <a:t>Elle porte sur la qualité des </a:t>
            </a:r>
            <a:r>
              <a:rPr lang="fr-FR" sz="1500" b="1" dirty="0"/>
              <a:t>interactions interpersonnelles</a:t>
            </a:r>
            <a:r>
              <a:rPr lang="fr-FR" sz="1500" dirty="0"/>
              <a:t> lors de la mise en œuvre des décisions : respect, dignité, considération.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F1EB20D-B91C-7E6C-45AD-3E4797701CE2}"/>
              </a:ext>
            </a:extLst>
          </p:cNvPr>
          <p:cNvSpPr txBox="1"/>
          <p:nvPr/>
        </p:nvSpPr>
        <p:spPr>
          <a:xfrm>
            <a:off x="6310122" y="5782185"/>
            <a:ext cx="454329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500" dirty="0"/>
              <a:t>Elle concerne l'équité perçue dans les </a:t>
            </a:r>
            <a:r>
              <a:rPr lang="fr-FR" sz="1500" b="1" dirty="0"/>
              <a:t>processus et les procédures utilisés pour prendre des décisions : impartialité, transparence, neutralité. </a:t>
            </a:r>
            <a:endParaRPr lang="fr-FR" sz="15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AE14CCB-7A29-DC64-868A-9E4F11D89851}"/>
              </a:ext>
            </a:extLst>
          </p:cNvPr>
          <p:cNvSpPr txBox="1"/>
          <p:nvPr/>
        </p:nvSpPr>
        <p:spPr>
          <a:xfrm>
            <a:off x="569214" y="1246919"/>
            <a:ext cx="609447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500" dirty="0"/>
              <a:t>Elle porte sur la perception de l'équité dans la </a:t>
            </a:r>
            <a:r>
              <a:rPr lang="fr-FR" sz="1500" b="1" dirty="0"/>
              <a:t>répartition des ressources, des récompenses ou des résultats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767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5E97E2-C6AB-9282-5215-67D24498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2. Les émotions sont un cadeau… </a:t>
            </a:r>
          </a:p>
        </p:txBody>
      </p:sp>
      <p:pic>
        <p:nvPicPr>
          <p:cNvPr id="5122" name="Picture 2" descr="Images de Cadeau Png – Téléchargement gratuit sur Freepik">
            <a:extLst>
              <a:ext uri="{FF2B5EF4-FFF2-40B4-BE49-F238E27FC236}">
                <a16:creationId xmlns:a16="http://schemas.microsoft.com/office/drawing/2014/main" id="{4E4A1F49-FE1E-B4F4-B475-DD8F5A49169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44902" y="2195596"/>
            <a:ext cx="2466807" cy="246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3D22776-8959-64FB-D3DA-D6FAD56F4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0" y="1876443"/>
            <a:ext cx="8836187" cy="3633047"/>
          </a:xfrm>
        </p:spPr>
        <p:txBody>
          <a:bodyPr>
            <a:normAutofit lnSpcReduction="10000"/>
          </a:bodyPr>
          <a:lstStyle/>
          <a:p>
            <a:endParaRPr lang="fr-FR" sz="2800" b="1" dirty="0"/>
          </a:p>
          <a:p>
            <a:endParaRPr lang="fr-FR" sz="2800" b="1" dirty="0"/>
          </a:p>
          <a:p>
            <a:r>
              <a:rPr lang="fr-FR" sz="2800" b="1" dirty="0"/>
              <a:t>Elles mettent en mouvement, elles poussent vers l’action. </a:t>
            </a:r>
          </a:p>
          <a:p>
            <a:pPr marL="0" indent="0">
              <a:buNone/>
            </a:pPr>
            <a:endParaRPr lang="fr-FR" sz="2200" b="1" dirty="0"/>
          </a:p>
          <a:p>
            <a:pPr marL="0" indent="0">
              <a:buNone/>
            </a:pPr>
            <a:endParaRPr lang="fr-FR" sz="2800" b="1" dirty="0"/>
          </a:p>
          <a:p>
            <a:pPr algn="just"/>
            <a:r>
              <a:rPr lang="fr-FR" sz="2800" b="1" dirty="0"/>
              <a:t>Elles nous indiquent que quelque chose est en creux… en nous.</a:t>
            </a:r>
          </a:p>
          <a:p>
            <a:pPr marL="0" indent="0">
              <a:buNone/>
            </a:pPr>
            <a:endParaRPr lang="fr-FR" sz="28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FE7784-FBF6-5D50-DFC5-2944BAB9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12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26658"/>
              </p:ext>
            </p:extLst>
          </p:nvPr>
        </p:nvGraphicFramePr>
        <p:xfrm>
          <a:off x="543620" y="1199061"/>
          <a:ext cx="11221374" cy="495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0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0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0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5373"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Déclencheur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>
                          <a:solidFill>
                            <a:schemeClr val="tx1"/>
                          </a:solidFill>
                        </a:rPr>
                        <a:t>Émotion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Sensation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Comportement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Besoin</a:t>
                      </a:r>
                      <a:endParaRPr lang="fr-FR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Solutions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646">
                <a:tc>
                  <a:txBody>
                    <a:bodyPr/>
                    <a:lstStyle/>
                    <a:p>
                      <a:pPr algn="ctr"/>
                      <a:endParaRPr lang="fr-BE" sz="1200" dirty="0"/>
                    </a:p>
                    <a:p>
                      <a:pPr algn="ctr"/>
                      <a:r>
                        <a:rPr lang="fr-BE" sz="1400" b="1" dirty="0"/>
                        <a:t>Menace</a:t>
                      </a:r>
                      <a:r>
                        <a:rPr lang="fr-BE" sz="1200" dirty="0"/>
                        <a:t> </a:t>
                      </a:r>
                    </a:p>
                    <a:p>
                      <a:pPr algn="ctr"/>
                      <a:r>
                        <a:rPr lang="fr-BE" sz="1000" dirty="0"/>
                        <a:t>(danger, inconnu,</a:t>
                      </a:r>
                      <a:r>
                        <a:rPr lang="fr-BE" sz="1000" baseline="0" dirty="0"/>
                        <a:t> perte de sens)</a:t>
                      </a:r>
                      <a:endParaRPr lang="fr-BE" sz="1000" dirty="0"/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400" b="1" cap="all" baseline="0" dirty="0"/>
                    </a:p>
                    <a:p>
                      <a:pPr algn="ctr"/>
                      <a:r>
                        <a:rPr lang="fr-BE" sz="1400" b="1" cap="all" baseline="0" dirty="0"/>
                        <a:t>Peur</a:t>
                      </a:r>
                      <a:endParaRPr lang="fr-FR" sz="1400" b="1" cap="all" baseline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Accélération du rythme, adrénaline, afflux de sang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i="1" dirty="0"/>
                    </a:p>
                    <a:p>
                      <a:pPr algn="ctr"/>
                      <a:r>
                        <a:rPr lang="fr-BE" sz="1300" i="1" dirty="0"/>
                        <a:t>Attaque-fuite-figement</a:t>
                      </a:r>
                      <a:endParaRPr lang="fr-FR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Protection, sécurité, aide, estime</a:t>
                      </a:r>
                      <a:endParaRPr lang="fr-FR" sz="13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786">
                <a:tc>
                  <a:txBody>
                    <a:bodyPr/>
                    <a:lstStyle/>
                    <a:p>
                      <a:pPr algn="ctr"/>
                      <a:endParaRPr lang="fr-BE" sz="1200" dirty="0"/>
                    </a:p>
                    <a:p>
                      <a:pPr algn="ctr"/>
                      <a:r>
                        <a:rPr lang="fr-BE" sz="1400" b="1" dirty="0"/>
                        <a:t>Obstacle</a:t>
                      </a:r>
                      <a:r>
                        <a:rPr lang="fr-BE" sz="1200" dirty="0"/>
                        <a:t> </a:t>
                      </a:r>
                    </a:p>
                    <a:p>
                      <a:pPr algn="ctr"/>
                      <a:r>
                        <a:rPr lang="fr-BE" sz="1000" dirty="0"/>
                        <a:t>(frustration, impuissance…)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400" b="1" cap="all" baseline="0" dirty="0"/>
                    </a:p>
                    <a:p>
                      <a:pPr algn="ctr"/>
                      <a:r>
                        <a:rPr lang="fr-BE" sz="1400" b="1" cap="all" baseline="0" dirty="0"/>
                        <a:t>Colère</a:t>
                      </a:r>
                      <a:endParaRPr lang="fr-FR" sz="1400" b="1" cap="all" baseline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3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300" dirty="0"/>
                        <a:t>Respiration rapide, contraction, chaleur, mâchoire…</a:t>
                      </a:r>
                      <a:endParaRPr lang="fr-FR" sz="1300" dirty="0"/>
                    </a:p>
                    <a:p>
                      <a:pPr algn="ctr"/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i="1" dirty="0"/>
                    </a:p>
                    <a:p>
                      <a:pPr algn="ctr"/>
                      <a:r>
                        <a:rPr lang="fr-BE" sz="1300" i="1" dirty="0"/>
                        <a:t>Attaque</a:t>
                      </a:r>
                      <a:endParaRPr lang="fr-FR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Écoute, compréhension, changement, justice, reconnaissance</a:t>
                      </a:r>
                      <a:endParaRPr lang="fr-FR" sz="13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pPr algn="ctr"/>
                      <a:r>
                        <a:rPr lang="fr-BE" sz="1400" b="1" dirty="0"/>
                        <a:t>Perte</a:t>
                      </a:r>
                      <a:r>
                        <a:rPr lang="fr-BE" sz="1200" baseline="0" dirty="0"/>
                        <a:t> </a:t>
                      </a:r>
                    </a:p>
                    <a:p>
                      <a:pPr algn="ctr"/>
                      <a:r>
                        <a:rPr lang="fr-BE" sz="1000" baseline="0" dirty="0"/>
                        <a:t>(échec, séparation)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000" b="1" cap="all" baseline="0" dirty="0"/>
                    </a:p>
                    <a:p>
                      <a:pPr algn="ctr"/>
                      <a:r>
                        <a:rPr lang="fr-BE" sz="1400" b="1" cap="all" baseline="0" dirty="0"/>
                        <a:t>Tristesse</a:t>
                      </a:r>
                      <a:endParaRPr lang="fr-FR" sz="1400" b="1" cap="all" baseline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/>
                        <a:t>Larmes, gorge nouée, idées noires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i="1" dirty="0"/>
                        <a:t>Repli sur soi</a:t>
                      </a:r>
                      <a:endParaRPr lang="fr-FR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/>
                        <a:t>Réconfort, acceptation, amour</a:t>
                      </a:r>
                      <a:endParaRPr lang="fr-FR" sz="13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373">
                <a:tc>
                  <a:txBody>
                    <a:bodyPr/>
                    <a:lstStyle/>
                    <a:p>
                      <a:pPr algn="ctr"/>
                      <a:endParaRPr lang="fr-BE" sz="1200" b="1" dirty="0"/>
                    </a:p>
                    <a:p>
                      <a:pPr algn="ctr"/>
                      <a:r>
                        <a:rPr lang="fr-BE" sz="1400" b="1" dirty="0"/>
                        <a:t>Inattendu</a:t>
                      </a:r>
                    </a:p>
                    <a:p>
                      <a:pPr algn="ctr"/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400" b="1" cap="all" baseline="0" dirty="0"/>
                    </a:p>
                    <a:p>
                      <a:pPr algn="ctr"/>
                      <a:r>
                        <a:rPr lang="fr-BE" sz="1400" b="1" cap="all" baseline="0" dirty="0"/>
                        <a:t>Surprise</a:t>
                      </a:r>
                      <a:endParaRPr lang="fr-FR" sz="1400" b="1" cap="all" baseline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Regard baissé, dos courbé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i="1" dirty="0"/>
                    </a:p>
                    <a:p>
                      <a:pPr algn="ctr"/>
                      <a:r>
                        <a:rPr lang="fr-BE" sz="1300" i="1" dirty="0"/>
                        <a:t>Vigilance</a:t>
                      </a:r>
                      <a:endParaRPr lang="fr-FR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Sécurité</a:t>
                      </a:r>
                      <a:endParaRPr lang="fr-FR" sz="13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373">
                <a:tc>
                  <a:txBody>
                    <a:bodyPr/>
                    <a:lstStyle/>
                    <a:p>
                      <a:pPr algn="ctr"/>
                      <a:endParaRPr lang="fr-BE" sz="1200" b="1" dirty="0"/>
                    </a:p>
                    <a:p>
                      <a:pPr algn="ctr"/>
                      <a:r>
                        <a:rPr lang="fr-BE" sz="1400" b="1" dirty="0"/>
                        <a:t>Aversion</a:t>
                      </a:r>
                    </a:p>
                    <a:p>
                      <a:pPr algn="ctr"/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400" b="1" cap="all" baseline="0" dirty="0"/>
                    </a:p>
                    <a:p>
                      <a:pPr algn="ctr"/>
                      <a:r>
                        <a:rPr lang="fr-BE" sz="1400" b="1" cap="all" baseline="0" dirty="0"/>
                        <a:t>Dégout</a:t>
                      </a:r>
                      <a:endParaRPr lang="fr-FR" sz="1400" b="1" cap="all" baseline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Nez plissé,</a:t>
                      </a:r>
                      <a:r>
                        <a:rPr lang="fr-BE" sz="1300" baseline="0" dirty="0"/>
                        <a:t> baisse de la T°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i="1" dirty="0"/>
                    </a:p>
                    <a:p>
                      <a:pPr algn="ctr"/>
                      <a:r>
                        <a:rPr lang="fr-BE" sz="1300" i="1" dirty="0"/>
                        <a:t>Rejet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Sécurité, respect, justice</a:t>
                      </a:r>
                      <a:endParaRPr lang="fr-FR" sz="13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664">
                <a:tc>
                  <a:txBody>
                    <a:bodyPr/>
                    <a:lstStyle/>
                    <a:p>
                      <a:pPr algn="ctr"/>
                      <a:r>
                        <a:rPr lang="fr-BE" sz="1400" b="1" dirty="0"/>
                        <a:t>Gain</a:t>
                      </a:r>
                      <a:r>
                        <a:rPr lang="fr-BE" sz="1200" dirty="0"/>
                        <a:t> </a:t>
                      </a:r>
                    </a:p>
                    <a:p>
                      <a:pPr algn="ctr"/>
                      <a:r>
                        <a:rPr lang="fr-BE" sz="1000" dirty="0"/>
                        <a:t>(émerveillement, réussite, rencontre)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400" b="1" cap="all" baseline="0" dirty="0"/>
                    </a:p>
                    <a:p>
                      <a:pPr algn="ctr"/>
                      <a:r>
                        <a:rPr lang="fr-BE" sz="1400" b="1" cap="all" baseline="0" dirty="0"/>
                        <a:t>Joie</a:t>
                      </a:r>
                      <a:endParaRPr lang="fr-FR" sz="1400" b="1" cap="all" baseline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Enthousiasme, respiration</a:t>
                      </a:r>
                      <a:r>
                        <a:rPr lang="fr-BE" sz="1300" baseline="0" dirty="0"/>
                        <a:t> ample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i="1" dirty="0"/>
                    </a:p>
                    <a:p>
                      <a:pPr algn="ctr"/>
                      <a:r>
                        <a:rPr lang="fr-BE" sz="1300" i="1" dirty="0"/>
                        <a:t>Approche</a:t>
                      </a:r>
                      <a:endParaRPr lang="fr-FR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300" dirty="0"/>
                    </a:p>
                    <a:p>
                      <a:pPr algn="ctr"/>
                      <a:r>
                        <a:rPr lang="fr-BE" sz="1300" dirty="0"/>
                        <a:t>Partage, lien, réjouissance</a:t>
                      </a:r>
                      <a:endParaRPr lang="fr-FR" sz="13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AA97D29-DCD6-F4C4-98FB-46F377E4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2F9B4A-43EF-42A0-995E-05390F0F1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830" y="562377"/>
            <a:ext cx="11029616" cy="904105"/>
          </a:xfrm>
        </p:spPr>
        <p:txBody>
          <a:bodyPr/>
          <a:lstStyle/>
          <a:p>
            <a:r>
              <a:rPr lang="fr-FR" dirty="0"/>
              <a:t>Les besoins et les valeurs…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9644F2F-3ACE-0BA9-8B54-5DCDBDC45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830" y="1785349"/>
            <a:ext cx="8957188" cy="4638565"/>
          </a:xfrm>
          <a:prstGeom prst="rect">
            <a:avLst/>
          </a:prstGeom>
          <a:ln w="38100">
            <a:solidFill>
              <a:schemeClr val="accent2"/>
            </a:solidFill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A355D31-3606-7E28-5B4E-75345A249A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750" y="3429000"/>
            <a:ext cx="1741250" cy="136226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A06C38F-40B2-1F0A-12D4-2C21D512E3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39" y="3429000"/>
            <a:ext cx="1143160" cy="100026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BF99CDB-6F6C-5FB1-AA09-702B67A53B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199" y="4788962"/>
            <a:ext cx="1533345" cy="1634952"/>
          </a:xfrm>
          <a:prstGeom prst="rect">
            <a:avLst/>
          </a:prstGeom>
        </p:spPr>
      </p:pic>
      <p:pic>
        <p:nvPicPr>
          <p:cNvPr id="4" name="Graphique 3" descr="Marteau d'officiel avec un remplissage uni">
            <a:extLst>
              <a:ext uri="{FF2B5EF4-FFF2-40B4-BE49-F238E27FC236}">
                <a16:creationId xmlns:a16="http://schemas.microsoft.com/office/drawing/2014/main" id="{FD5F9AD8-BB80-3B78-5855-27B3FFBFDA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39018" y="263650"/>
            <a:ext cx="1496961" cy="14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1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5C67266-C28A-3724-216E-FD10C371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3.Les besoins et les valeurs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7D5CA9-B93C-9EBB-A684-AE9996A38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fr-FR" sz="2800" dirty="0"/>
          </a:p>
          <a:p>
            <a:pPr algn="just"/>
            <a:r>
              <a:rPr lang="fr-FR" sz="2200" dirty="0"/>
              <a:t>Dans le processus de médiation, le terme </a:t>
            </a:r>
            <a:r>
              <a:rPr lang="fr-FR" sz="2200" b="1" dirty="0"/>
              <a:t>"besoin"</a:t>
            </a:r>
            <a:r>
              <a:rPr lang="fr-FR" sz="2200" dirty="0"/>
              <a:t> désigne les aspirations fondamentales ou les motivations profondes qui sous-tendent les positions ou les demandes exprimées par les parties en conflit. </a:t>
            </a:r>
          </a:p>
          <a:p>
            <a:pPr marL="0" indent="0" algn="just">
              <a:buNone/>
            </a:pPr>
            <a:endParaRPr lang="fr-FR" sz="2200" dirty="0"/>
          </a:p>
          <a:p>
            <a:pPr marL="0" indent="0" algn="just">
              <a:buNone/>
            </a:pPr>
            <a:r>
              <a:rPr lang="fr-FR" sz="2200" dirty="0">
                <a:highlight>
                  <a:srgbClr val="FFFF00"/>
                </a:highlight>
              </a:rPr>
              <a:t>Ces besoins reflètent ce que </a:t>
            </a:r>
            <a:r>
              <a:rPr lang="fr-FR" sz="2200" b="1" dirty="0">
                <a:highlight>
                  <a:srgbClr val="FFFF00"/>
                </a:highlight>
              </a:rPr>
              <a:t>chaque partie recherche </a:t>
            </a:r>
            <a:r>
              <a:rPr lang="fr-FR" sz="2200" dirty="0">
                <a:highlight>
                  <a:srgbClr val="FFFF00"/>
                </a:highlight>
              </a:rPr>
              <a:t>réellement pour se sentir satisfaite ou en sécurité dans la résolution du différend.</a:t>
            </a:r>
          </a:p>
          <a:p>
            <a:pPr marL="0" indent="0" algn="just">
              <a:buNone/>
            </a:pPr>
            <a:endParaRPr lang="fr-FR" sz="2000" dirty="0">
              <a:highlight>
                <a:srgbClr val="FFFF00"/>
              </a:highlight>
            </a:endParaRPr>
          </a:p>
          <a:p>
            <a:pPr marL="0" indent="0" algn="just">
              <a:buNone/>
            </a:pPr>
            <a:endParaRPr lang="fr-FR" sz="1800" dirty="0"/>
          </a:p>
          <a:p>
            <a:pPr algn="just"/>
            <a:r>
              <a:rPr lang="fr-FR" sz="2200" dirty="0"/>
              <a:t>Une </a:t>
            </a:r>
            <a:r>
              <a:rPr lang="fr-FR" sz="2200" b="1" dirty="0"/>
              <a:t>valeur</a:t>
            </a:r>
            <a:r>
              <a:rPr lang="fr-FR" sz="2200" dirty="0"/>
              <a:t> est un p</a:t>
            </a:r>
            <a:r>
              <a:rPr lang="fr-FR" sz="2200" u="sng" dirty="0"/>
              <a:t>rincipe ou une croyance fondamentale qui guide les attitudes</a:t>
            </a:r>
            <a:r>
              <a:rPr lang="fr-FR" sz="2200" dirty="0"/>
              <a:t>, les comportements et les choix d’une personne, d’un groupe ou d’une organisation. </a:t>
            </a:r>
          </a:p>
          <a:p>
            <a:pPr marL="0" indent="0" algn="just">
              <a:buNone/>
            </a:pPr>
            <a:endParaRPr lang="fr-FR" sz="2200" dirty="0"/>
          </a:p>
          <a:p>
            <a:pPr marL="0" indent="0" algn="just">
              <a:buNone/>
            </a:pPr>
            <a:r>
              <a:rPr lang="fr-FR" sz="2200" dirty="0"/>
              <a:t>Elle représente ce qui est perçu comme important, souhaitable ou moralement correct dans un contexte donné.</a:t>
            </a:r>
          </a:p>
          <a:p>
            <a:pPr marL="0" indent="0" algn="just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6820591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4596</TotalTime>
  <Words>896</Words>
  <Application>Microsoft Office PowerPoint</Application>
  <PresentationFormat>Grand écran</PresentationFormat>
  <Paragraphs>155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Thème Office</vt:lpstr>
      <vt:lpstr>Quelques notions  autour de la médiation </vt:lpstr>
      <vt:lpstr>Le Médié…</vt:lpstr>
      <vt:lpstr>1. Le conflit</vt:lpstr>
      <vt:lpstr>Qu’est-ce qu’un conflit? </vt:lpstr>
      <vt:lpstr>Présentation PowerPoint</vt:lpstr>
      <vt:lpstr>2. Les émotions sont un cadeau… </vt:lpstr>
      <vt:lpstr>Présentation PowerPoint</vt:lpstr>
      <vt:lpstr>Les besoins et les valeurs… </vt:lpstr>
      <vt:lpstr>3.Les besoins et les valeurs</vt:lpstr>
      <vt:lpstr>Faire accoucher les besoins…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Laurent MOOR</dc:creator>
  <cp:lastModifiedBy>Laurent MOOR</cp:lastModifiedBy>
  <cp:revision>2</cp:revision>
  <dcterms:created xsi:type="dcterms:W3CDTF">2024-11-22T21:03:50Z</dcterms:created>
  <dcterms:modified xsi:type="dcterms:W3CDTF">2024-11-26T12:41:57Z</dcterms:modified>
</cp:coreProperties>
</file>