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5"/>
  </p:notesMasterIdLst>
  <p:sldIdLst>
    <p:sldId id="256" r:id="rId2"/>
    <p:sldId id="257" r:id="rId3"/>
    <p:sldId id="258" r:id="rId4"/>
    <p:sldId id="267" r:id="rId5"/>
    <p:sldId id="268" r:id="rId6"/>
    <p:sldId id="269" r:id="rId7"/>
    <p:sldId id="277" r:id="rId8"/>
    <p:sldId id="274" r:id="rId9"/>
    <p:sldId id="275" r:id="rId10"/>
    <p:sldId id="278" r:id="rId11"/>
    <p:sldId id="276" r:id="rId12"/>
    <p:sldId id="279" r:id="rId13"/>
    <p:sldId id="280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583" autoAdjust="0"/>
    <p:restoredTop sz="94704" autoAdjust="0"/>
  </p:normalViewPr>
  <p:slideViewPr>
    <p:cSldViewPr>
      <p:cViewPr varScale="1">
        <p:scale>
          <a:sx n="119" d="100"/>
          <a:sy n="119" d="100"/>
        </p:scale>
        <p:origin x="97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FB51AD-A06C-4D49-8C38-A39588218FCB}" type="datetimeFigureOut">
              <a:rPr lang="fr-BE" smtClean="0"/>
              <a:t>02-12-24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73558B-4204-4EDA-9C20-54AC355943FD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1528101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73558B-4204-4EDA-9C20-54AC355943FD}" type="slidenum">
              <a:rPr lang="fr-BE" smtClean="0"/>
              <a:t>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907722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A4C19-5E94-49BD-B3F0-A06A2CB28A33}" type="datetime1">
              <a:rPr lang="fr-BE" smtClean="0"/>
              <a:t>02-12-24</a:t>
            </a:fld>
            <a:endParaRPr lang="fr-BE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0F78485-D1AA-4A4F-912F-41F3A81B40DE}" type="slidenum">
              <a:rPr lang="fr-BE" smtClean="0"/>
              <a:t>‹N°›</a:t>
            </a:fld>
            <a:endParaRPr lang="fr-BE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BE"/>
              <a:t>JM DENIS - 2014-2015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E4213-B7EA-4B58-81D8-1F84AC2748F4}" type="datetime1">
              <a:rPr lang="fr-BE" smtClean="0"/>
              <a:t>02-12-24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JM DENIS - 2014-2015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78485-D1AA-4A4F-912F-41F3A81B40DE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4DE0-7A8B-4F66-B0AE-62ACF4B2AD13}" type="datetime1">
              <a:rPr lang="fr-BE" smtClean="0"/>
              <a:t>02-12-24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JM DENIS - 2014-2015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78485-D1AA-4A4F-912F-41F3A81B40DE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8529E-407B-4B68-B66B-C1C7C48E696F}" type="datetime1">
              <a:rPr lang="fr-BE" smtClean="0"/>
              <a:t>02-12-24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JM DENIS - 2014-2015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78485-D1AA-4A4F-912F-41F3A81B40DE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E704F-ABFA-4576-903D-71EF638BBE19}" type="datetime1">
              <a:rPr lang="fr-BE" smtClean="0"/>
              <a:t>02-12-24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JM DENIS - 2014-2015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78485-D1AA-4A4F-912F-41F3A81B40DE}" type="slidenum">
              <a:rPr lang="fr-BE" smtClean="0"/>
              <a:t>‹N°›</a:t>
            </a:fld>
            <a:endParaRPr lang="fr-BE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98A76-2E7E-431D-B8FA-824C56C37144}" type="datetime1">
              <a:rPr lang="fr-BE" smtClean="0"/>
              <a:t>02-12-24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JM DENIS - 2014-2015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78485-D1AA-4A4F-912F-41F3A81B40DE}" type="slidenum">
              <a:rPr lang="fr-BE" smtClean="0"/>
              <a:t>‹N°›</a:t>
            </a:fld>
            <a:endParaRPr lang="fr-B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913D2-D713-4008-8B4D-FF385FF2FBE4}" type="datetime1">
              <a:rPr lang="fr-BE" smtClean="0"/>
              <a:t>02-12-24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JM DENIS - 2014-2015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78485-D1AA-4A4F-912F-41F3A81B40DE}" type="slidenum">
              <a:rPr lang="fr-BE" smtClean="0"/>
              <a:t>‹N°›</a:t>
            </a:fld>
            <a:endParaRPr lang="fr-BE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0DF5A-C1E4-4EC0-8D3C-0D9EE162B7DA}" type="datetime1">
              <a:rPr lang="fr-BE" smtClean="0"/>
              <a:t>02-12-24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JM DENIS - 2014-2015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78485-D1AA-4A4F-912F-41F3A81B40DE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6838B-CD87-4C63-9266-DC2DCDE373C8}" type="datetime1">
              <a:rPr lang="fr-BE" smtClean="0"/>
              <a:t>02-12-24</a:t>
            </a:fld>
            <a:endParaRPr lang="fr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JM DENIS - 2014-2015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78485-D1AA-4A4F-912F-41F3A81B40DE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C12BA-0671-47AA-B59B-ED69349DB338}" type="datetime1">
              <a:rPr lang="fr-BE" smtClean="0"/>
              <a:t>02-12-24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JM DENIS - 2014-2015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78485-D1AA-4A4F-912F-41F3A81B40DE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4CCA6-7DDD-4A02-B07C-D8A9FA58A856}" type="datetime1">
              <a:rPr lang="fr-BE" smtClean="0"/>
              <a:t>02-12-24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JM DENIS - 2014-2015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78485-D1AA-4A4F-912F-41F3A81B40DE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335DDC6-1E13-42C8-B296-7D23C3B7C724}" type="datetime1">
              <a:rPr lang="fr-BE" smtClean="0"/>
              <a:t>02-12-24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fr-BE"/>
              <a:t>JM DENIS - 2014-2015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30F78485-D1AA-4A4F-912F-41F3A81B40DE}" type="slidenum">
              <a:rPr lang="fr-BE" smtClean="0"/>
              <a:t>‹N°›</a:t>
            </a:fld>
            <a:endParaRPr lang="fr-BE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263691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fr-BE" sz="6600" dirty="0"/>
              <a:t>DROIT FISCAL</a:t>
            </a:r>
            <a:br>
              <a:rPr lang="fr-BE" sz="6600" dirty="0"/>
            </a:br>
            <a:r>
              <a:rPr lang="fr-BE" sz="6600" dirty="0"/>
              <a:t>Chapitre 4</a:t>
            </a:r>
            <a:br>
              <a:rPr lang="fr-BE" sz="6600" dirty="0"/>
            </a:br>
            <a:r>
              <a:rPr lang="fr-BE" sz="2700" dirty="0"/>
              <a:t>(Avantages fiscaux)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99592" y="5013176"/>
            <a:ext cx="6400800" cy="1219200"/>
          </a:xfrm>
        </p:spPr>
        <p:txBody>
          <a:bodyPr/>
          <a:lstStyle/>
          <a:p>
            <a:endParaRPr lang="fr-BE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0F78485-D1AA-4A4F-912F-41F3A81B40DE}" type="slidenum">
              <a:rPr lang="fr-BE" smtClean="0"/>
              <a:t>1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2"/>
          </p:nvPr>
        </p:nvSpPr>
        <p:spPr>
          <a:xfrm>
            <a:off x="683568" y="6381328"/>
            <a:ext cx="2895600" cy="365125"/>
          </a:xfrm>
        </p:spPr>
        <p:txBody>
          <a:bodyPr/>
          <a:lstStyle/>
          <a:p>
            <a:r>
              <a:rPr lang="fr-BE" dirty="0"/>
              <a:t>JM DENIS - 2024-2025</a:t>
            </a:r>
          </a:p>
        </p:txBody>
      </p:sp>
    </p:spTree>
    <p:extLst>
      <p:ext uri="{BB962C8B-B14F-4D97-AF65-F5344CB8AC3E}">
        <p14:creationId xmlns:p14="http://schemas.microsoft.com/office/powerpoint/2010/main" val="5976071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36104"/>
          </a:xfrm>
        </p:spPr>
        <p:txBody>
          <a:bodyPr>
            <a:normAutofit fontScale="90000"/>
          </a:bodyPr>
          <a:lstStyle/>
          <a:p>
            <a:pPr>
              <a:lnSpc>
                <a:spcPts val="3200"/>
              </a:lnSpc>
            </a:pPr>
            <a:br>
              <a:rPr lang="fr-BE" sz="4400" dirty="0"/>
            </a:br>
            <a:r>
              <a:rPr lang="fr-BE" sz="3600" dirty="0">
                <a:solidFill>
                  <a:srgbClr val="2F5897"/>
                </a:solidFill>
              </a:rPr>
              <a:t>4.2. Dépenses donnant droit à une réduction d’impôt</a:t>
            </a:r>
            <a:br>
              <a:rPr lang="fr-BE" sz="4400" dirty="0">
                <a:solidFill>
                  <a:srgbClr val="2F5897"/>
                </a:solidFill>
              </a:rPr>
            </a:br>
            <a:r>
              <a:rPr lang="fr-BE" sz="2700" dirty="0">
                <a:solidFill>
                  <a:srgbClr val="2F5897"/>
                </a:solidFill>
              </a:rPr>
              <a:t>4.2.5. L’épargne long terme</a:t>
            </a:r>
            <a:endParaRPr lang="fr-BE" sz="31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608512"/>
          </a:xfrm>
        </p:spPr>
        <p:txBody>
          <a:bodyPr>
            <a:normAutofit fontScale="85000" lnSpcReduction="20000"/>
          </a:bodyPr>
          <a:lstStyle/>
          <a:p>
            <a:pPr marL="0" lvl="0" indent="0" algn="ctr">
              <a:buNone/>
            </a:pPr>
            <a:r>
              <a:rPr lang="fr-BE" sz="2200" dirty="0">
                <a:solidFill>
                  <a:prstClr val="black">
                    <a:lumMod val="50000"/>
                    <a:lumOff val="50000"/>
                  </a:prstClr>
                </a:solidFill>
              </a:rPr>
              <a:t>Art 145/1, al 1, 2° et 3°, 145/2 et 145/4 à 145/6 du CIR 92</a:t>
            </a:r>
          </a:p>
          <a:p>
            <a:pPr marL="0" lvl="0" indent="0" algn="ctr">
              <a:buNone/>
            </a:pPr>
            <a:endParaRPr lang="fr-BE" sz="2200" dirty="0">
              <a:solidFill>
                <a:srgbClr val="FF0000"/>
              </a:solidFill>
            </a:endParaRPr>
          </a:p>
          <a:p>
            <a:pPr marL="0" lvl="0" indent="0" algn="ctr">
              <a:buNone/>
            </a:pPr>
            <a:r>
              <a:rPr lang="fr-BE" sz="2200" dirty="0">
                <a:solidFill>
                  <a:srgbClr val="FF0000"/>
                </a:solidFill>
              </a:rPr>
              <a:t>CONDITIONS</a:t>
            </a:r>
            <a:r>
              <a:rPr lang="fr-BE" sz="2200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</a:p>
          <a:p>
            <a:pPr marL="0" lvl="0" indent="0" algn="ctr">
              <a:buNone/>
            </a:pPr>
            <a:endParaRPr lang="fr-BE" sz="2200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pPr marL="800100" lvl="1" indent="-342900">
              <a:buFont typeface="Courier New" pitchFamily="49" charset="0"/>
              <a:buAutoNum type="arabicPeriod"/>
            </a:pPr>
            <a:r>
              <a:rPr lang="fr-BE" sz="1500" dirty="0">
                <a:solidFill>
                  <a:prstClr val="black">
                    <a:lumMod val="50000"/>
                    <a:lumOff val="50000"/>
                  </a:prstClr>
                </a:solidFill>
              </a:rPr>
              <a:t>Emprunt pour une autre habitation que DHPU ou chèque habitat (amortissements déductibles) ou assurance-vie</a:t>
            </a:r>
          </a:p>
          <a:p>
            <a:pPr marL="800100" lvl="1" indent="-342900">
              <a:buFont typeface="Courier New" pitchFamily="49" charset="0"/>
              <a:buAutoNum type="arabicPeriod"/>
            </a:pPr>
            <a:r>
              <a:rPr lang="fr-BE" sz="1500" dirty="0">
                <a:solidFill>
                  <a:prstClr val="black">
                    <a:lumMod val="50000"/>
                    <a:lumOff val="50000"/>
                  </a:prstClr>
                </a:solidFill>
              </a:rPr>
              <a:t>Emprunt garanti par une inscription hypothécaire</a:t>
            </a:r>
          </a:p>
          <a:p>
            <a:pPr marL="800100" lvl="1" indent="-342900">
              <a:buFont typeface="Courier New" pitchFamily="49" charset="0"/>
              <a:buAutoNum type="arabicPeriod"/>
            </a:pPr>
            <a:r>
              <a:rPr lang="fr-BE" sz="1500" dirty="0">
                <a:solidFill>
                  <a:prstClr val="black">
                    <a:lumMod val="50000"/>
                    <a:lumOff val="50000"/>
                  </a:prstClr>
                </a:solidFill>
              </a:rPr>
              <a:t>Durée de minimum 10 ans (emprunt / assurance)</a:t>
            </a:r>
          </a:p>
          <a:p>
            <a:pPr marL="800100" lvl="1" indent="-342900">
              <a:buFont typeface="Courier New" pitchFamily="49" charset="0"/>
              <a:buAutoNum type="arabicPeriod"/>
            </a:pPr>
            <a:r>
              <a:rPr lang="fr-BE" sz="1500" dirty="0">
                <a:solidFill>
                  <a:prstClr val="black">
                    <a:lumMod val="50000"/>
                    <a:lumOff val="50000"/>
                  </a:prstClr>
                </a:solidFill>
              </a:rPr>
              <a:t>Habitation dans l’EEE</a:t>
            </a:r>
          </a:p>
          <a:p>
            <a:pPr marL="800100" lvl="1" indent="-342900">
              <a:buFont typeface="Courier New" pitchFamily="49" charset="0"/>
              <a:buAutoNum type="arabicPeriod"/>
            </a:pPr>
            <a:r>
              <a:rPr lang="fr-BE" sz="1500" dirty="0">
                <a:solidFill>
                  <a:prstClr val="black">
                    <a:lumMod val="50000"/>
                    <a:lumOff val="50000"/>
                  </a:prstClr>
                </a:solidFill>
              </a:rPr>
              <a:t>Si contrat d’assurance : avant l’âge de 65 ans</a:t>
            </a:r>
          </a:p>
          <a:p>
            <a:pPr marL="800100" lvl="1" indent="-342900">
              <a:buFont typeface="Courier New" pitchFamily="49" charset="0"/>
              <a:buAutoNum type="arabicPeriod"/>
            </a:pPr>
            <a:r>
              <a:rPr lang="fr-BE" sz="1500" dirty="0">
                <a:solidFill>
                  <a:prstClr val="black">
                    <a:lumMod val="50000"/>
                    <a:lumOff val="50000"/>
                  </a:prstClr>
                </a:solidFill>
              </a:rPr>
              <a:t>Si contrat d’assurance : bénéficiaire en cas de vie </a:t>
            </a:r>
            <a:r>
              <a:rPr lang="fr-BE" sz="1500" dirty="0">
                <a:solidFill>
                  <a:prstClr val="black">
                    <a:lumMod val="50000"/>
                    <a:lumOff val="50000"/>
                  </a:prstClr>
                </a:solidFill>
                <a:sym typeface="Wingdings" panose="05000000000000000000" pitchFamily="2" charset="2"/>
              </a:rPr>
              <a:t> le contribuable – bénéficiaire en cas de décès : un parent jusqu’au 2</a:t>
            </a:r>
            <a:r>
              <a:rPr lang="fr-BE" sz="1500" baseline="30000" dirty="0">
                <a:solidFill>
                  <a:prstClr val="black">
                    <a:lumMod val="50000"/>
                    <a:lumOff val="50000"/>
                  </a:prstClr>
                </a:solidFill>
                <a:sym typeface="Wingdings" panose="05000000000000000000" pitchFamily="2" charset="2"/>
              </a:rPr>
              <a:t>ème</a:t>
            </a:r>
            <a:r>
              <a:rPr lang="fr-BE" sz="1500" dirty="0">
                <a:solidFill>
                  <a:prstClr val="black">
                    <a:lumMod val="50000"/>
                    <a:lumOff val="50000"/>
                  </a:prstClr>
                </a:solidFill>
                <a:sym typeface="Wingdings" panose="05000000000000000000" pitchFamily="2" charset="2"/>
              </a:rPr>
              <a:t> degré</a:t>
            </a:r>
            <a:endParaRPr lang="fr-BE" sz="1500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fr-BE" sz="1500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pPr marL="0" lvl="0" indent="0" algn="ctr">
              <a:buNone/>
            </a:pPr>
            <a:r>
              <a:rPr lang="fr-BE" sz="2200" dirty="0">
                <a:solidFill>
                  <a:prstClr val="black">
                    <a:lumMod val="85000"/>
                    <a:lumOff val="15000"/>
                  </a:prstClr>
                </a:solidFill>
              </a:rPr>
              <a:t>Réduction d’impôt au taux de 30</a:t>
            </a:r>
            <a:r>
              <a:rPr lang="fr-BE" sz="2200" dirty="0">
                <a:solidFill>
                  <a:prstClr val="black"/>
                </a:solidFill>
              </a:rPr>
              <a:t> %</a:t>
            </a:r>
            <a:r>
              <a:rPr lang="fr-BE" sz="2200" dirty="0">
                <a:solidFill>
                  <a:prstClr val="black">
                    <a:lumMod val="85000"/>
                    <a:lumOff val="15000"/>
                  </a:prstClr>
                </a:solidFill>
              </a:rPr>
              <a:t>, calculé sur un maximum de 2350 EUR, calculé comme suit :</a:t>
            </a:r>
          </a:p>
          <a:p>
            <a:pPr marL="0" lvl="0" indent="0" algn="ctr">
              <a:buNone/>
            </a:pPr>
            <a:r>
              <a:rPr lang="fr-BE" sz="2200" dirty="0">
                <a:solidFill>
                  <a:prstClr val="black">
                    <a:lumMod val="85000"/>
                    <a:lumOff val="15000"/>
                  </a:prstClr>
                </a:solidFill>
              </a:rPr>
              <a:t>15 % de 1960 EUR de la première tranche des revenus professionnels, 6 % pour le surplus de ces revenus</a:t>
            </a:r>
          </a:p>
          <a:p>
            <a:pPr marL="0" lvl="0" indent="0" algn="ctr">
              <a:buNone/>
            </a:pPr>
            <a:endParaRPr lang="fr-BE" sz="2200" b="1" dirty="0">
              <a:solidFill>
                <a:srgbClr val="63891F"/>
              </a:solidFill>
            </a:endParaRPr>
          </a:p>
          <a:p>
            <a:pPr marL="0" lvl="0" indent="0" algn="ctr">
              <a:buNone/>
            </a:pPr>
            <a:r>
              <a:rPr lang="fr-BE" sz="2200" b="1" dirty="0">
                <a:solidFill>
                  <a:srgbClr val="63891F"/>
                </a:solidFill>
              </a:rPr>
              <a:t>Déclaration : cadre 9, codes 1353 et 1358 </a:t>
            </a:r>
          </a:p>
          <a:p>
            <a:pPr>
              <a:buFont typeface="Wingdings" panose="05000000000000000000" pitchFamily="2" charset="2"/>
              <a:buChar char="Ø"/>
            </a:pPr>
            <a:endParaRPr lang="fr-BE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dirty="0"/>
              <a:t>JM DENIS - 2024-2025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78485-D1AA-4A4F-912F-41F3A81B40DE}" type="slidenum">
              <a:rPr lang="fr-BE" smtClean="0"/>
              <a:t>10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332874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36104"/>
          </a:xfrm>
        </p:spPr>
        <p:txBody>
          <a:bodyPr>
            <a:normAutofit fontScale="90000"/>
          </a:bodyPr>
          <a:lstStyle/>
          <a:p>
            <a:pPr>
              <a:lnSpc>
                <a:spcPts val="3200"/>
              </a:lnSpc>
            </a:pPr>
            <a:br>
              <a:rPr lang="fr-BE" sz="4400" dirty="0"/>
            </a:br>
            <a:r>
              <a:rPr lang="fr-BE" sz="3600" dirty="0">
                <a:solidFill>
                  <a:srgbClr val="2F5897"/>
                </a:solidFill>
              </a:rPr>
              <a:t>4.2. Dépenses donnant droit à une réduction d’impôt</a:t>
            </a:r>
            <a:br>
              <a:rPr lang="fr-BE" sz="4400" dirty="0">
                <a:solidFill>
                  <a:srgbClr val="2F5897"/>
                </a:solidFill>
              </a:rPr>
            </a:br>
            <a:r>
              <a:rPr lang="fr-BE" sz="2700" dirty="0">
                <a:solidFill>
                  <a:srgbClr val="2F5897"/>
                </a:solidFill>
              </a:rPr>
              <a:t>4.2.6. Les titres services et chèques ALE</a:t>
            </a:r>
            <a:endParaRPr lang="fr-BE" sz="31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endParaRPr lang="fr-BE" sz="2100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pPr marL="0" lvl="0" indent="0" algn="ctr">
              <a:buNone/>
            </a:pPr>
            <a:r>
              <a:rPr lang="fr-BE" sz="2100" dirty="0">
                <a:solidFill>
                  <a:prstClr val="black">
                    <a:lumMod val="50000"/>
                    <a:lumOff val="50000"/>
                  </a:prstClr>
                </a:solidFill>
              </a:rPr>
              <a:t>Art 145/21 à 145/23 du CIR 92</a:t>
            </a:r>
          </a:p>
          <a:p>
            <a:pPr marL="0" lvl="0" indent="0" algn="ctr">
              <a:buNone/>
            </a:pPr>
            <a:endParaRPr lang="fr-BE" sz="2100" dirty="0">
              <a:solidFill>
                <a:srgbClr val="FF0000"/>
              </a:solidFill>
            </a:endParaRPr>
          </a:p>
          <a:p>
            <a:pPr marL="457200" lvl="1" indent="0" algn="ctr">
              <a:buNone/>
            </a:pPr>
            <a:endParaRPr lang="fr-BE" sz="1400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pPr marL="457200" lvl="1" indent="0" algn="ctr">
              <a:buNone/>
            </a:pPr>
            <a:endParaRPr lang="fr-BE" sz="1400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pPr marL="457200" lvl="1" indent="0" algn="ctr">
              <a:buNone/>
            </a:pPr>
            <a:r>
              <a:rPr lang="fr-BE" sz="1400" dirty="0">
                <a:solidFill>
                  <a:prstClr val="black">
                    <a:lumMod val="50000"/>
                    <a:lumOff val="50000"/>
                  </a:prstClr>
                </a:solidFill>
              </a:rPr>
              <a:t>Mis pour mémoire, étant donné la régionalisation et le changement des règles à partir du 01/01/2015, l’avantage fiscal en </a:t>
            </a:r>
            <a:r>
              <a:rPr lang="fr-BE" sz="1400">
                <a:solidFill>
                  <a:prstClr val="black">
                    <a:lumMod val="50000"/>
                    <a:lumOff val="50000"/>
                  </a:prstClr>
                </a:solidFill>
              </a:rPr>
              <a:t>Région wallonne étant </a:t>
            </a:r>
            <a:r>
              <a:rPr lang="fr-BE" sz="1400" dirty="0">
                <a:solidFill>
                  <a:prstClr val="black">
                    <a:lumMod val="50000"/>
                    <a:lumOff val="50000"/>
                  </a:prstClr>
                </a:solidFill>
              </a:rPr>
              <a:t>de 10% du montant des titres-services achetés</a:t>
            </a:r>
          </a:p>
          <a:p>
            <a:pPr>
              <a:buFont typeface="Wingdings" panose="05000000000000000000" pitchFamily="2" charset="2"/>
              <a:buChar char="Ø"/>
            </a:pPr>
            <a:endParaRPr lang="fr-BE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dirty="0"/>
              <a:t>JM DENIS - 2024-2025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78485-D1AA-4A4F-912F-41F3A81B40DE}" type="slidenum">
              <a:rPr lang="fr-BE" smtClean="0"/>
              <a:t>11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152368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36104"/>
          </a:xfrm>
        </p:spPr>
        <p:txBody>
          <a:bodyPr>
            <a:normAutofit fontScale="90000"/>
          </a:bodyPr>
          <a:lstStyle/>
          <a:p>
            <a:pPr>
              <a:lnSpc>
                <a:spcPts val="3200"/>
              </a:lnSpc>
            </a:pPr>
            <a:br>
              <a:rPr lang="fr-BE" sz="4400" dirty="0"/>
            </a:br>
            <a:r>
              <a:rPr lang="fr-BE" sz="3600" dirty="0">
                <a:solidFill>
                  <a:srgbClr val="2F5897"/>
                </a:solidFill>
              </a:rPr>
              <a:t>4.2. Dépenses donnant droit à une réduction d’impôt</a:t>
            </a:r>
            <a:br>
              <a:rPr lang="fr-BE" sz="4400" dirty="0">
                <a:solidFill>
                  <a:srgbClr val="2F5897"/>
                </a:solidFill>
              </a:rPr>
            </a:br>
            <a:r>
              <a:rPr lang="fr-BE" sz="2700" dirty="0">
                <a:solidFill>
                  <a:srgbClr val="2F5897"/>
                </a:solidFill>
              </a:rPr>
              <a:t>4.2.7. Dépenses pour isolation du toit</a:t>
            </a:r>
            <a:endParaRPr lang="fr-BE" sz="31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endParaRPr lang="fr-BE" sz="2100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pPr marL="0" lvl="0" indent="0" algn="ctr">
              <a:buNone/>
            </a:pPr>
            <a:r>
              <a:rPr lang="fr-BE" sz="2100" dirty="0">
                <a:solidFill>
                  <a:prstClr val="black">
                    <a:lumMod val="50000"/>
                    <a:lumOff val="50000"/>
                  </a:prstClr>
                </a:solidFill>
              </a:rPr>
              <a:t>Art 145/47</a:t>
            </a:r>
          </a:p>
          <a:p>
            <a:pPr marL="0" lvl="0" indent="0" algn="ctr">
              <a:buNone/>
            </a:pPr>
            <a:endParaRPr lang="fr-BE" sz="2100" dirty="0">
              <a:solidFill>
                <a:srgbClr val="FF0000"/>
              </a:solidFill>
            </a:endParaRPr>
          </a:p>
          <a:p>
            <a:pPr marL="457200" lvl="1" indent="0" algn="ctr">
              <a:buNone/>
            </a:pPr>
            <a:endParaRPr lang="fr-BE" sz="1400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pPr marL="457200" lvl="1" indent="0" algn="ctr">
              <a:buNone/>
            </a:pPr>
            <a:endParaRPr lang="fr-BE" sz="1400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pPr marL="457200" lvl="1" indent="0" algn="ctr">
              <a:buNone/>
            </a:pPr>
            <a:r>
              <a:rPr lang="fr-BE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Réduction au taux de 30% sur le montant total des </a:t>
            </a:r>
            <a:r>
              <a:rPr lang="fr-BE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des</a:t>
            </a:r>
            <a:r>
              <a:rPr lang="fr-BE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dépenses, avec un maximum de 3740 EUR</a:t>
            </a:r>
          </a:p>
          <a:p>
            <a:pPr marL="457200" lvl="1" indent="0" algn="ctr">
              <a:buNone/>
            </a:pPr>
            <a:endParaRPr lang="fr-BE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457200" lvl="1" indent="0" algn="ctr">
              <a:buNone/>
            </a:pPr>
            <a:endParaRPr lang="fr-BE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lvl="0" indent="0" algn="ctr">
              <a:buNone/>
            </a:pPr>
            <a:r>
              <a:rPr lang="fr-BE" sz="1900" b="1" dirty="0">
                <a:solidFill>
                  <a:srgbClr val="63891F"/>
                </a:solidFill>
              </a:rPr>
              <a:t>Déclaration : cadre 10, code 3317 </a:t>
            </a:r>
          </a:p>
          <a:p>
            <a:pPr marL="457200" lvl="1" indent="0" algn="ctr">
              <a:buNone/>
            </a:pPr>
            <a:endParaRPr lang="fr-BE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fr-BE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dirty="0"/>
              <a:t>JM DENIS - 2024-2025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78485-D1AA-4A4F-912F-41F3A81B40DE}" type="slidenum">
              <a:rPr lang="fr-BE" smtClean="0"/>
              <a:t>12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646329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B8941D-A350-FD57-31B9-3159B96B5C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fr-BE" sz="3200" dirty="0"/>
              <a:t>D’autres réductions d’impôts existent mais ne sont pas abordées, car dépassent le cadre de ce cours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C0519E6-CB30-20DB-038B-3E6B8D62CC3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932FAAB-A30B-65EE-AB4D-4E0C8D8161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0F78485-D1AA-4A4F-912F-41F3A81B40DE}" type="slidenum">
              <a:rPr lang="fr-BE" smtClean="0"/>
              <a:t>13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E4BBB3F-8EA3-F734-7B48-771700097603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BE" dirty="0"/>
              <a:t>JM DENIS - 2024-2025</a:t>
            </a:r>
          </a:p>
        </p:txBody>
      </p:sp>
    </p:spTree>
    <p:extLst>
      <p:ext uri="{BB962C8B-B14F-4D97-AF65-F5344CB8AC3E}">
        <p14:creationId xmlns:p14="http://schemas.microsoft.com/office/powerpoint/2010/main" val="24925135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Structure du chapitre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 lnSpcReduction="10000"/>
          </a:bodyPr>
          <a:lstStyle/>
          <a:p>
            <a:r>
              <a:rPr lang="fr-BE" dirty="0"/>
              <a:t>Section 4.1. Dépenses en diminution du total des revenus nets</a:t>
            </a:r>
          </a:p>
          <a:p>
            <a:pPr lvl="1"/>
            <a:r>
              <a:rPr lang="fr-BE" dirty="0"/>
              <a:t>4.1.1. Rentes alimentaires</a:t>
            </a:r>
          </a:p>
          <a:p>
            <a:pPr lvl="1"/>
            <a:r>
              <a:rPr lang="fr-BE" dirty="0"/>
              <a:t>4.1.2. DHPU (cité pour mémoire)</a:t>
            </a:r>
          </a:p>
          <a:p>
            <a:endParaRPr lang="fr-BE" dirty="0"/>
          </a:p>
          <a:p>
            <a:r>
              <a:rPr lang="fr-BE" dirty="0"/>
              <a:t>Section 4.2. Dépenses donnant droit à une réduction d’impôt</a:t>
            </a:r>
          </a:p>
          <a:p>
            <a:pPr lvl="1"/>
            <a:r>
              <a:rPr lang="fr-BE" dirty="0"/>
              <a:t>4.2.1. Libéralités</a:t>
            </a:r>
          </a:p>
          <a:p>
            <a:pPr lvl="1"/>
            <a:r>
              <a:rPr lang="fr-BE" dirty="0"/>
              <a:t>4.2.2. Frais de garde d’enfant</a:t>
            </a:r>
          </a:p>
          <a:p>
            <a:pPr lvl="1"/>
            <a:r>
              <a:rPr lang="fr-BE" dirty="0"/>
              <a:t>4.2.3. Epargne-pension</a:t>
            </a:r>
          </a:p>
          <a:p>
            <a:pPr lvl="1"/>
            <a:r>
              <a:rPr lang="fr-BE" dirty="0"/>
              <a:t>4.2.4. Chèque habitat</a:t>
            </a:r>
          </a:p>
          <a:p>
            <a:pPr lvl="1"/>
            <a:r>
              <a:rPr lang="fr-BE" dirty="0"/>
              <a:t>4.2.5. Epargne long terme</a:t>
            </a:r>
          </a:p>
          <a:p>
            <a:pPr lvl="1"/>
            <a:r>
              <a:rPr lang="fr-BE" dirty="0"/>
              <a:t>4.2.6. Titres-services et ALE (cité pour info)</a:t>
            </a:r>
          </a:p>
          <a:p>
            <a:pPr lvl="1"/>
            <a:r>
              <a:rPr lang="fr-BE" dirty="0"/>
              <a:t>4.2.7. Dépenses pour isolation du toit</a:t>
            </a:r>
          </a:p>
          <a:p>
            <a:pPr marL="457200" lvl="1" indent="0">
              <a:buNone/>
            </a:pPr>
            <a:endParaRPr lang="fr-BE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611560" y="6381328"/>
            <a:ext cx="2895600" cy="365125"/>
          </a:xfrm>
        </p:spPr>
        <p:txBody>
          <a:bodyPr/>
          <a:lstStyle/>
          <a:p>
            <a:pPr lvl="0"/>
            <a:r>
              <a:rPr lang="fr-BE" dirty="0">
                <a:solidFill>
                  <a:prstClr val="black">
                    <a:tint val="75000"/>
                  </a:prstClr>
                </a:solidFill>
              </a:rPr>
              <a:t> JM DENIS - 2024-2025</a:t>
            </a:r>
            <a:endParaRPr lang="fr-BE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78485-D1AA-4A4F-912F-41F3A81B40DE}" type="slidenum">
              <a:rPr lang="fr-BE" smtClean="0"/>
              <a:t>2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108338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36104"/>
          </a:xfrm>
        </p:spPr>
        <p:txBody>
          <a:bodyPr>
            <a:normAutofit/>
          </a:bodyPr>
          <a:lstStyle/>
          <a:p>
            <a:r>
              <a:rPr lang="fr-BE" sz="4400" dirty="0"/>
              <a:t>En préambule…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fr-BE" dirty="0"/>
          </a:p>
          <a:p>
            <a:pPr marL="0" indent="0" algn="just">
              <a:buNone/>
            </a:pPr>
            <a:r>
              <a:rPr lang="fr-BE" dirty="0"/>
              <a:t>Certains avantages présentés font partie des éléments régionalisés suite à la dernière réforme de l’Etat. Ils peuvent donc être différents d’une région à l’autre. Ces changements seront développés uniquement pour la Région Wallonne.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dirty="0"/>
              <a:t>JM DENIS - 2024-2025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78485-D1AA-4A4F-912F-41F3A81B40DE}" type="slidenum">
              <a:rPr lang="fr-BE" smtClean="0"/>
              <a:t>3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190686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36104"/>
          </a:xfrm>
        </p:spPr>
        <p:txBody>
          <a:bodyPr>
            <a:normAutofit fontScale="90000"/>
          </a:bodyPr>
          <a:lstStyle/>
          <a:p>
            <a:pPr>
              <a:lnSpc>
                <a:spcPts val="3200"/>
              </a:lnSpc>
            </a:pPr>
            <a:br>
              <a:rPr lang="fr-BE" sz="4400" dirty="0"/>
            </a:br>
            <a:r>
              <a:rPr lang="fr-BE" sz="3600" dirty="0"/>
              <a:t>4.1. Dépenses en diminution du total des revenus nets</a:t>
            </a:r>
            <a:br>
              <a:rPr lang="fr-BE" sz="4400" dirty="0"/>
            </a:br>
            <a:r>
              <a:rPr lang="fr-BE" sz="2700" dirty="0"/>
              <a:t>4.1.1. Les rentes alimentaires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464496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BE" dirty="0"/>
              <a:t>Art 104, al 1, 1° et 2° du CIR92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BE" dirty="0">
                <a:solidFill>
                  <a:srgbClr val="FF0000"/>
                </a:solidFill>
              </a:rPr>
              <a:t>Codes 1390 ou 1392 </a:t>
            </a:r>
            <a:r>
              <a:rPr lang="fr-BE" dirty="0"/>
              <a:t>(cadre 8) de la déclaration (à ne pas confondre avec le code 1192 que doit remplir celui qui touche la rente alimentaire)</a:t>
            </a:r>
          </a:p>
          <a:p>
            <a:pPr>
              <a:buFont typeface="Wingdings" panose="05000000000000000000" pitchFamily="2" charset="2"/>
              <a:buChar char="Ø"/>
            </a:pPr>
            <a:endParaRPr lang="fr-BE" dirty="0"/>
          </a:p>
          <a:p>
            <a:pPr>
              <a:buFont typeface="Wingdings" panose="05000000000000000000" pitchFamily="2" charset="2"/>
              <a:buChar char="Ø"/>
            </a:pPr>
            <a:r>
              <a:rPr lang="fr-BE" dirty="0">
                <a:solidFill>
                  <a:srgbClr val="FF0000"/>
                </a:solidFill>
              </a:rPr>
              <a:t>Conditions de déduction </a:t>
            </a:r>
            <a:r>
              <a:rPr lang="fr-BE" dirty="0"/>
              <a:t>:</a:t>
            </a:r>
          </a:p>
          <a:p>
            <a:pPr marL="800100" lvl="1" indent="-342900">
              <a:buAutoNum type="arabicPeriod"/>
            </a:pPr>
            <a:r>
              <a:rPr lang="fr-BE" dirty="0"/>
              <a:t>Le bénéficiaire ne fait </a:t>
            </a:r>
            <a:r>
              <a:rPr lang="fr-BE" dirty="0">
                <a:solidFill>
                  <a:schemeClr val="tx1"/>
                </a:solidFill>
              </a:rPr>
              <a:t>pas partie du ménage </a:t>
            </a:r>
            <a:r>
              <a:rPr lang="fr-BE" dirty="0"/>
              <a:t>du contribuable</a:t>
            </a:r>
          </a:p>
          <a:p>
            <a:pPr marL="800100" lvl="1" indent="-342900">
              <a:buAutoNum type="arabicPeriod"/>
            </a:pPr>
            <a:r>
              <a:rPr lang="fr-BE" dirty="0"/>
              <a:t>Rente due en exécution du </a:t>
            </a:r>
            <a:r>
              <a:rPr lang="fr-BE" dirty="0">
                <a:solidFill>
                  <a:schemeClr val="tx1"/>
                </a:solidFill>
              </a:rPr>
              <a:t>code civil ou judiciaire</a:t>
            </a:r>
            <a:r>
              <a:rPr lang="fr-BE" dirty="0"/>
              <a:t>, ou de la loi instaurant la cohabitation légale</a:t>
            </a:r>
          </a:p>
          <a:p>
            <a:pPr marL="800100" lvl="1" indent="-342900">
              <a:buAutoNum type="arabicPeriod"/>
            </a:pPr>
            <a:r>
              <a:rPr lang="fr-BE" dirty="0"/>
              <a:t>La rente doit être </a:t>
            </a:r>
            <a:r>
              <a:rPr lang="fr-BE" dirty="0">
                <a:solidFill>
                  <a:schemeClr val="tx1"/>
                </a:solidFill>
              </a:rPr>
              <a:t>payée régulièrement </a:t>
            </a:r>
          </a:p>
          <a:p>
            <a:pPr marL="800100" lvl="1" indent="-342900">
              <a:buAutoNum type="arabicPeriod"/>
            </a:pPr>
            <a:r>
              <a:rPr lang="fr-BE" dirty="0"/>
              <a:t>Si payée après la période imposable à laquelle elle se rapporte, ce doit être en fonction d’une décision judiciaire avec effet rétroactif</a:t>
            </a:r>
          </a:p>
          <a:p>
            <a:pPr>
              <a:buFont typeface="Wingdings" panose="05000000000000000000" pitchFamily="2" charset="2"/>
              <a:buChar char="Ø"/>
            </a:pPr>
            <a:endParaRPr lang="fr-BE" dirty="0"/>
          </a:p>
          <a:p>
            <a:pPr>
              <a:buFont typeface="Wingdings" panose="05000000000000000000" pitchFamily="2" charset="2"/>
              <a:buChar char="Ø"/>
            </a:pPr>
            <a:r>
              <a:rPr lang="fr-BE" dirty="0"/>
              <a:t>La </a:t>
            </a:r>
            <a:r>
              <a:rPr lang="fr-BE" dirty="0">
                <a:solidFill>
                  <a:srgbClr val="FF0000"/>
                </a:solidFill>
              </a:rPr>
              <a:t>totalité à déclarer</a:t>
            </a:r>
            <a:r>
              <a:rPr lang="fr-BE" dirty="0"/>
              <a:t>, mais seulement </a:t>
            </a:r>
            <a:r>
              <a:rPr lang="fr-BE" dirty="0">
                <a:solidFill>
                  <a:srgbClr val="FF0000"/>
                </a:solidFill>
              </a:rPr>
              <a:t>80 % pris en considération </a:t>
            </a:r>
            <a:r>
              <a:rPr lang="fr-BE" dirty="0"/>
              <a:t>pour le calcul de l’avantage</a:t>
            </a:r>
          </a:p>
          <a:p>
            <a:pPr>
              <a:buFont typeface="Wingdings" panose="05000000000000000000" pitchFamily="2" charset="2"/>
              <a:buChar char="Ø"/>
            </a:pPr>
            <a:endParaRPr lang="fr-BE" dirty="0"/>
          </a:p>
          <a:p>
            <a:pPr>
              <a:buFont typeface="Wingdings" panose="05000000000000000000" pitchFamily="2" charset="2"/>
              <a:buChar char="Ø"/>
            </a:pPr>
            <a:r>
              <a:rPr lang="fr-BE" dirty="0"/>
              <a:t>Si la rente est due par les deux conjoints (déclaration commune), déductible proportionnellement aux revenus nets </a:t>
            </a:r>
            <a:r>
              <a:rPr lang="fr-BE" dirty="0" err="1"/>
              <a:t>lde</a:t>
            </a:r>
            <a:r>
              <a:rPr lang="fr-BE" dirty="0"/>
              <a:t> chacun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dirty="0"/>
              <a:t>JM DENIS - 2024-2025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78485-D1AA-4A4F-912F-41F3A81B40DE}" type="slidenum">
              <a:rPr lang="fr-BE" smtClean="0"/>
              <a:t>4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46856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36104"/>
          </a:xfrm>
        </p:spPr>
        <p:txBody>
          <a:bodyPr>
            <a:normAutofit fontScale="90000"/>
          </a:bodyPr>
          <a:lstStyle/>
          <a:p>
            <a:pPr>
              <a:lnSpc>
                <a:spcPts val="3200"/>
              </a:lnSpc>
            </a:pPr>
            <a:br>
              <a:rPr lang="fr-BE" sz="4400" dirty="0"/>
            </a:br>
            <a:r>
              <a:rPr lang="fr-BE" sz="3600" dirty="0">
                <a:solidFill>
                  <a:srgbClr val="2F5897"/>
                </a:solidFill>
              </a:rPr>
              <a:t>4.1. Dépenses en diminution du total des revenus nets</a:t>
            </a:r>
            <a:br>
              <a:rPr lang="fr-BE" sz="4400" dirty="0">
                <a:solidFill>
                  <a:srgbClr val="2F5897"/>
                </a:solidFill>
              </a:rPr>
            </a:br>
            <a:r>
              <a:rPr lang="fr-BE" sz="2700" dirty="0">
                <a:solidFill>
                  <a:srgbClr val="2F5897"/>
                </a:solidFill>
              </a:rPr>
              <a:t>4.1.2. La DHPU</a:t>
            </a:r>
            <a:endParaRPr lang="fr-BE" sz="31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245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BE" sz="3200" b="1" dirty="0">
              <a:solidFill>
                <a:schemeClr val="accent5"/>
              </a:solidFill>
            </a:endParaRPr>
          </a:p>
          <a:p>
            <a:pPr marL="0" indent="0" algn="ctr">
              <a:buNone/>
            </a:pPr>
            <a:endParaRPr lang="fr-BE" sz="3200" b="1" dirty="0">
              <a:solidFill>
                <a:schemeClr val="accent5"/>
              </a:solidFill>
            </a:endParaRPr>
          </a:p>
          <a:p>
            <a:pPr marL="0" indent="0" algn="ctr">
              <a:buNone/>
            </a:pPr>
            <a:r>
              <a:rPr lang="fr-BE" sz="3200" b="1" dirty="0">
                <a:solidFill>
                  <a:schemeClr val="accent5"/>
                </a:solidFill>
              </a:rPr>
              <a:t>Cité pour mémoire</a:t>
            </a:r>
          </a:p>
          <a:p>
            <a:pPr marL="0" indent="0" algn="ctr">
              <a:buNone/>
            </a:pPr>
            <a:r>
              <a:rPr lang="fr-BE" sz="3200" b="1" dirty="0">
                <a:solidFill>
                  <a:schemeClr val="accent5"/>
                </a:solidFill>
              </a:rPr>
              <a:t>Cet avantage fiscal existe toujours pour les prêts contractés antérieurement.</a:t>
            </a:r>
          </a:p>
          <a:p>
            <a:pPr marL="0" indent="0" algn="ctr">
              <a:buNone/>
            </a:pPr>
            <a:r>
              <a:rPr lang="fr-BE" sz="3200" b="1" dirty="0">
                <a:solidFill>
                  <a:schemeClr val="accent5"/>
                </a:solidFill>
              </a:rPr>
              <a:t>Depuis le 01/01/2016, en Région wallonne, système du chèque habitat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dirty="0"/>
              <a:t>JM DENIS - 2024-2025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78485-D1AA-4A4F-912F-41F3A81B40DE}" type="slidenum">
              <a:rPr lang="fr-BE" smtClean="0"/>
              <a:t>5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011401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36104"/>
          </a:xfrm>
        </p:spPr>
        <p:txBody>
          <a:bodyPr>
            <a:normAutofit fontScale="90000"/>
          </a:bodyPr>
          <a:lstStyle/>
          <a:p>
            <a:pPr>
              <a:lnSpc>
                <a:spcPts val="3200"/>
              </a:lnSpc>
            </a:pPr>
            <a:br>
              <a:rPr lang="fr-BE" sz="4400" dirty="0"/>
            </a:br>
            <a:r>
              <a:rPr lang="fr-BE" sz="3600" dirty="0"/>
              <a:t>4.2. Dépenses donnant droit à une réduction d’impôt</a:t>
            </a:r>
            <a:br>
              <a:rPr lang="fr-BE" sz="4400" dirty="0"/>
            </a:br>
            <a:r>
              <a:rPr lang="fr-BE" sz="2700" dirty="0"/>
              <a:t>4.2.1. Les libéralités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fr-BE" dirty="0"/>
              <a:t>Article 145/33 du CIR 92</a:t>
            </a:r>
          </a:p>
          <a:p>
            <a:pPr marL="0" indent="0" algn="ctr">
              <a:buNone/>
            </a:pPr>
            <a:endParaRPr lang="fr-BE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fr-BE" dirty="0">
                <a:solidFill>
                  <a:srgbClr val="FF0000"/>
                </a:solidFill>
              </a:rPr>
              <a:t>CONDITIONS</a:t>
            </a:r>
            <a:r>
              <a:rPr lang="fr-BE" dirty="0"/>
              <a:t> </a:t>
            </a:r>
          </a:p>
          <a:p>
            <a:pPr marL="800100" lvl="1" indent="-342900">
              <a:buAutoNum type="arabicPeriod"/>
            </a:pPr>
            <a:r>
              <a:rPr lang="fr-BE" dirty="0"/>
              <a:t>Libéralités faites </a:t>
            </a:r>
            <a:r>
              <a:rPr lang="fr-BE" b="1" dirty="0"/>
              <a:t>en argent </a:t>
            </a:r>
            <a:r>
              <a:rPr lang="fr-BE" dirty="0"/>
              <a:t>(sauf musées de l’Etat, aussi sous forme d’œuvres d’art)</a:t>
            </a:r>
          </a:p>
          <a:p>
            <a:pPr marL="800100" lvl="1" indent="-342900">
              <a:buAutoNum type="arabicPeriod"/>
            </a:pPr>
            <a:r>
              <a:rPr lang="fr-BE" dirty="0"/>
              <a:t>Aux universités, aux CPAS, aux institutions agréées, à la Croix Rouge, à la Fondation Roi Baudouin, aux ETA, etc.</a:t>
            </a:r>
          </a:p>
          <a:p>
            <a:pPr marL="800100" lvl="1" indent="-342900">
              <a:buAutoNum type="arabicPeriod"/>
            </a:pPr>
            <a:r>
              <a:rPr lang="fr-BE" dirty="0"/>
              <a:t>Montant de la libéralité : </a:t>
            </a:r>
            <a:r>
              <a:rPr lang="fr-BE" b="1" dirty="0"/>
              <a:t>minimum 40 EUR </a:t>
            </a:r>
            <a:r>
              <a:rPr lang="fr-BE" dirty="0"/>
              <a:t>par institution sur l’année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fr-BE" dirty="0"/>
          </a:p>
          <a:p>
            <a:pPr marL="0" indent="0" algn="ctr">
              <a:buNone/>
            </a:pPr>
            <a:r>
              <a:rPr lang="fr-B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Réduction d’impôt au taux de </a:t>
            </a:r>
            <a:r>
              <a:rPr lang="fr-BE" dirty="0">
                <a:solidFill>
                  <a:schemeClr val="tx1"/>
                </a:solidFill>
              </a:rPr>
              <a:t>45 %,</a:t>
            </a:r>
            <a:r>
              <a:rPr lang="fr-B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avec un maximum de 10 % des revenus nets (ou 392200 EUR)</a:t>
            </a:r>
          </a:p>
          <a:p>
            <a:pPr marL="0" indent="0" algn="ctr">
              <a:buNone/>
            </a:pPr>
            <a:r>
              <a:rPr lang="fr-BE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Si imposition commune, avantage réparti proportionnellement aux revenus de chacun dans l’ensemble des revenus imposables du ménage</a:t>
            </a:r>
          </a:p>
          <a:p>
            <a:pPr marL="0" indent="0" algn="ctr">
              <a:buNone/>
            </a:pPr>
            <a:endParaRPr lang="fr-BE" b="1" dirty="0">
              <a:solidFill>
                <a:schemeClr val="accent5"/>
              </a:solidFill>
            </a:endParaRPr>
          </a:p>
          <a:p>
            <a:pPr marL="0" indent="0" algn="ctr">
              <a:buNone/>
            </a:pPr>
            <a:r>
              <a:rPr lang="fr-BE" b="1" dirty="0">
                <a:solidFill>
                  <a:schemeClr val="accent5"/>
                </a:solidFill>
              </a:rPr>
              <a:t>Déclaration : cadre 10, code 1394 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dirty="0"/>
              <a:t>JM DENIS - 2024-2025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78485-D1AA-4A4F-912F-41F3A81B40DE}" type="slidenum">
              <a:rPr lang="fr-BE" smtClean="0"/>
              <a:t>6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439879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36104"/>
          </a:xfrm>
        </p:spPr>
        <p:txBody>
          <a:bodyPr>
            <a:normAutofit fontScale="90000"/>
          </a:bodyPr>
          <a:lstStyle/>
          <a:p>
            <a:pPr>
              <a:lnSpc>
                <a:spcPts val="3200"/>
              </a:lnSpc>
            </a:pPr>
            <a:br>
              <a:rPr lang="fr-BE" sz="4400" dirty="0"/>
            </a:br>
            <a:r>
              <a:rPr lang="fr-BE" sz="3600" dirty="0"/>
              <a:t>4.2. Dépenses donnant droit à une réduction d’impôt</a:t>
            </a:r>
            <a:br>
              <a:rPr lang="fr-BE" sz="4400" dirty="0"/>
            </a:br>
            <a:r>
              <a:rPr lang="fr-BE" sz="2700" dirty="0"/>
              <a:t>4.2.2. Les frais de garde d’enfant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fr-BE" dirty="0"/>
              <a:t>Article 145/35 du CIR 92</a:t>
            </a:r>
          </a:p>
          <a:p>
            <a:pPr marL="0" indent="0" algn="ctr">
              <a:buNone/>
            </a:pPr>
            <a:endParaRPr lang="fr-BE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fr-BE" dirty="0">
                <a:solidFill>
                  <a:srgbClr val="FF0000"/>
                </a:solidFill>
              </a:rPr>
              <a:t>CONDITIONS</a:t>
            </a:r>
            <a:r>
              <a:rPr lang="fr-BE" dirty="0"/>
              <a:t> </a:t>
            </a:r>
          </a:p>
          <a:p>
            <a:pPr marL="800100" lvl="1" indent="-342900">
              <a:buAutoNum type="arabicPeriod"/>
            </a:pPr>
            <a:r>
              <a:rPr lang="fr-BE" dirty="0"/>
              <a:t>Enfant à charge (ou en garde alternée)</a:t>
            </a:r>
          </a:p>
          <a:p>
            <a:pPr marL="800100" lvl="1" indent="-342900">
              <a:buAutoNum type="arabicPeriod"/>
            </a:pPr>
            <a:r>
              <a:rPr lang="fr-BE" dirty="0"/>
              <a:t>Garde d’enfant dans l’EEE en dehors des heures normales de classe</a:t>
            </a:r>
          </a:p>
          <a:p>
            <a:pPr marL="800100" lvl="1" indent="-342900">
              <a:buAutoNum type="arabicPeriod"/>
            </a:pPr>
            <a:r>
              <a:rPr lang="fr-BE" dirty="0"/>
              <a:t>Pour les enfant qui n’ont pas atteint l’âge de 14 ans (sauf handicap grave : 18 ans)</a:t>
            </a:r>
          </a:p>
          <a:p>
            <a:pPr marL="800100" lvl="1" indent="-342900">
              <a:buAutoNum type="arabicPeriod"/>
            </a:pPr>
            <a:r>
              <a:rPr lang="fr-BE" dirty="0"/>
              <a:t>Le contribuable doit avoir des revenus professionnels (y compris ceux de remplacement)</a:t>
            </a:r>
          </a:p>
          <a:p>
            <a:pPr marL="800100" lvl="1" indent="-342900">
              <a:buAutoNum type="arabicPeriod"/>
            </a:pPr>
            <a:r>
              <a:rPr lang="fr-BE" dirty="0"/>
              <a:t>Les dépenses sont payées à l’ONE, </a:t>
            </a:r>
            <a:r>
              <a:rPr lang="fr-BE" dirty="0" err="1"/>
              <a:t>Kind</a:t>
            </a:r>
            <a:r>
              <a:rPr lang="fr-BE" dirty="0"/>
              <a:t> en </a:t>
            </a:r>
            <a:r>
              <a:rPr lang="fr-BE" dirty="0" err="1"/>
              <a:t>Gezin</a:t>
            </a:r>
            <a:r>
              <a:rPr lang="fr-BE" dirty="0"/>
              <a:t>, des pouvoirs publics OU des institutions reconnues, subsidiées ou contrôlées par ces 3 organismes OU des écoles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fr-BE" dirty="0"/>
          </a:p>
          <a:p>
            <a:pPr marL="0" indent="0" algn="ctr">
              <a:buNone/>
            </a:pPr>
            <a:r>
              <a:rPr lang="fr-B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Réduction d’impôt au taux de </a:t>
            </a:r>
            <a:r>
              <a:rPr lang="fr-BE" dirty="0">
                <a:solidFill>
                  <a:schemeClr val="tx1"/>
                </a:solidFill>
              </a:rPr>
              <a:t>45 %</a:t>
            </a:r>
            <a:r>
              <a:rPr lang="fr-B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avec un maximum de 15,70 EUR par jour de garde</a:t>
            </a:r>
          </a:p>
          <a:p>
            <a:pPr marL="0" lvl="0" indent="0" algn="ctr">
              <a:buNone/>
            </a:pPr>
            <a:r>
              <a:rPr lang="fr-BE" sz="1900" dirty="0">
                <a:solidFill>
                  <a:prstClr val="black">
                    <a:lumMod val="85000"/>
                    <a:lumOff val="15000"/>
                  </a:prstClr>
                </a:solidFill>
              </a:rPr>
              <a:t>Si imposition commune, avantage réparti proportionnellement aux revenus de chacun dans l’ensemble des revenus imposables du ménage</a:t>
            </a:r>
          </a:p>
          <a:p>
            <a:pPr marL="0" indent="0" algn="ctr">
              <a:buNone/>
            </a:pPr>
            <a:endParaRPr lang="fr-BE" b="1" dirty="0">
              <a:solidFill>
                <a:schemeClr val="accent5"/>
              </a:solidFill>
            </a:endParaRPr>
          </a:p>
          <a:p>
            <a:pPr marL="0" indent="0" algn="ctr">
              <a:buNone/>
            </a:pPr>
            <a:r>
              <a:rPr lang="fr-BE" b="1" dirty="0">
                <a:solidFill>
                  <a:schemeClr val="accent5"/>
                </a:solidFill>
              </a:rPr>
              <a:t>Déclaration : cadre 10, code 1384 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dirty="0"/>
              <a:t>JM DENIS - 2024-2025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78485-D1AA-4A4F-912F-41F3A81B40DE}" type="slidenum">
              <a:rPr lang="fr-BE" smtClean="0"/>
              <a:t>7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713570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36104"/>
          </a:xfrm>
        </p:spPr>
        <p:txBody>
          <a:bodyPr>
            <a:normAutofit fontScale="90000"/>
          </a:bodyPr>
          <a:lstStyle/>
          <a:p>
            <a:pPr>
              <a:lnSpc>
                <a:spcPts val="3200"/>
              </a:lnSpc>
            </a:pPr>
            <a:br>
              <a:rPr lang="fr-BE" sz="4400" dirty="0"/>
            </a:br>
            <a:r>
              <a:rPr lang="fr-BE" sz="3600" dirty="0">
                <a:solidFill>
                  <a:srgbClr val="2F5897"/>
                </a:solidFill>
              </a:rPr>
              <a:t>4.2. Dépenses donnant droit à une réduction d’impôt</a:t>
            </a:r>
            <a:br>
              <a:rPr lang="fr-BE" sz="4400" dirty="0">
                <a:solidFill>
                  <a:srgbClr val="2F5897"/>
                </a:solidFill>
              </a:rPr>
            </a:br>
            <a:r>
              <a:rPr lang="fr-BE" sz="2700" dirty="0">
                <a:solidFill>
                  <a:srgbClr val="2F5897"/>
                </a:solidFill>
              </a:rPr>
              <a:t>4.2.3. L’épargne pension</a:t>
            </a:r>
            <a:endParaRPr lang="fr-BE" sz="31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497363"/>
          </a:xfrm>
        </p:spPr>
        <p:txBody>
          <a:bodyPr>
            <a:normAutofit fontScale="77500" lnSpcReduction="20000"/>
          </a:bodyPr>
          <a:lstStyle/>
          <a:p>
            <a:pPr marL="0" lvl="0" indent="0" algn="ctr">
              <a:buNone/>
            </a:pPr>
            <a:r>
              <a:rPr lang="fr-BE" sz="2200" dirty="0">
                <a:solidFill>
                  <a:prstClr val="black">
                    <a:lumMod val="50000"/>
                    <a:lumOff val="50000"/>
                  </a:prstClr>
                </a:solidFill>
              </a:rPr>
              <a:t>Art 145/1, al 1, 5° et 145/8 à 145/13 du CIR 92</a:t>
            </a:r>
          </a:p>
          <a:p>
            <a:pPr marL="0" lvl="0" indent="0" algn="ctr">
              <a:buNone/>
            </a:pPr>
            <a:endParaRPr lang="fr-BE" sz="2200" dirty="0">
              <a:solidFill>
                <a:srgbClr val="FF0000"/>
              </a:solidFill>
            </a:endParaRPr>
          </a:p>
          <a:p>
            <a:pPr marL="0" lvl="0" indent="0" algn="ctr">
              <a:buNone/>
            </a:pPr>
            <a:r>
              <a:rPr lang="fr-BE" sz="2200" dirty="0">
                <a:solidFill>
                  <a:srgbClr val="FF0000"/>
                </a:solidFill>
              </a:rPr>
              <a:t>CONDITIONS</a:t>
            </a:r>
            <a:r>
              <a:rPr lang="fr-BE" sz="2200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</a:p>
          <a:p>
            <a:pPr marL="0" lvl="0" indent="0" algn="ctr">
              <a:buNone/>
            </a:pPr>
            <a:endParaRPr lang="fr-BE" sz="2200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pPr marL="800100" lvl="1" indent="-342900">
              <a:buFont typeface="Courier New" pitchFamily="49" charset="0"/>
              <a:buAutoNum type="arabicPeriod"/>
            </a:pPr>
            <a:r>
              <a:rPr lang="fr-BE" sz="1500" dirty="0">
                <a:solidFill>
                  <a:prstClr val="black">
                    <a:lumMod val="50000"/>
                    <a:lumOff val="50000"/>
                  </a:prstClr>
                </a:solidFill>
              </a:rPr>
              <a:t>Contribuable âgé d’au moins 18 ans et avant l’âge de 65 ans (tout versement à partir de l’année des 65 ans n’est pas déductible)</a:t>
            </a:r>
          </a:p>
          <a:p>
            <a:pPr marL="800100" lvl="1" indent="-342900">
              <a:buFont typeface="Courier New" pitchFamily="49" charset="0"/>
              <a:buAutoNum type="arabicPeriod"/>
            </a:pPr>
            <a:r>
              <a:rPr lang="fr-BE" sz="1500" dirty="0">
                <a:solidFill>
                  <a:prstClr val="black">
                    <a:lumMod val="50000"/>
                    <a:lumOff val="50000"/>
                  </a:prstClr>
                </a:solidFill>
              </a:rPr>
              <a:t>Contrat d’une durée d’au moins 10 ans</a:t>
            </a:r>
          </a:p>
          <a:p>
            <a:pPr marL="800100" lvl="1" indent="-342900">
              <a:buFont typeface="Courier New" pitchFamily="49" charset="0"/>
              <a:buAutoNum type="arabicPeriod"/>
            </a:pPr>
            <a:r>
              <a:rPr lang="fr-BE" sz="1500" dirty="0">
                <a:solidFill>
                  <a:prstClr val="black">
                    <a:lumMod val="50000"/>
                    <a:lumOff val="50000"/>
                  </a:prstClr>
                </a:solidFill>
              </a:rPr>
              <a:t>Avantages en cas de vie du contribuable à l’échéance du contrat à son nom</a:t>
            </a:r>
          </a:p>
          <a:p>
            <a:pPr marL="800100" lvl="1" indent="-342900">
              <a:buFont typeface="Courier New" pitchFamily="49" charset="0"/>
              <a:buAutoNum type="arabicPeriod"/>
            </a:pPr>
            <a:r>
              <a:rPr lang="fr-BE" sz="1500" dirty="0">
                <a:solidFill>
                  <a:prstClr val="black">
                    <a:lumMod val="50000"/>
                    <a:lumOff val="50000"/>
                  </a:prstClr>
                </a:solidFill>
              </a:rPr>
              <a:t>Avantages en cas de décès au profit du conjoint ou d’un parent jusqu’au 2</a:t>
            </a:r>
            <a:r>
              <a:rPr lang="fr-BE" sz="1500" baseline="30000" dirty="0">
                <a:solidFill>
                  <a:prstClr val="black">
                    <a:lumMod val="50000"/>
                    <a:lumOff val="50000"/>
                  </a:prstClr>
                </a:solidFill>
              </a:rPr>
              <a:t>ème</a:t>
            </a:r>
            <a:r>
              <a:rPr lang="fr-BE" sz="1500" dirty="0">
                <a:solidFill>
                  <a:prstClr val="black">
                    <a:lumMod val="50000"/>
                    <a:lumOff val="50000"/>
                  </a:prstClr>
                </a:solidFill>
              </a:rPr>
              <a:t> degré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fr-BE" sz="1500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pPr marL="0" lvl="0" indent="0" algn="ctr">
              <a:buNone/>
            </a:pPr>
            <a:r>
              <a:rPr lang="fr-BE" sz="2200" dirty="0">
                <a:solidFill>
                  <a:prstClr val="black">
                    <a:lumMod val="85000"/>
                    <a:lumOff val="15000"/>
                  </a:prstClr>
                </a:solidFill>
              </a:rPr>
              <a:t>Réduction d’impôt au taux de 30</a:t>
            </a:r>
            <a:r>
              <a:rPr lang="fr-BE" sz="2200" dirty="0">
                <a:solidFill>
                  <a:prstClr val="black"/>
                </a:solidFill>
              </a:rPr>
              <a:t> %</a:t>
            </a:r>
            <a:r>
              <a:rPr lang="fr-BE" sz="2200" dirty="0">
                <a:solidFill>
                  <a:prstClr val="black">
                    <a:lumMod val="85000"/>
                    <a:lumOff val="15000"/>
                  </a:prstClr>
                </a:solidFill>
              </a:rPr>
              <a:t>, avec un maximum de 990 EUR versé</a:t>
            </a:r>
          </a:p>
          <a:p>
            <a:pPr marL="0" lvl="0" indent="0" algn="ctr">
              <a:buNone/>
            </a:pPr>
            <a:endParaRPr lang="fr-BE" sz="2200" dirty="0">
              <a:solidFill>
                <a:prstClr val="black">
                  <a:lumMod val="85000"/>
                  <a:lumOff val="15000"/>
                </a:prstClr>
              </a:solidFill>
            </a:endParaRPr>
          </a:p>
          <a:p>
            <a:pPr marL="0" lvl="0" indent="0" algn="ctr">
              <a:buNone/>
            </a:pPr>
            <a:r>
              <a:rPr lang="fr-BE" sz="4200" b="1" dirty="0">
                <a:solidFill>
                  <a:srgbClr val="C00000"/>
                </a:solidFill>
              </a:rPr>
              <a:t>OU</a:t>
            </a:r>
          </a:p>
          <a:p>
            <a:pPr marL="0" lvl="0" indent="0" algn="ctr">
              <a:buNone/>
            </a:pPr>
            <a:endParaRPr lang="fr-BE" sz="2200" dirty="0">
              <a:solidFill>
                <a:prstClr val="black">
                  <a:lumMod val="85000"/>
                  <a:lumOff val="15000"/>
                </a:prstClr>
              </a:solidFill>
            </a:endParaRPr>
          </a:p>
          <a:p>
            <a:pPr marL="0" lvl="0" indent="0" algn="ctr">
              <a:buNone/>
            </a:pPr>
            <a:r>
              <a:rPr lang="fr-BE" sz="2200" dirty="0">
                <a:solidFill>
                  <a:prstClr val="black">
                    <a:lumMod val="85000"/>
                    <a:lumOff val="15000"/>
                  </a:prstClr>
                </a:solidFill>
              </a:rPr>
              <a:t>Réduction d’impôt au taux de 25</a:t>
            </a:r>
            <a:r>
              <a:rPr lang="fr-BE" sz="2200" dirty="0">
                <a:solidFill>
                  <a:prstClr val="black"/>
                </a:solidFill>
              </a:rPr>
              <a:t> %</a:t>
            </a:r>
            <a:r>
              <a:rPr lang="fr-BE" sz="2200" dirty="0">
                <a:solidFill>
                  <a:prstClr val="black">
                    <a:lumMod val="85000"/>
                    <a:lumOff val="15000"/>
                  </a:prstClr>
                </a:solidFill>
              </a:rPr>
              <a:t>, avec un maximum de 1270 EUR versé</a:t>
            </a:r>
          </a:p>
          <a:p>
            <a:pPr marL="0" lvl="0" indent="0" algn="ctr">
              <a:buNone/>
            </a:pPr>
            <a:endParaRPr lang="fr-BE" sz="2200" b="1" dirty="0">
              <a:solidFill>
                <a:srgbClr val="63891F"/>
              </a:solidFill>
            </a:endParaRPr>
          </a:p>
          <a:p>
            <a:pPr marL="0" lvl="0" indent="0" algn="ctr">
              <a:buNone/>
            </a:pPr>
            <a:endParaRPr lang="fr-BE" sz="2200" b="1" dirty="0">
              <a:solidFill>
                <a:srgbClr val="63891F"/>
              </a:solidFill>
            </a:endParaRPr>
          </a:p>
          <a:p>
            <a:pPr marL="0" lvl="0" indent="0" algn="ctr">
              <a:buNone/>
            </a:pPr>
            <a:r>
              <a:rPr lang="fr-BE" sz="2200" b="1" dirty="0">
                <a:solidFill>
                  <a:srgbClr val="63891F"/>
                </a:solidFill>
              </a:rPr>
              <a:t>Déclaration : cadre 10, code 1361 </a:t>
            </a:r>
          </a:p>
          <a:p>
            <a:pPr>
              <a:buFont typeface="Wingdings" panose="05000000000000000000" pitchFamily="2" charset="2"/>
              <a:buChar char="Ø"/>
            </a:pPr>
            <a:endParaRPr lang="fr-BE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dirty="0"/>
              <a:t>JM DENIS - 2024-2025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78485-D1AA-4A4F-912F-41F3A81B40DE}" type="slidenum">
              <a:rPr lang="fr-BE" smtClean="0"/>
              <a:t>8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152175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36104"/>
          </a:xfrm>
        </p:spPr>
        <p:txBody>
          <a:bodyPr>
            <a:normAutofit fontScale="90000"/>
          </a:bodyPr>
          <a:lstStyle/>
          <a:p>
            <a:pPr>
              <a:lnSpc>
                <a:spcPts val="3200"/>
              </a:lnSpc>
            </a:pPr>
            <a:br>
              <a:rPr lang="fr-BE" sz="4400" dirty="0"/>
            </a:br>
            <a:r>
              <a:rPr lang="fr-BE" sz="3600" dirty="0">
                <a:solidFill>
                  <a:srgbClr val="2F5897"/>
                </a:solidFill>
              </a:rPr>
              <a:t>4.2. Dépenses donnant droit à une réduction d’impôt</a:t>
            </a:r>
            <a:br>
              <a:rPr lang="fr-BE" sz="4400" dirty="0">
                <a:solidFill>
                  <a:srgbClr val="2F5897"/>
                </a:solidFill>
              </a:rPr>
            </a:br>
            <a:r>
              <a:rPr lang="fr-BE" sz="2700" dirty="0">
                <a:solidFill>
                  <a:srgbClr val="2F5897"/>
                </a:solidFill>
              </a:rPr>
              <a:t>4.2.4. Le chèque habitat (Région wallonne)</a:t>
            </a:r>
            <a:endParaRPr lang="fr-BE" sz="31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96544"/>
          </a:xfrm>
        </p:spPr>
        <p:txBody>
          <a:bodyPr>
            <a:normAutofit fontScale="62500" lnSpcReduction="20000"/>
          </a:bodyPr>
          <a:lstStyle/>
          <a:p>
            <a:pPr marL="0" lvl="0" indent="0" algn="ctr">
              <a:buNone/>
            </a:pPr>
            <a:r>
              <a:rPr lang="fr-BE" sz="2200" dirty="0">
                <a:solidFill>
                  <a:prstClr val="black">
                    <a:lumMod val="50000"/>
                    <a:lumOff val="50000"/>
                  </a:prstClr>
                </a:solidFill>
              </a:rPr>
              <a:t>Art 145/46ter à 145/46quinquies</a:t>
            </a:r>
          </a:p>
          <a:p>
            <a:pPr marL="457200" lvl="1" indent="0" algn="ctr">
              <a:buNone/>
            </a:pPr>
            <a:r>
              <a:rPr lang="fr-BE" sz="1500" dirty="0">
                <a:solidFill>
                  <a:prstClr val="black">
                    <a:lumMod val="50000"/>
                    <a:lumOff val="50000"/>
                  </a:prstClr>
                </a:solidFill>
              </a:rPr>
              <a:t>Réduction d’impôt forfaitaire individuelle pour intérêts et amortissements d’emprunt + assurance-vie individuelle liée à cet emprunt</a:t>
            </a:r>
          </a:p>
          <a:p>
            <a:pPr marL="0" lvl="0" indent="0" algn="ctr">
              <a:buNone/>
            </a:pPr>
            <a:endParaRPr lang="fr-BE" sz="2200" dirty="0">
              <a:solidFill>
                <a:srgbClr val="FF0000"/>
              </a:solidFill>
            </a:endParaRPr>
          </a:p>
          <a:p>
            <a:pPr marL="0" lvl="0" indent="0" algn="ctr">
              <a:buNone/>
            </a:pPr>
            <a:r>
              <a:rPr lang="fr-BE" sz="2200" dirty="0">
                <a:solidFill>
                  <a:srgbClr val="FF0000"/>
                </a:solidFill>
              </a:rPr>
              <a:t>CONDITIONS</a:t>
            </a:r>
            <a:r>
              <a:rPr lang="fr-BE" sz="2200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</a:p>
          <a:p>
            <a:pPr marL="457200" lvl="1" indent="0">
              <a:buNone/>
            </a:pPr>
            <a:endParaRPr lang="fr-BE" sz="1500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pPr marL="800100" lvl="1" indent="-342900">
              <a:buFont typeface="Courier New" pitchFamily="49" charset="0"/>
              <a:buAutoNum type="arabicPeriod"/>
            </a:pPr>
            <a:r>
              <a:rPr lang="fr-BE" sz="1700" dirty="0">
                <a:solidFill>
                  <a:prstClr val="black">
                    <a:lumMod val="50000"/>
                    <a:lumOff val="50000"/>
                  </a:prstClr>
                </a:solidFill>
              </a:rPr>
              <a:t>L’emprunt doit être relatif à l’habitation propre du contribuable au moment de la dépense</a:t>
            </a:r>
          </a:p>
          <a:p>
            <a:pPr marL="800100" lvl="1" indent="-342900">
              <a:buFont typeface="Courier New" pitchFamily="49" charset="0"/>
              <a:buAutoNum type="arabicPeriod"/>
            </a:pPr>
            <a:r>
              <a:rPr lang="fr-BE" sz="1700" dirty="0">
                <a:solidFill>
                  <a:prstClr val="black">
                    <a:lumMod val="50000"/>
                    <a:lumOff val="50000"/>
                  </a:prstClr>
                </a:solidFill>
              </a:rPr>
              <a:t>Il doit s’agir de l’habitation unique au 31 décembre de l’année de conclusion de l’emprunt</a:t>
            </a:r>
          </a:p>
          <a:p>
            <a:pPr marL="800100" lvl="1" indent="-342900">
              <a:buFont typeface="Courier New" pitchFamily="49" charset="0"/>
              <a:buAutoNum type="arabicPeriod"/>
            </a:pPr>
            <a:r>
              <a:rPr lang="fr-BE" sz="1700" dirty="0">
                <a:solidFill>
                  <a:prstClr val="black">
                    <a:lumMod val="50000"/>
                    <a:lumOff val="50000"/>
                  </a:prstClr>
                </a:solidFill>
              </a:rPr>
              <a:t>L’habitation doit être occupée personnellement à cette date</a:t>
            </a:r>
          </a:p>
          <a:p>
            <a:pPr marL="800100" lvl="1" indent="-342900">
              <a:buFont typeface="Courier New" pitchFamily="49" charset="0"/>
              <a:buAutoNum type="arabicPeriod"/>
            </a:pPr>
            <a:r>
              <a:rPr lang="fr-BE" sz="1700" dirty="0">
                <a:solidFill>
                  <a:prstClr val="black">
                    <a:lumMod val="50000"/>
                    <a:lumOff val="50000"/>
                  </a:prstClr>
                </a:solidFill>
              </a:rPr>
              <a:t>Emprunt garanti par une inscription hypothécaire</a:t>
            </a:r>
          </a:p>
          <a:p>
            <a:pPr marL="800100" lvl="1" indent="-342900">
              <a:buFont typeface="Courier New" pitchFamily="49" charset="0"/>
              <a:buAutoNum type="arabicPeriod"/>
            </a:pPr>
            <a:r>
              <a:rPr lang="fr-BE" sz="1700" dirty="0">
                <a:solidFill>
                  <a:prstClr val="black">
                    <a:lumMod val="50000"/>
                    <a:lumOff val="50000"/>
                  </a:prstClr>
                </a:solidFill>
              </a:rPr>
              <a:t>Durée de minimum 10 ans (emprunt / assurance)</a:t>
            </a:r>
          </a:p>
          <a:p>
            <a:pPr marL="800100" lvl="1" indent="-342900">
              <a:buFont typeface="Courier New" pitchFamily="49" charset="0"/>
              <a:buAutoNum type="arabicPeriod"/>
            </a:pPr>
            <a:r>
              <a:rPr lang="fr-BE" sz="1700" dirty="0">
                <a:solidFill>
                  <a:prstClr val="black">
                    <a:lumMod val="50000"/>
                    <a:lumOff val="50000"/>
                  </a:prstClr>
                </a:solidFill>
              </a:rPr>
              <a:t>Habitation dans l’EEE</a:t>
            </a:r>
          </a:p>
          <a:p>
            <a:pPr marL="800100" lvl="1" indent="-342900">
              <a:buFont typeface="Courier New" pitchFamily="49" charset="0"/>
              <a:buAutoNum type="arabicPeriod"/>
            </a:pPr>
            <a:r>
              <a:rPr lang="fr-BE" sz="1700" dirty="0">
                <a:solidFill>
                  <a:prstClr val="black">
                    <a:lumMod val="50000"/>
                    <a:lumOff val="50000"/>
                  </a:prstClr>
                </a:solidFill>
              </a:rPr>
              <a:t>Si contrat d’assurance : avant l’âge de 65 ans</a:t>
            </a:r>
          </a:p>
          <a:p>
            <a:pPr marL="800100" lvl="1" indent="-342900">
              <a:buFont typeface="Courier New" pitchFamily="49" charset="0"/>
              <a:buAutoNum type="arabicPeriod"/>
            </a:pPr>
            <a:r>
              <a:rPr lang="fr-BE" sz="1700" dirty="0">
                <a:solidFill>
                  <a:prstClr val="black">
                    <a:lumMod val="50000"/>
                    <a:lumOff val="50000"/>
                  </a:prstClr>
                </a:solidFill>
              </a:rPr>
              <a:t>Si contrat d’assurance : bénéficiaire en cas de vie </a:t>
            </a:r>
            <a:r>
              <a:rPr lang="fr-BE" sz="1700" dirty="0">
                <a:solidFill>
                  <a:prstClr val="black">
                    <a:lumMod val="50000"/>
                    <a:lumOff val="50000"/>
                  </a:prstClr>
                </a:solidFill>
                <a:sym typeface="Wingdings" panose="05000000000000000000" pitchFamily="2" charset="2"/>
              </a:rPr>
              <a:t> le contribuable – bénéficiaire en cas de décès : au profit des personnes qui, suite au décès de l’assuré, acquièrent la pleine propriété ou l’usufruit du bien</a:t>
            </a:r>
            <a:endParaRPr lang="fr-BE" sz="1700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fr-BE" sz="1500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pPr marL="0" lvl="0" indent="0" algn="ctr">
              <a:buNone/>
            </a:pPr>
            <a:r>
              <a:rPr lang="fr-BE" sz="2100" dirty="0">
                <a:solidFill>
                  <a:prstClr val="black">
                    <a:lumMod val="85000"/>
                    <a:lumOff val="15000"/>
                  </a:prstClr>
                </a:solidFill>
              </a:rPr>
              <a:t>Attention : possibilité de déduire si d’autres habitations (</a:t>
            </a:r>
            <a:r>
              <a:rPr lang="fr-BE" sz="2100" dirty="0" err="1">
                <a:solidFill>
                  <a:prstClr val="black">
                    <a:lumMod val="85000"/>
                    <a:lumOff val="15000"/>
                  </a:prstClr>
                </a:solidFill>
              </a:rPr>
              <a:t>cfr</a:t>
            </a:r>
            <a:r>
              <a:rPr lang="fr-BE" sz="2100" dirty="0">
                <a:solidFill>
                  <a:prstClr val="black">
                    <a:lumMod val="85000"/>
                    <a:lumOff val="15000"/>
                  </a:prstClr>
                </a:solidFill>
              </a:rPr>
              <a:t> exposé </a:t>
            </a:r>
            <a:r>
              <a:rPr lang="fr-BE" sz="2100" dirty="0" err="1">
                <a:solidFill>
                  <a:prstClr val="black">
                    <a:lumMod val="85000"/>
                    <a:lumOff val="15000"/>
                  </a:prstClr>
                </a:solidFill>
              </a:rPr>
              <a:t>orral</a:t>
            </a:r>
            <a:r>
              <a:rPr lang="fr-BE" sz="2100" dirty="0">
                <a:solidFill>
                  <a:prstClr val="black">
                    <a:lumMod val="85000"/>
                    <a:lumOff val="15000"/>
                  </a:prstClr>
                </a:solidFill>
              </a:rPr>
              <a:t>)</a:t>
            </a:r>
          </a:p>
          <a:p>
            <a:pPr marL="0" lvl="0" indent="0" algn="ctr">
              <a:buNone/>
            </a:pPr>
            <a:r>
              <a:rPr lang="fr-BE" sz="2100" dirty="0">
                <a:solidFill>
                  <a:prstClr val="black">
                    <a:lumMod val="85000"/>
                    <a:lumOff val="15000"/>
                  </a:prstClr>
                </a:solidFill>
              </a:rPr>
              <a:t>Attention : déductions possibles au maximum pendant 20 exercices fiscaux (</a:t>
            </a:r>
            <a:r>
              <a:rPr lang="fr-BE" sz="2100" dirty="0" err="1">
                <a:solidFill>
                  <a:prstClr val="black">
                    <a:lumMod val="85000"/>
                    <a:lumOff val="15000"/>
                  </a:prstClr>
                </a:solidFill>
              </a:rPr>
              <a:t>cfr</a:t>
            </a:r>
            <a:r>
              <a:rPr lang="fr-BE" sz="2100" dirty="0">
                <a:solidFill>
                  <a:prstClr val="black">
                    <a:lumMod val="85000"/>
                    <a:lumOff val="15000"/>
                  </a:prstClr>
                </a:solidFill>
              </a:rPr>
              <a:t> art. 145 </a:t>
            </a:r>
            <a:r>
              <a:rPr lang="fr-BE" sz="2100" dirty="0" err="1">
                <a:solidFill>
                  <a:prstClr val="black">
                    <a:lumMod val="85000"/>
                    <a:lumOff val="15000"/>
                  </a:prstClr>
                </a:solidFill>
              </a:rPr>
              <a:t>quinquies</a:t>
            </a:r>
            <a:r>
              <a:rPr lang="fr-BE" sz="2100" dirty="0">
                <a:solidFill>
                  <a:prstClr val="black">
                    <a:lumMod val="85000"/>
                    <a:lumOff val="15000"/>
                  </a:prstClr>
                </a:solidFill>
              </a:rPr>
              <a:t>)</a:t>
            </a:r>
          </a:p>
          <a:p>
            <a:pPr marL="0" lvl="0" indent="0" algn="ctr">
              <a:buNone/>
            </a:pPr>
            <a:endParaRPr lang="fr-BE" sz="2100" dirty="0">
              <a:solidFill>
                <a:prstClr val="black">
                  <a:lumMod val="85000"/>
                  <a:lumOff val="15000"/>
                </a:prstClr>
              </a:solidFill>
            </a:endParaRPr>
          </a:p>
          <a:p>
            <a:pPr marL="0" lvl="0" indent="0">
              <a:buNone/>
            </a:pPr>
            <a:r>
              <a:rPr lang="fr-BE" sz="2100" dirty="0">
                <a:solidFill>
                  <a:prstClr val="black">
                    <a:lumMod val="85000"/>
                    <a:lumOff val="15000"/>
                  </a:prstClr>
                </a:solidFill>
              </a:rPr>
              <a:t>Réduction d’impôt :</a:t>
            </a:r>
          </a:p>
          <a:p>
            <a:pPr lvl="0">
              <a:buFontTx/>
              <a:buChar char="-"/>
            </a:pPr>
            <a:r>
              <a:rPr lang="fr-BE" sz="2100" dirty="0">
                <a:solidFill>
                  <a:prstClr val="black">
                    <a:lumMod val="85000"/>
                    <a:lumOff val="15000"/>
                  </a:prstClr>
                </a:solidFill>
              </a:rPr>
              <a:t>maximum 1520 EUR si revenu imposable inférieur à 26166 EUR</a:t>
            </a:r>
          </a:p>
          <a:p>
            <a:pPr lvl="0">
              <a:buFontTx/>
              <a:buChar char="-"/>
            </a:pPr>
            <a:r>
              <a:rPr lang="fr-BE" sz="2100" dirty="0">
                <a:solidFill>
                  <a:prstClr val="black">
                    <a:lumMod val="85000"/>
                    <a:lumOff val="15000"/>
                  </a:prstClr>
                </a:solidFill>
              </a:rPr>
              <a:t>0 EUR si revenu imposable supérieur à 100926 EUR</a:t>
            </a:r>
          </a:p>
          <a:p>
            <a:pPr lvl="0">
              <a:buFontTx/>
              <a:buChar char="-"/>
            </a:pPr>
            <a:r>
              <a:rPr lang="fr-BE" sz="2100" dirty="0">
                <a:solidFill>
                  <a:prstClr val="black">
                    <a:lumMod val="85000"/>
                    <a:lumOff val="15000"/>
                  </a:prstClr>
                </a:solidFill>
              </a:rPr>
              <a:t>1520 EUR – 1,275% * (100926 – 26166) si revenu imposable inférieur à 100926 EUR et supérieur à 26166 EUR)</a:t>
            </a:r>
          </a:p>
          <a:p>
            <a:pPr lvl="0">
              <a:buFontTx/>
              <a:buChar char="-"/>
            </a:pPr>
            <a:r>
              <a:rPr lang="fr-BE" sz="2100" dirty="0">
                <a:solidFill>
                  <a:srgbClr val="FF0000"/>
                </a:solidFill>
              </a:rPr>
              <a:t>À laquelle il faut ajouter 125 EUR par enfant à charge</a:t>
            </a:r>
          </a:p>
          <a:p>
            <a:pPr marL="0" lvl="0" indent="0" algn="ctr">
              <a:buNone/>
            </a:pPr>
            <a:endParaRPr lang="fr-BE" sz="2200" b="1" dirty="0">
              <a:solidFill>
                <a:srgbClr val="63891F"/>
              </a:solidFill>
            </a:endParaRPr>
          </a:p>
          <a:p>
            <a:pPr marL="0" lvl="0" indent="0" algn="ctr">
              <a:buNone/>
            </a:pPr>
            <a:r>
              <a:rPr lang="fr-BE" sz="2200" b="1" dirty="0">
                <a:solidFill>
                  <a:srgbClr val="63891F"/>
                </a:solidFill>
              </a:rPr>
              <a:t>Déclaration : cadre 9, codes 3338 à 3339 et 3322 à 3325</a:t>
            </a:r>
          </a:p>
          <a:p>
            <a:pPr>
              <a:buFont typeface="Wingdings" panose="05000000000000000000" pitchFamily="2" charset="2"/>
              <a:buChar char="Ø"/>
            </a:pPr>
            <a:endParaRPr lang="fr-BE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dirty="0"/>
              <a:t>JM DENIS - 2024-2025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78485-D1AA-4A4F-912F-41F3A81B40DE}" type="slidenum">
              <a:rPr lang="fr-BE" smtClean="0"/>
              <a:t>9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648472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ROIT FISCAL chap 1">
  <a:themeElements>
    <a:clrScheme name="Exécutif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écutif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écutif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DROIT FISCAL chap 1</Template>
  <TotalTime>723</TotalTime>
  <Words>1308</Words>
  <Application>Microsoft Office PowerPoint</Application>
  <PresentationFormat>Affichage à l'écran (4:3)</PresentationFormat>
  <Paragraphs>166</Paragraphs>
  <Slides>13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Century Gothic</vt:lpstr>
      <vt:lpstr>Courier New</vt:lpstr>
      <vt:lpstr>Palatino Linotype</vt:lpstr>
      <vt:lpstr>Wingdings</vt:lpstr>
      <vt:lpstr>DROIT FISCAL chap 1</vt:lpstr>
      <vt:lpstr>DROIT FISCAL Chapitre 4 (Avantages fiscaux)</vt:lpstr>
      <vt:lpstr>Structure du chapitre</vt:lpstr>
      <vt:lpstr>En préambule…</vt:lpstr>
      <vt:lpstr> 4.1. Dépenses en diminution du total des revenus nets 4.1.1. Les rentes alimentaires</vt:lpstr>
      <vt:lpstr> 4.1. Dépenses en diminution du total des revenus nets 4.1.2. La DHPU</vt:lpstr>
      <vt:lpstr> 4.2. Dépenses donnant droit à une réduction d’impôt 4.2.1. Les libéralités</vt:lpstr>
      <vt:lpstr> 4.2. Dépenses donnant droit à une réduction d’impôt 4.2.2. Les frais de garde d’enfant</vt:lpstr>
      <vt:lpstr> 4.2. Dépenses donnant droit à une réduction d’impôt 4.2.3. L’épargne pension</vt:lpstr>
      <vt:lpstr> 4.2. Dépenses donnant droit à une réduction d’impôt 4.2.4. Le chèque habitat (Région wallonne)</vt:lpstr>
      <vt:lpstr> 4.2. Dépenses donnant droit à une réduction d’impôt 4.2.5. L’épargne long terme</vt:lpstr>
      <vt:lpstr> 4.2. Dépenses donnant droit à une réduction d’impôt 4.2.6. Les titres services et chèques ALE</vt:lpstr>
      <vt:lpstr> 4.2. Dépenses donnant droit à une réduction d’impôt 4.2.7. Dépenses pour isolation du toit</vt:lpstr>
      <vt:lpstr>D’autres réductions d’impôts existent mais ne sont pas abordées, car dépassent le cadre de ce cours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DROIT FISCAL</dc:title>
  <dc:creator>Acer</dc:creator>
  <cp:lastModifiedBy>Jean Michel DENIS</cp:lastModifiedBy>
  <cp:revision>59</cp:revision>
  <dcterms:created xsi:type="dcterms:W3CDTF">2015-01-27T08:47:44Z</dcterms:created>
  <dcterms:modified xsi:type="dcterms:W3CDTF">2024-12-02T09:50:17Z</dcterms:modified>
</cp:coreProperties>
</file>