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0" r:id="rId5"/>
    <p:sldId id="258" r:id="rId6"/>
    <p:sldId id="264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635D92-5611-4726-BCE1-C7BBDDC50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AAC1D2-FA6C-4353-A7D1-045E26945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C6D6D2-B838-44C3-AF4D-3DE3DA561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B02D8F-C0AB-491E-AA00-B658CC6CF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DA4681-5EBE-4A72-A233-106500205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8965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ECBFD9-7031-4491-B483-BB8D762AE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12F966D-A882-4AE1-ACBF-D5FF069B9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CAC963-0D50-4827-B555-DB8D39A68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C5464A-CD3B-44A2-B7AF-01139A612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27AF1-CDCF-4C5E-B3C0-5A721F2BD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754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429F3E8-25C9-4479-A993-5E413B742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B6182B3-041B-4BCA-B8BC-080CD63398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78A726-24C1-43A4-8DA2-A162C061C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A65A4E-CE7B-4B82-A32E-32FEE3B8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20CB19-80B5-4408-9DB8-941258343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76145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52E470-269D-4D52-BD9A-3B8662AE8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3F15AA-FD5F-41E5-99E0-4F88BA1EF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E15003-5F27-4793-8AD2-6990DAB6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779382-EB07-4C9C-A87C-C019A847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2BC6A0-D57F-48D8-84E2-DAD3827D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6048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3A3E1F-069F-4C95-9C5A-517877AF8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6154DD-1BB6-45DA-8A83-747DC1C0A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45E201-C9E5-4F1A-A900-B606E1CB1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751074-BD02-4CF6-A31F-71EEF972F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B81DA0-DF9C-4451-9C2C-E2B3E60F6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182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5D54A0-C641-4530-90A9-D99370DAB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BD7C24-5B9D-4EB1-B4EA-566A96CA5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A7476D8-F33E-4E3E-9DD8-0C2C48794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C7679D-50CB-4096-848E-D79296E3B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3FB9085-B562-4220-9E0C-85B6CDEB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9B651A-7E70-4B1D-8A30-CC4B9570A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4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F3E5AE-0B86-4707-A764-97021C7C0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B60C01-6915-4C04-8CEA-D7944B0D1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84BDE3-A8FD-4BBB-A8C2-D9C77461E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23AD14D-2803-4D13-B9CB-A2F3327BA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065DD7-4BEB-4DE1-9A43-F5CB7C59C5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DE127A5-EE00-4FA3-B508-E3ADC9B40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BC18767-080D-4025-89AF-131CA6D48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CCBA748-34A1-4F55-86D7-A914AFD18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1842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C0399F-D2E2-4CD5-89F7-950AEF24D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FD03F14-B245-4AA1-B567-0030BE0B4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9C6884F-7451-4CDD-8CE2-85180F61F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A7FF1B-69E9-4372-8E26-F2F768B9D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78381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33B9EF5-EE21-46F3-99F8-2B6CFB45F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63345E-925C-4852-980D-79677AB9F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9476E76-2A66-439D-9CD1-FBC029D49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9333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E3BEE3-DE98-4927-9741-E27C10F26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6624ED-E903-4BE4-8A38-1D5B42660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1F11B3-46C3-4B9F-89BF-4CA2EFB6B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FEF7686-D506-4FEE-8044-AF4494373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B18F09C-F21E-47D5-A56F-1E10D1936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40A0DB3-77C4-4755-858E-57B5372E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76682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E7DD43-9527-4536-BFBB-CD5670CB0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D002AAF-AF32-4291-834F-378FA829C7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AD53FE-EBC7-4837-95ED-1FCADF184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7B5748-209B-460F-A0E7-592FE7A3C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73367B5-5105-4055-AA67-3886797F3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8011BD-FA59-46DC-A05E-CD3CB6197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98878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0652205-18D7-4D9F-B15E-C0769A6F9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AAE534-F24B-4076-B073-6CAA60A83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AA8FC3-8368-4130-A3C3-21DF911D99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9F5CB-52A1-4BF3-AD5D-BDF1D7E46E5D}" type="datetimeFigureOut">
              <a:rPr lang="fr-BE" smtClean="0"/>
              <a:t>15-03-26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D7CE36-B9A7-4A64-85B9-99E602751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4B07B7-B65B-4646-B9E5-376521C53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CCF7D-EA5F-49A5-BE46-EEB914F7214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863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enthelmobe.sharepoint.com/sites/Lesromanistesconfins765/Documents%20partages/Bloc%201%20CTA%20CEX/Examens/Re%CC%81partition%20locaux%20bloc%201%20.xlsx?web=1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enthelmobe.sharepoint.com/sites/Lesromanistesconfins765/Documents%20partages/Bloc%201%20CTA%20CEX/Examens/Re%CC%81partition%20locaux%20bloc%201%20.xlsx?web=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FCA4FEC-787B-45CA-A23D-93D2259D4E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fr-BE" sz="4800" b="1" dirty="0" err="1">
                <a:solidFill>
                  <a:srgbClr val="FFFFFF"/>
                </a:solidFill>
              </a:rPr>
              <a:t>Séminiare</a:t>
            </a:r>
            <a:r>
              <a:rPr lang="fr-BE" sz="4800" b="1" dirty="0">
                <a:solidFill>
                  <a:srgbClr val="FFFFFF"/>
                </a:solidFill>
              </a:rPr>
              <a:t> « Médiation »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60C016-ABC2-400C-BD0F-151A4F7A2D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fr-BE" dirty="0" err="1"/>
              <a:t>HELMo</a:t>
            </a:r>
            <a:r>
              <a:rPr lang="fr-BE" dirty="0"/>
              <a:t> Campus Guillemins </a:t>
            </a:r>
          </a:p>
        </p:txBody>
      </p:sp>
    </p:spTree>
    <p:extLst>
      <p:ext uri="{BB962C8B-B14F-4D97-AF65-F5344CB8AC3E}">
        <p14:creationId xmlns:p14="http://schemas.microsoft.com/office/powerpoint/2010/main" val="55097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9BF5C7F-D8E8-4056-835D-41574D7EC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ctr"/>
            <a:r>
              <a:rPr lang="fr-BE" sz="5100" b="1" dirty="0"/>
              <a:t>Séminaire</a:t>
            </a:r>
            <a:br>
              <a:rPr lang="fr-BE" sz="5100" b="1" dirty="0"/>
            </a:br>
            <a:r>
              <a:rPr lang="fr-BE" sz="5100" b="1" dirty="0"/>
              <a:t>Journée 1 AM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0B77CE-8B10-4A27-860A-A145ADF30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59" y="905069"/>
            <a:ext cx="5860973" cy="5094515"/>
          </a:xfrm>
        </p:spPr>
        <p:txBody>
          <a:bodyPr anchor="ctr">
            <a:normAutofit/>
          </a:bodyPr>
          <a:lstStyle/>
          <a:p>
            <a:r>
              <a:rPr lang="fr-BE" sz="2400" dirty="0"/>
              <a:t>1. Organisation du séminaire &amp; Evaluation </a:t>
            </a:r>
          </a:p>
          <a:p>
            <a:pPr lvl="1"/>
            <a:r>
              <a:rPr lang="fr-BE" sz="2000" dirty="0"/>
              <a:t>4 demi-journées</a:t>
            </a:r>
          </a:p>
          <a:p>
            <a:pPr lvl="1"/>
            <a:r>
              <a:rPr lang="fr-BE" sz="2000" dirty="0"/>
              <a:t>3 juristes + MA</a:t>
            </a:r>
          </a:p>
          <a:p>
            <a:pPr lvl="1"/>
            <a:r>
              <a:rPr lang="fr-BE" sz="2000" dirty="0"/>
              <a:t>Evaluation continue + QCM</a:t>
            </a:r>
          </a:p>
          <a:p>
            <a:pPr>
              <a:buFont typeface="Wingdings" panose="05000000000000000000" pitchFamily="2" charset="2"/>
              <a:buChar char="§"/>
            </a:pPr>
            <a:endParaRPr lang="fr-BE" sz="2400" dirty="0"/>
          </a:p>
          <a:p>
            <a:r>
              <a:rPr lang="fr-BE" sz="2400" dirty="0"/>
              <a:t>2. Vidéo de lancement </a:t>
            </a:r>
          </a:p>
          <a:p>
            <a:pPr marL="0" indent="0">
              <a:buNone/>
            </a:pPr>
            <a:endParaRPr lang="fr-BE" sz="2400" dirty="0"/>
          </a:p>
          <a:p>
            <a:r>
              <a:rPr lang="fr-BE" sz="2400" dirty="0"/>
              <a:t>3. Ateliers</a:t>
            </a:r>
          </a:p>
          <a:p>
            <a:pPr lvl="1"/>
            <a:r>
              <a:rPr lang="fr-BE" sz="2000" dirty="0"/>
              <a:t>Etapes de la médiation, par I. Tasset</a:t>
            </a:r>
          </a:p>
          <a:p>
            <a:pPr lvl="1"/>
            <a:r>
              <a:rPr lang="fr-BE" sz="2000" dirty="0"/>
              <a:t>Code déontologie, par Pierre Henry</a:t>
            </a:r>
          </a:p>
          <a:p>
            <a:pPr lvl="1"/>
            <a:r>
              <a:rPr lang="fr-BE" sz="2000" dirty="0"/>
              <a:t>Code judicaire, par F. Greffe</a:t>
            </a:r>
          </a:p>
          <a:p>
            <a:pPr lvl="1"/>
            <a:r>
              <a:rPr lang="fr-BE" sz="2000" dirty="0"/>
              <a:t>Mise en commun</a:t>
            </a:r>
          </a:p>
          <a:p>
            <a:pPr marL="0" indent="0">
              <a:buNone/>
            </a:pP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3424139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A02106-A0BA-18E3-DC39-F811B4CD5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652543-9B7B-664E-50A7-4E6AF9A99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273A85D5-5777-42A5-0F7C-0C7CC3385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493E54-6007-3C50-E357-6139DC732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D45E7B1-C5A2-B3E9-9442-C5F824609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ctr"/>
            <a:r>
              <a:rPr lang="fr-BE" sz="5100" b="1" dirty="0"/>
              <a:t>Séminaire</a:t>
            </a:r>
            <a:br>
              <a:rPr lang="fr-BE" sz="5100" b="1" dirty="0"/>
            </a:br>
            <a:r>
              <a:rPr lang="fr-BE" sz="5100" b="1" dirty="0"/>
              <a:t>Journée 1 PM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ED636A1-EDC9-47F9-64C8-21CF13533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5E7BDB-D60C-578C-BEC6-AAB429DD6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59" y="905069"/>
            <a:ext cx="5860973" cy="5094515"/>
          </a:xfrm>
        </p:spPr>
        <p:txBody>
          <a:bodyPr anchor="ctr">
            <a:normAutofit/>
          </a:bodyPr>
          <a:lstStyle/>
          <a:p>
            <a:r>
              <a:rPr lang="fr-BE" sz="2400" dirty="0"/>
              <a:t>1. Présentation du cas</a:t>
            </a:r>
          </a:p>
          <a:p>
            <a:pPr>
              <a:buFont typeface="Wingdings" panose="05000000000000000000" pitchFamily="2" charset="2"/>
              <a:buChar char="§"/>
            </a:pPr>
            <a:endParaRPr lang="fr-BE" sz="2400" dirty="0"/>
          </a:p>
          <a:p>
            <a:r>
              <a:rPr lang="fr-BE" sz="2400" dirty="0"/>
              <a:t>2. Répartition en 3 groupes </a:t>
            </a:r>
          </a:p>
          <a:p>
            <a:pPr marL="0" indent="0">
              <a:buNone/>
            </a:pPr>
            <a:endParaRPr lang="fr-BE" sz="2400" dirty="0"/>
          </a:p>
          <a:p>
            <a:r>
              <a:rPr lang="fr-BE" sz="2400" dirty="0"/>
              <a:t>3. Préparation du cas 13h à 13h45</a:t>
            </a:r>
          </a:p>
          <a:p>
            <a:endParaRPr lang="fr-BE" sz="2400" dirty="0"/>
          </a:p>
          <a:p>
            <a:r>
              <a:rPr lang="fr-BE" sz="2400" dirty="0"/>
              <a:t>4. Jeu &amp; Analyse</a:t>
            </a:r>
          </a:p>
          <a:p>
            <a:endParaRPr lang="fr-BE" sz="2400" dirty="0"/>
          </a:p>
          <a:p>
            <a:r>
              <a:rPr lang="fr-BE" sz="2400" dirty="0"/>
              <a:t>5. Débriefing </a:t>
            </a:r>
          </a:p>
        </p:txBody>
      </p:sp>
    </p:spTree>
    <p:extLst>
      <p:ext uri="{BB962C8B-B14F-4D97-AF65-F5344CB8AC3E}">
        <p14:creationId xmlns:p14="http://schemas.microsoft.com/office/powerpoint/2010/main" val="3927494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e 9">
            <a:extLst>
              <a:ext uri="{FF2B5EF4-FFF2-40B4-BE49-F238E27FC236}">
                <a16:creationId xmlns:a16="http://schemas.microsoft.com/office/drawing/2014/main" id="{9C82FE8D-FE0E-44CF-A593-C51630C71653}"/>
              </a:ext>
            </a:extLst>
          </p:cNvPr>
          <p:cNvSpPr/>
          <p:nvPr/>
        </p:nvSpPr>
        <p:spPr>
          <a:xfrm>
            <a:off x="7003559" y="735442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  <a:endParaRPr lang="fr-BE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52E67426-42FD-4E91-B2D1-47D4ADFF19A8}"/>
              </a:ext>
            </a:extLst>
          </p:cNvPr>
          <p:cNvSpPr/>
          <p:nvPr/>
        </p:nvSpPr>
        <p:spPr>
          <a:xfrm>
            <a:off x="5912339" y="712729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  <a:endParaRPr lang="fr-BE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06949C71-A445-43D3-920B-409D800BB006}"/>
              </a:ext>
            </a:extLst>
          </p:cNvPr>
          <p:cNvSpPr/>
          <p:nvPr/>
        </p:nvSpPr>
        <p:spPr>
          <a:xfrm>
            <a:off x="4768849" y="718145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  <a:endParaRPr lang="fr-BE" dirty="0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024ADC99-8632-431D-B591-473AE78E88EA}"/>
              </a:ext>
            </a:extLst>
          </p:cNvPr>
          <p:cNvSpPr/>
          <p:nvPr/>
        </p:nvSpPr>
        <p:spPr>
          <a:xfrm>
            <a:off x="5463929" y="1406542"/>
            <a:ext cx="2270369" cy="250089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Médiateur  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9CE9744F-C628-4236-82AC-E4E0EEC391C1}"/>
              </a:ext>
            </a:extLst>
          </p:cNvPr>
          <p:cNvSpPr/>
          <p:nvPr/>
        </p:nvSpPr>
        <p:spPr>
          <a:xfrm>
            <a:off x="2627924" y="2333071"/>
            <a:ext cx="914400" cy="4376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  <a:endParaRPr lang="fr-BE" dirty="0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77C32876-16A9-4348-B82C-A43552791A50}"/>
              </a:ext>
            </a:extLst>
          </p:cNvPr>
          <p:cNvSpPr/>
          <p:nvPr/>
        </p:nvSpPr>
        <p:spPr>
          <a:xfrm>
            <a:off x="5912339" y="1980715"/>
            <a:ext cx="1281722" cy="1207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TABLE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63130CD5-74C9-48F5-8534-B3BB2E82F3A8}"/>
              </a:ext>
            </a:extLst>
          </p:cNvPr>
          <p:cNvSpPr/>
          <p:nvPr/>
        </p:nvSpPr>
        <p:spPr>
          <a:xfrm>
            <a:off x="7734298" y="2281804"/>
            <a:ext cx="1281723" cy="614478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Médié 2  </a:t>
            </a:r>
          </a:p>
        </p:txBody>
      </p:sp>
      <p:sp>
        <p:nvSpPr>
          <p:cNvPr id="22" name="Rectangle : coins arrondis 21">
            <a:hlinkClick r:id="rId2"/>
            <a:extLst>
              <a:ext uri="{FF2B5EF4-FFF2-40B4-BE49-F238E27FC236}">
                <a16:creationId xmlns:a16="http://schemas.microsoft.com/office/drawing/2014/main" id="{884035F1-6E99-4002-B783-2FE6861E6858}"/>
              </a:ext>
            </a:extLst>
          </p:cNvPr>
          <p:cNvSpPr/>
          <p:nvPr/>
        </p:nvSpPr>
        <p:spPr>
          <a:xfrm>
            <a:off x="4127988" y="2277214"/>
            <a:ext cx="1281723" cy="614479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Médié 1 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B1E4E896-F562-4F66-8613-7DEF0A8870EB}"/>
              </a:ext>
            </a:extLst>
          </p:cNvPr>
          <p:cNvSpPr/>
          <p:nvPr/>
        </p:nvSpPr>
        <p:spPr>
          <a:xfrm>
            <a:off x="2627924" y="1674804"/>
            <a:ext cx="914400" cy="4376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  <a:endParaRPr lang="fr-BE" dirty="0"/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549D951A-41AD-4912-8A6F-D7C61C1E7EDA}"/>
              </a:ext>
            </a:extLst>
          </p:cNvPr>
          <p:cNvSpPr/>
          <p:nvPr/>
        </p:nvSpPr>
        <p:spPr>
          <a:xfrm>
            <a:off x="2627924" y="2969362"/>
            <a:ext cx="914400" cy="4376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3</a:t>
            </a: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766BEBC7-3B51-4D45-AE93-5DC62958780D}"/>
              </a:ext>
            </a:extLst>
          </p:cNvPr>
          <p:cNvSpPr/>
          <p:nvPr/>
        </p:nvSpPr>
        <p:spPr>
          <a:xfrm>
            <a:off x="10021276" y="2418594"/>
            <a:ext cx="914400" cy="43766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  <a:endParaRPr lang="fr-BE" dirty="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34000164-BC9E-43ED-8C51-C73E377580E6}"/>
              </a:ext>
            </a:extLst>
          </p:cNvPr>
          <p:cNvSpPr/>
          <p:nvPr/>
        </p:nvSpPr>
        <p:spPr>
          <a:xfrm>
            <a:off x="10021276" y="3150312"/>
            <a:ext cx="914400" cy="43766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  <a:endParaRPr lang="fr-BE" dirty="0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098188A6-B3CC-42B8-BAB6-C53DD1F0BB26}"/>
              </a:ext>
            </a:extLst>
          </p:cNvPr>
          <p:cNvSpPr/>
          <p:nvPr/>
        </p:nvSpPr>
        <p:spPr>
          <a:xfrm>
            <a:off x="10013943" y="1723622"/>
            <a:ext cx="914400" cy="43766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  <a:endParaRPr lang="fr-BE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F7995EC-2B34-4283-A0B9-534BB32AEEAA}"/>
              </a:ext>
            </a:extLst>
          </p:cNvPr>
          <p:cNvSpPr/>
          <p:nvPr/>
        </p:nvSpPr>
        <p:spPr>
          <a:xfrm>
            <a:off x="5463929" y="3669808"/>
            <a:ext cx="2191914" cy="87060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bg1"/>
                </a:solidFill>
              </a:rPr>
              <a:t>Observateurs</a:t>
            </a:r>
            <a:endParaRPr lang="fr-BE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01945454-BAE8-0ABB-76DA-DB4A3400E964}"/>
              </a:ext>
            </a:extLst>
          </p:cNvPr>
          <p:cNvSpPr/>
          <p:nvPr/>
        </p:nvSpPr>
        <p:spPr>
          <a:xfrm>
            <a:off x="8147049" y="735442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89547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8F160274-CA31-46BB-8459-C958B87F5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Après-midi 13h30-16h30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C0C6760-A0C2-49A0-B8C3-6D0DBF7538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fr-BE" dirty="0">
                <a:solidFill>
                  <a:srgbClr val="FF0000"/>
                </a:solidFill>
              </a:rPr>
              <a:t>GROUPE A </a:t>
            </a:r>
          </a:p>
          <a:p>
            <a:pPr algn="ctr"/>
            <a:r>
              <a:rPr lang="fr-BE" dirty="0">
                <a:solidFill>
                  <a:srgbClr val="FF0000"/>
                </a:solidFill>
              </a:rPr>
              <a:t>(Fabien Greffe + Laurent Moor) – 60 </a:t>
            </a:r>
            <a:r>
              <a:rPr lang="fr-BE" dirty="0" err="1">
                <a:solidFill>
                  <a:srgbClr val="FF0000"/>
                </a:solidFill>
              </a:rPr>
              <a:t>éts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13287A-FF2A-4DA9-A40E-F12965FAF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3712" y="2505075"/>
            <a:ext cx="5623864" cy="3684588"/>
          </a:xfrm>
        </p:spPr>
        <p:txBody>
          <a:bodyPr>
            <a:normAutofit fontScale="85000" lnSpcReduction="10000"/>
          </a:bodyPr>
          <a:lstStyle/>
          <a:p>
            <a:endParaRPr lang="fr-BE" dirty="0"/>
          </a:p>
          <a:p>
            <a:r>
              <a:rPr lang="fr-BE" sz="2500" dirty="0"/>
              <a:t>13h30 – </a:t>
            </a:r>
            <a:r>
              <a:rPr lang="fr-BE" sz="2500" dirty="0">
                <a:solidFill>
                  <a:srgbClr val="FFC000"/>
                </a:solidFill>
              </a:rPr>
              <a:t>Distribution du cas &amp; lecture (M105)</a:t>
            </a:r>
            <a:endParaRPr lang="fr-BE" sz="2500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sz="1900" dirty="0"/>
              <a:t>Préparation du cas (25 </a:t>
            </a:r>
            <a:r>
              <a:rPr lang="fr-BE" sz="1900" dirty="0" err="1"/>
              <a:t>éts</a:t>
            </a:r>
            <a:r>
              <a:rPr lang="fr-BE" sz="1900" dirty="0"/>
              <a:t>) – M102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BE" sz="1900" dirty="0"/>
              <a:t>Jury d’analystes (5 </a:t>
            </a:r>
            <a:r>
              <a:rPr lang="fr-BE" sz="1900" dirty="0" err="1"/>
              <a:t>éts</a:t>
            </a:r>
            <a:r>
              <a:rPr lang="fr-BE" sz="1900" dirty="0"/>
              <a:t>) – M103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BE" sz="1900" dirty="0"/>
              <a:t>Atelier « Petit traité de manipulation » (30 </a:t>
            </a:r>
            <a:r>
              <a:rPr lang="fr-BE" sz="1900" dirty="0" err="1"/>
              <a:t>éts</a:t>
            </a:r>
            <a:r>
              <a:rPr lang="fr-BE" sz="1900" dirty="0"/>
              <a:t>) – M105</a:t>
            </a:r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14h30 – Jeu de rôles – M106</a:t>
            </a:r>
          </a:p>
          <a:p>
            <a:pPr marL="0" indent="0">
              <a:buNone/>
            </a:pPr>
            <a:r>
              <a:rPr lang="fr-BE" sz="2400" dirty="0"/>
              <a:t>Analyse « médiateur » et « communicateur » étape par étape </a:t>
            </a:r>
          </a:p>
          <a:p>
            <a:r>
              <a:rPr lang="fr-BE" dirty="0"/>
              <a:t>16h00 – Réunification des groupes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C16A977-8EDF-4C0D-AB89-B82F540B2D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fr-BE" dirty="0">
                <a:solidFill>
                  <a:srgbClr val="00B050"/>
                </a:solidFill>
              </a:rPr>
              <a:t>GROUPE B </a:t>
            </a:r>
          </a:p>
          <a:p>
            <a:pPr algn="ctr"/>
            <a:r>
              <a:rPr lang="fr-BE" dirty="0">
                <a:solidFill>
                  <a:srgbClr val="00B050"/>
                </a:solidFill>
              </a:rPr>
              <a:t>(Isabelle Tasset + Jennifer Waldron) – 60 </a:t>
            </a:r>
            <a:r>
              <a:rPr lang="fr-BE" dirty="0" err="1">
                <a:solidFill>
                  <a:srgbClr val="00B050"/>
                </a:solidFill>
              </a:rPr>
              <a:t>éts</a:t>
            </a:r>
            <a:endParaRPr lang="fr-BE" dirty="0">
              <a:solidFill>
                <a:srgbClr val="00B050"/>
              </a:solidFill>
            </a:endParaRP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C9F47609-CDCC-4AA1-AF83-EE8C37A58A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563925" cy="368458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fr-BE" dirty="0"/>
          </a:p>
          <a:p>
            <a:r>
              <a:rPr lang="fr-BE" sz="2500" dirty="0"/>
              <a:t>13h30 – </a:t>
            </a:r>
            <a:r>
              <a:rPr lang="fr-BE" sz="2500" dirty="0">
                <a:solidFill>
                  <a:srgbClr val="FFC000"/>
                </a:solidFill>
              </a:rPr>
              <a:t>Distribution du cas &amp; Lecture (M205)</a:t>
            </a:r>
            <a:endParaRPr lang="fr-BE" sz="2500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sz="1900" dirty="0"/>
              <a:t>Préparation du cas (25 </a:t>
            </a:r>
            <a:r>
              <a:rPr lang="fr-BE" sz="1900" dirty="0" err="1"/>
              <a:t>éts</a:t>
            </a:r>
            <a:r>
              <a:rPr lang="fr-BE" sz="1900" dirty="0"/>
              <a:t>) – M202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BE" sz="1900" dirty="0"/>
              <a:t>Jury d’analystes (5 </a:t>
            </a:r>
            <a:r>
              <a:rPr lang="fr-BE" sz="1900" dirty="0" err="1"/>
              <a:t>éts</a:t>
            </a:r>
            <a:r>
              <a:rPr lang="fr-BE" sz="1900" dirty="0"/>
              <a:t>) – M203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BE" sz="1900" dirty="0"/>
              <a:t>Atelier « Petit traité de manipulation » (30 </a:t>
            </a:r>
            <a:r>
              <a:rPr lang="fr-BE" sz="1900" dirty="0" err="1"/>
              <a:t>éts</a:t>
            </a:r>
            <a:r>
              <a:rPr lang="fr-BE" sz="1900" dirty="0"/>
              <a:t>) </a:t>
            </a:r>
            <a:r>
              <a:rPr lang="fr-BE" sz="1900"/>
              <a:t>– M205</a:t>
            </a:r>
            <a:endParaRPr lang="fr-BE" sz="1900" dirty="0"/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14h30 – Jeu de rôles M206</a:t>
            </a:r>
          </a:p>
          <a:p>
            <a:pPr marL="0" indent="0">
              <a:buNone/>
            </a:pPr>
            <a:r>
              <a:rPr lang="fr-BE" sz="2400" dirty="0"/>
              <a:t>Analyse « médiateur » et « communicateur » étape par étape </a:t>
            </a:r>
          </a:p>
          <a:p>
            <a:r>
              <a:rPr lang="fr-BE" dirty="0"/>
              <a:t>16h00 – Réunification des groupes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14" name="Flèche : double flèche horizontale 13">
            <a:extLst>
              <a:ext uri="{FF2B5EF4-FFF2-40B4-BE49-F238E27FC236}">
                <a16:creationId xmlns:a16="http://schemas.microsoft.com/office/drawing/2014/main" id="{F9D8F011-95CD-4824-85F4-153402CEACCC}"/>
              </a:ext>
            </a:extLst>
          </p:cNvPr>
          <p:cNvSpPr/>
          <p:nvPr/>
        </p:nvSpPr>
        <p:spPr>
          <a:xfrm>
            <a:off x="5193436" y="1613249"/>
            <a:ext cx="1216152" cy="484632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91909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757ED82D-809A-4BD5-9677-8F30D243138C}"/>
              </a:ext>
            </a:extLst>
          </p:cNvPr>
          <p:cNvSpPr/>
          <p:nvPr/>
        </p:nvSpPr>
        <p:spPr>
          <a:xfrm>
            <a:off x="3415324" y="742460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3ECBC39C-B9F3-4432-B7FB-D4AAB7BBE255}"/>
              </a:ext>
            </a:extLst>
          </p:cNvPr>
          <p:cNvSpPr/>
          <p:nvPr/>
        </p:nvSpPr>
        <p:spPr>
          <a:xfrm>
            <a:off x="2391508" y="742460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E9FEE3F-2F69-4392-BE54-9318DDD4B0E2}"/>
              </a:ext>
            </a:extLst>
          </p:cNvPr>
          <p:cNvSpPr/>
          <p:nvPr/>
        </p:nvSpPr>
        <p:spPr>
          <a:xfrm>
            <a:off x="1367692" y="719014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F37D818-85F6-4C57-8BEE-2B26BD2C0D9C}"/>
              </a:ext>
            </a:extLst>
          </p:cNvPr>
          <p:cNvSpPr/>
          <p:nvPr/>
        </p:nvSpPr>
        <p:spPr>
          <a:xfrm>
            <a:off x="10935676" y="660400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E595469-BD96-44AE-8F33-31228FC6503B}"/>
              </a:ext>
            </a:extLst>
          </p:cNvPr>
          <p:cNvSpPr/>
          <p:nvPr/>
        </p:nvSpPr>
        <p:spPr>
          <a:xfrm>
            <a:off x="9909908" y="660400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F9654B8C-F8FE-4FDB-A58A-9A800105152E}"/>
              </a:ext>
            </a:extLst>
          </p:cNvPr>
          <p:cNvSpPr/>
          <p:nvPr/>
        </p:nvSpPr>
        <p:spPr>
          <a:xfrm>
            <a:off x="8886092" y="719014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9C82FE8D-FE0E-44CF-A593-C51630C71653}"/>
              </a:ext>
            </a:extLst>
          </p:cNvPr>
          <p:cNvSpPr/>
          <p:nvPr/>
        </p:nvSpPr>
        <p:spPr>
          <a:xfrm>
            <a:off x="7119816" y="742460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52E67426-42FD-4E91-B2D1-47D4ADFF19A8}"/>
              </a:ext>
            </a:extLst>
          </p:cNvPr>
          <p:cNvSpPr/>
          <p:nvPr/>
        </p:nvSpPr>
        <p:spPr>
          <a:xfrm>
            <a:off x="6096000" y="742460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06949C71-A445-43D3-920B-409D800BB006}"/>
              </a:ext>
            </a:extLst>
          </p:cNvPr>
          <p:cNvSpPr/>
          <p:nvPr/>
        </p:nvSpPr>
        <p:spPr>
          <a:xfrm>
            <a:off x="5070232" y="742460"/>
            <a:ext cx="914400" cy="437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20D41A5D-2209-4341-BA6A-49674706F068}"/>
              </a:ext>
            </a:extLst>
          </p:cNvPr>
          <p:cNvSpPr/>
          <p:nvPr/>
        </p:nvSpPr>
        <p:spPr>
          <a:xfrm>
            <a:off x="1680309" y="1416535"/>
            <a:ext cx="2008554" cy="25009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Médiateur A 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8D0936BF-EE2E-4069-9085-ADA334B6F042}"/>
              </a:ext>
            </a:extLst>
          </p:cNvPr>
          <p:cNvSpPr/>
          <p:nvPr/>
        </p:nvSpPr>
        <p:spPr>
          <a:xfrm>
            <a:off x="9789734" y="1380024"/>
            <a:ext cx="1477107" cy="250091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Médiateur C 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024ADC99-8632-431D-B591-473AE78E88EA}"/>
              </a:ext>
            </a:extLst>
          </p:cNvPr>
          <p:cNvSpPr/>
          <p:nvPr/>
        </p:nvSpPr>
        <p:spPr>
          <a:xfrm>
            <a:off x="5380892" y="1416536"/>
            <a:ext cx="2270369" cy="250089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Médiateur B 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9CE9744F-C628-4236-82AC-E4E0EEC391C1}"/>
              </a:ext>
            </a:extLst>
          </p:cNvPr>
          <p:cNvSpPr/>
          <p:nvPr/>
        </p:nvSpPr>
        <p:spPr>
          <a:xfrm>
            <a:off x="1821210" y="2683114"/>
            <a:ext cx="914400" cy="4376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77C32876-16A9-4348-B82C-A43552791A50}"/>
              </a:ext>
            </a:extLst>
          </p:cNvPr>
          <p:cNvSpPr/>
          <p:nvPr/>
        </p:nvSpPr>
        <p:spPr>
          <a:xfrm>
            <a:off x="5814646" y="2207846"/>
            <a:ext cx="1281722" cy="1207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TABLE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9A4B0C3A-E8C0-4A7A-8579-9A4FB59DFE17}"/>
              </a:ext>
            </a:extLst>
          </p:cNvPr>
          <p:cNvSpPr/>
          <p:nvPr/>
        </p:nvSpPr>
        <p:spPr>
          <a:xfrm>
            <a:off x="5170854" y="4037638"/>
            <a:ext cx="2335824" cy="359503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Médié 2 Tanguy 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63130CD5-74C9-48F5-8534-B3BB2E82F3A8}"/>
              </a:ext>
            </a:extLst>
          </p:cNvPr>
          <p:cNvSpPr/>
          <p:nvPr/>
        </p:nvSpPr>
        <p:spPr>
          <a:xfrm>
            <a:off x="7799753" y="3085124"/>
            <a:ext cx="1281723" cy="614478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Médiée 3 Régine </a:t>
            </a:r>
          </a:p>
        </p:txBody>
      </p:sp>
      <p:sp>
        <p:nvSpPr>
          <p:cNvPr id="22" name="Rectangle : coins arrondis 21">
            <a:hlinkClick r:id="rId2"/>
            <a:extLst>
              <a:ext uri="{FF2B5EF4-FFF2-40B4-BE49-F238E27FC236}">
                <a16:creationId xmlns:a16="http://schemas.microsoft.com/office/drawing/2014/main" id="{884035F1-6E99-4002-B783-2FE6861E6858}"/>
              </a:ext>
            </a:extLst>
          </p:cNvPr>
          <p:cNvSpPr/>
          <p:nvPr/>
        </p:nvSpPr>
        <p:spPr>
          <a:xfrm>
            <a:off x="3811956" y="3085123"/>
            <a:ext cx="1281723" cy="614479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Médié 1 Amaury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B1E4E896-F562-4F66-8613-7DEF0A8870EB}"/>
              </a:ext>
            </a:extLst>
          </p:cNvPr>
          <p:cNvSpPr/>
          <p:nvPr/>
        </p:nvSpPr>
        <p:spPr>
          <a:xfrm>
            <a:off x="2630103" y="3031873"/>
            <a:ext cx="914400" cy="4376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C052369C-D527-412D-8F3B-C4349E6F132F}"/>
              </a:ext>
            </a:extLst>
          </p:cNvPr>
          <p:cNvSpPr/>
          <p:nvPr/>
        </p:nvSpPr>
        <p:spPr>
          <a:xfrm>
            <a:off x="6115539" y="4671662"/>
            <a:ext cx="914400" cy="43766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F21B3FDE-5FCC-4958-8643-4B8F6FEC321B}"/>
              </a:ext>
            </a:extLst>
          </p:cNvPr>
          <p:cNvSpPr/>
          <p:nvPr/>
        </p:nvSpPr>
        <p:spPr>
          <a:xfrm>
            <a:off x="5070232" y="4671662"/>
            <a:ext cx="914400" cy="43766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549D951A-41AD-4912-8A6F-D7C61C1E7EDA}"/>
              </a:ext>
            </a:extLst>
          </p:cNvPr>
          <p:cNvSpPr/>
          <p:nvPr/>
        </p:nvSpPr>
        <p:spPr>
          <a:xfrm>
            <a:off x="3026010" y="2464283"/>
            <a:ext cx="914400" cy="4376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34000164-BC9E-43ED-8C51-C73E377580E6}"/>
              </a:ext>
            </a:extLst>
          </p:cNvPr>
          <p:cNvSpPr/>
          <p:nvPr/>
        </p:nvSpPr>
        <p:spPr>
          <a:xfrm>
            <a:off x="9452708" y="2897553"/>
            <a:ext cx="914400" cy="4376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5878AFF8-AB3A-4004-BB50-0970A2512822}"/>
              </a:ext>
            </a:extLst>
          </p:cNvPr>
          <p:cNvSpPr/>
          <p:nvPr/>
        </p:nvSpPr>
        <p:spPr>
          <a:xfrm>
            <a:off x="7194061" y="4671662"/>
            <a:ext cx="914400" cy="43766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F7995EC-2B34-4283-A0B9-534BB32AEEAA}"/>
              </a:ext>
            </a:extLst>
          </p:cNvPr>
          <p:cNvSpPr/>
          <p:nvPr/>
        </p:nvSpPr>
        <p:spPr>
          <a:xfrm>
            <a:off x="201886" y="4302156"/>
            <a:ext cx="2335824" cy="113930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  <a:p>
            <a:pPr algn="ctr"/>
            <a:r>
              <a:rPr lang="fr-BE" dirty="0">
                <a:solidFill>
                  <a:schemeClr val="bg1"/>
                </a:solidFill>
              </a:rPr>
              <a:t>Observateurs (4 à 6)</a:t>
            </a:r>
          </a:p>
          <a:p>
            <a:pPr algn="ctr"/>
            <a:endParaRPr lang="fr-BE" sz="1400" dirty="0">
              <a:solidFill>
                <a:schemeClr val="bg1"/>
              </a:solidFill>
            </a:endParaRPr>
          </a:p>
          <a:p>
            <a:pPr algn="ctr"/>
            <a:r>
              <a:rPr lang="fr-BE" sz="1400" dirty="0">
                <a:solidFill>
                  <a:schemeClr val="bg1"/>
                </a:solidFill>
              </a:rPr>
              <a:t>Grille d’évaluation</a:t>
            </a:r>
          </a:p>
          <a:p>
            <a:pPr algn="ctr"/>
            <a:r>
              <a:rPr lang="fr-BE" sz="1400" dirty="0">
                <a:solidFill>
                  <a:schemeClr val="bg1"/>
                </a:solidFill>
              </a:rPr>
              <a:t>Photos</a:t>
            </a:r>
          </a:p>
          <a:p>
            <a:pPr algn="ctr"/>
            <a:endParaRPr lang="fr-BE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E4E122E-14BA-4172-A8F0-0EBFAC429C42}"/>
              </a:ext>
            </a:extLst>
          </p:cNvPr>
          <p:cNvSpPr/>
          <p:nvPr/>
        </p:nvSpPr>
        <p:spPr>
          <a:xfrm>
            <a:off x="2947642" y="5805374"/>
            <a:ext cx="8902434" cy="883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Assistance non participative </a:t>
            </a:r>
          </a:p>
          <a:p>
            <a:pPr algn="ctr"/>
            <a:r>
              <a:rPr lang="fr-BE" sz="1400" dirty="0"/>
              <a:t>Rédaction d’un PV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92162241-A153-432C-8B3F-BA5486B0B8EF}"/>
              </a:ext>
            </a:extLst>
          </p:cNvPr>
          <p:cNvSpPr/>
          <p:nvPr/>
        </p:nvSpPr>
        <p:spPr>
          <a:xfrm>
            <a:off x="9452708" y="3550636"/>
            <a:ext cx="914400" cy="4376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7BDCED92-0C6C-4DD1-B6AD-93CC3E2159D5}"/>
              </a:ext>
            </a:extLst>
          </p:cNvPr>
          <p:cNvSpPr/>
          <p:nvPr/>
        </p:nvSpPr>
        <p:spPr>
          <a:xfrm>
            <a:off x="9374326" y="2307491"/>
            <a:ext cx="914400" cy="4376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01360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4749</TotalTime>
  <Words>311</Words>
  <Application>Microsoft Office PowerPoint</Application>
  <PresentationFormat>Grand écran</PresentationFormat>
  <Paragraphs>95</Paragraphs>
  <Slides>6</Slides>
  <Notes>0</Notes>
  <HiddenSlides>2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Thème Office</vt:lpstr>
      <vt:lpstr>Séminiare « Médiation » </vt:lpstr>
      <vt:lpstr>Séminaire Journée 1 AM</vt:lpstr>
      <vt:lpstr>Séminaire Journée 1 PM</vt:lpstr>
      <vt:lpstr>Présentation PowerPoint</vt:lpstr>
      <vt:lpstr>Après-midi 13h30-16h30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Journée « Médiation »</dc:title>
  <dc:creator>Laurent MOOR</dc:creator>
  <cp:lastModifiedBy>Laurent MOOR</cp:lastModifiedBy>
  <cp:revision>15</cp:revision>
  <dcterms:created xsi:type="dcterms:W3CDTF">2021-11-01T21:45:41Z</dcterms:created>
  <dcterms:modified xsi:type="dcterms:W3CDTF">2026-03-15T10:54:45Z</dcterms:modified>
</cp:coreProperties>
</file>