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77" r:id="rId8"/>
    <p:sldId id="266" r:id="rId9"/>
    <p:sldId id="264" r:id="rId10"/>
    <p:sldId id="265" r:id="rId11"/>
    <p:sldId id="278" r:id="rId12"/>
    <p:sldId id="268" r:id="rId13"/>
    <p:sldId id="269" r:id="rId14"/>
    <p:sldId id="263" r:id="rId15"/>
    <p:sldId id="271" r:id="rId16"/>
    <p:sldId id="270" r:id="rId17"/>
    <p:sldId id="272" r:id="rId18"/>
    <p:sldId id="273" r:id="rId19"/>
    <p:sldId id="279" r:id="rId20"/>
    <p:sldId id="281" r:id="rId21"/>
    <p:sldId id="275" r:id="rId22"/>
    <p:sldId id="276" r:id="rId23"/>
    <p:sldId id="282" r:id="rId2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Style clair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720"/>
  </p:normalViewPr>
  <p:slideViewPr>
    <p:cSldViewPr snapToGrid="0" snapToObjects="1">
      <p:cViewPr varScale="1">
        <p:scale>
          <a:sx n="102" d="100"/>
          <a:sy n="102" d="100"/>
        </p:scale>
        <p:origin x="952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5AEE33-6FE4-5D4C-BF70-61E4CB8B8B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B2323C9-A9EC-5140-88B3-162C7BC9BE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97B2AD7-473D-764E-8B77-DC4486823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44F58A-FC61-5A4D-8FAB-728E48264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936103-7781-834C-8D09-49D98B9F9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941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E1FB67-A2D2-B14F-979D-B41AF1FC55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63D8DE9-5A8F-1B4B-AC31-D28D0637BF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4778E6B-B979-504B-AF7D-6FE028786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2448DF-6C29-A746-9DAD-C107968E0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B1A56F3-69B2-D54F-A422-D6BCBB901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033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126FBC-EBA1-7A4E-AEE0-D3433FE0E7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740748-8D42-7C49-AB4D-3B7D75FCE7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BFF7DE-940E-4A45-9301-A638716436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6CE5F7E-0E46-2F4B-9314-2736E17DA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8FD8B6-A2C9-F94E-B0F9-BF6E6FC2F1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6456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C6FA0F-13A6-7E49-AFC2-6EF7D95E9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3C1347E-C3BA-6641-81D0-B8E4FDA4B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3C1BB41-1AD4-B54A-B72E-4608125841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D6FD91A-1235-B34F-87E9-D0B09112C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BDCC1F9-704B-414E-9699-9E5260C14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F7FD372-4C49-EA4E-AEDC-61B95E059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3458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344D2CC-D2D4-174B-B303-125873B51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91D9EBE-6A12-0D44-8F96-72C1737E91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66F9E0-95D1-154C-AC1D-0AC2D3D49D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B5CD074-9BCD-B246-BDCD-E45CCD2656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EA2453-06A3-AF44-B5C2-5645D4F711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885D2D7-A7E1-4A44-917D-00EB51F67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0875768F-7ECF-9B41-8068-B97777298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DA42C3A-D85A-BA41-8F63-D5707016B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149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28E87F-4B91-7C47-B965-3CBAE3719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EDA3A4AB-5A72-004D-B0F2-7FC5C10FC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1E24C8-F4CB-6144-BE70-9B88A3525A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865393E-3D7F-1B48-8280-771A92ED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392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A4B5F33-A45D-E84E-A228-12917641A4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EE45C7F-A727-4042-BDF5-91C1B1371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104A94-71A6-BF4B-B149-0B00AD85F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177675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77F7535-7919-8341-A86D-2176FCE94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695B4AF-3BAA-1A43-BE38-822EBC5AA5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6171C2DD-D012-C04B-AA3F-7F0AC8859D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AFC490E-00E7-054F-87E2-A4D3BBD5C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E48A7EA-D6D4-3641-B0B1-998C59BA4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268FD6F-064B-804B-9D6A-CDCD81C18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368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A8DB573-FBB1-3542-8E00-D44AB22067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58CB5D7-5F4E-384C-97D6-976B4B2E96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DF69E0-9821-0D4D-B7A3-334FECFCA1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61253EF-746B-1840-880D-E12E3DCD7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1ADFD9C-B96A-794A-A34C-7320AD604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8ABE9F-B3D2-EF43-956E-FC4F5CA34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251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EEAA209-C6EC-7048-A0B2-0E6130D75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B1F2A0A-89CA-E049-9118-94EACB47D8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8255F8-CACB-0A45-9FD3-B48DAEF58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B4011D-A8CE-C345-BCE5-76C742B135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FF07DFA-1BC8-5E43-B25E-2AB33A49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73179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6B779EBA-F038-1841-B430-B1EBD11D36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A6C5F2-2D9D-5949-ACF7-0FF3CA7C61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632748-B267-584A-93CE-2FBECD065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4D4209-B182-EB44-9DB9-964CF94B2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4223F3-BDCC-6D42-B364-F6F1D4EEC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283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958509CB-FA23-8141-BB35-D0D446657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E360EB6-B427-DD4D-97FF-258A557804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04B980B-6B0D-7842-9389-5A952EBA14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DC5761-4C08-AE42-A4A8-9F0C0A42DF71}" type="datetimeFigureOut">
              <a:rPr lang="fr-FR" smtClean="0"/>
              <a:t>03/12/2020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17DBF28-1175-D54A-969B-0404EDE5EC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9EFE17F-502C-AB46-A69E-E7E01FA56C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19A8A3-9D19-A048-9BCE-262597953C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5726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8AA5BC-4F7A-4226-8F99-6D824B226A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445C6-DD42-4979-86FF-03730E8C6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734" y="321733"/>
            <a:ext cx="11573488" cy="6214534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127000" cap="sq" cmpd="thinThick">
            <a:solidFill>
              <a:schemeClr val="bg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BD5B521-6562-A647-A553-B48B298D62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840037"/>
          </a:xfrm>
        </p:spPr>
        <p:txBody>
          <a:bodyPr>
            <a:normAutofit/>
          </a:bodyPr>
          <a:lstStyle/>
          <a:p>
            <a:r>
              <a:rPr lang="fr-FR" sz="5800"/>
              <a:t>Le « POUR » en néerlandais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60C710F-C6AC-4749-ADD8-CD7714FD10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56436"/>
            <a:ext cx="9144000" cy="1600818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accent1">
                    <a:lumMod val="60000"/>
                    <a:lumOff val="40000"/>
                  </a:schemeClr>
                </a:solidFill>
              </a:rPr>
              <a:t>Quelle forme 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5000665-DFC7-417E-8FD7-516A0F15C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4109417"/>
            <a:ext cx="2743200" cy="0"/>
          </a:xfrm>
          <a:prstGeom prst="line">
            <a:avLst/>
          </a:prstGeom>
          <a:ln w="12700">
            <a:solidFill>
              <a:schemeClr val="tx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4280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72A6BB-7763-FB48-AB6F-17CB3C64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 dirty="0">
                <a:solidFill>
                  <a:srgbClr val="FFFFFF"/>
                </a:solidFill>
              </a:rPr>
              <a:t>Dire </a:t>
            </a:r>
            <a:br>
              <a:rPr lang="fr-FR" sz="2600" dirty="0">
                <a:solidFill>
                  <a:srgbClr val="FFFFFF"/>
                </a:solidFill>
              </a:rPr>
            </a:br>
            <a:r>
              <a:rPr lang="fr-FR" sz="2600" dirty="0">
                <a:solidFill>
                  <a:srgbClr val="FFFFFF"/>
                </a:solidFill>
              </a:rPr>
              <a:t>« pour » dans d’autres langues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96B1BC-D795-48FE-BB6C-32C625514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4884873"/>
            <a:ext cx="7188199" cy="1292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dirty="0"/>
              <a:t>Que </a:t>
            </a:r>
            <a:r>
              <a:rPr lang="en-US" sz="3000" dirty="0" err="1"/>
              <a:t>peut</a:t>
            </a:r>
            <a:r>
              <a:rPr lang="en-US" sz="3000" dirty="0"/>
              <a:t>-on observer ?</a:t>
            </a:r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F0B0080F-0DD4-944E-B2D7-9F130F1230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1322595"/>
              </p:ext>
            </p:extLst>
          </p:nvPr>
        </p:nvGraphicFramePr>
        <p:xfrm>
          <a:off x="3729037" y="1555613"/>
          <a:ext cx="8186737" cy="2606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784">
                  <a:extLst>
                    <a:ext uri="{9D8B030D-6E8A-4147-A177-3AD203B41FA5}">
                      <a16:colId xmlns:a16="http://schemas.microsoft.com/office/drawing/2014/main" val="238894965"/>
                    </a:ext>
                  </a:extLst>
                </a:gridCol>
                <a:gridCol w="2998285">
                  <a:extLst>
                    <a:ext uri="{9D8B030D-6E8A-4147-A177-3AD203B41FA5}">
                      <a16:colId xmlns:a16="http://schemas.microsoft.com/office/drawing/2014/main" val="560083146"/>
                    </a:ext>
                  </a:extLst>
                </a:gridCol>
                <a:gridCol w="3245668">
                  <a:extLst>
                    <a:ext uri="{9D8B030D-6E8A-4147-A177-3AD203B41FA5}">
                      <a16:colId xmlns:a16="http://schemas.microsoft.com/office/drawing/2014/main" val="1325556641"/>
                    </a:ext>
                  </a:extLst>
                </a:gridCol>
              </a:tblGrid>
              <a:tr h="458748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Langue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Pour + …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/>
                        <a:t>Pour + …</a:t>
                      </a: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817975503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/>
                        <a:t>français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POUR ma mère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POUR aller là</a:t>
                      </a: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073456469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 dirty="0"/>
                        <a:t>anglais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FOR </a:t>
                      </a:r>
                      <a:r>
                        <a:rPr lang="fr-FR" sz="2100" err="1"/>
                        <a:t>my</a:t>
                      </a:r>
                      <a:r>
                        <a:rPr lang="fr-FR" sz="2100"/>
                        <a:t> </a:t>
                      </a:r>
                      <a:r>
                        <a:rPr lang="fr-FR" sz="2100" err="1"/>
                        <a:t>mother</a:t>
                      </a:r>
                      <a:endParaRPr lang="fr-FR" sz="2100"/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TO go </a:t>
                      </a:r>
                      <a:r>
                        <a:rPr lang="fr-FR" sz="2100" err="1"/>
                        <a:t>there</a:t>
                      </a:r>
                      <a:endParaRPr lang="fr-FR" sz="2100"/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366320715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/>
                        <a:t>allemand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FÜR </a:t>
                      </a:r>
                      <a:r>
                        <a:rPr lang="fr-FR" sz="2100" err="1"/>
                        <a:t>meine</a:t>
                      </a:r>
                      <a:r>
                        <a:rPr lang="fr-FR" sz="2100"/>
                        <a:t> </a:t>
                      </a:r>
                      <a:r>
                        <a:rPr lang="fr-FR" sz="2100" err="1"/>
                        <a:t>Mutter</a:t>
                      </a:r>
                      <a:endParaRPr lang="fr-FR" sz="2100"/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UM </a:t>
                      </a:r>
                      <a:r>
                        <a:rPr lang="fr-FR" sz="2100" err="1"/>
                        <a:t>dorthin</a:t>
                      </a:r>
                      <a:r>
                        <a:rPr lang="fr-FR" sz="2100"/>
                        <a:t> ZU </a:t>
                      </a:r>
                      <a:r>
                        <a:rPr lang="fr-FR" sz="2100" err="1"/>
                        <a:t>gehen</a:t>
                      </a:r>
                      <a:endParaRPr lang="fr-FR" sz="2100"/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1835103257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r>
                        <a:rPr lang="fr-FR" sz="2100"/>
                        <a:t>néerlandais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/>
                        <a:t>VOOR </a:t>
                      </a:r>
                      <a:r>
                        <a:rPr lang="fr-FR" sz="2100" err="1"/>
                        <a:t>mijn</a:t>
                      </a:r>
                      <a:r>
                        <a:rPr lang="fr-FR" sz="2100"/>
                        <a:t> </a:t>
                      </a:r>
                      <a:r>
                        <a:rPr lang="fr-FR" sz="2100" err="1"/>
                        <a:t>moeder</a:t>
                      </a:r>
                      <a:endParaRPr lang="fr-FR" sz="2100"/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OM </a:t>
                      </a:r>
                      <a:r>
                        <a:rPr lang="fr-FR" sz="2100" dirty="0" err="1"/>
                        <a:t>daarnaartoe</a:t>
                      </a:r>
                      <a:r>
                        <a:rPr lang="fr-FR" sz="2100" dirty="0"/>
                        <a:t> TE </a:t>
                      </a:r>
                      <a:r>
                        <a:rPr lang="fr-FR" sz="2100" dirty="0" err="1"/>
                        <a:t>gaan</a:t>
                      </a:r>
                      <a:endParaRPr lang="fr-FR" sz="2100" dirty="0"/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129547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9486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2A5316D-ED2F-4F89-B4B4-8D9240B1A3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013557" cy="6858000"/>
          </a:xfrm>
          <a:prstGeom prst="rect">
            <a:avLst/>
          </a:prstGeom>
          <a:solidFill>
            <a:srgbClr val="7F7F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C72A6BB-7763-FB48-AB6F-17CB3C641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510" y="1487272"/>
            <a:ext cx="2743200" cy="2743200"/>
          </a:xfrm>
          <a:prstGeom prst="ellipse">
            <a:avLst/>
          </a:prstGeom>
          <a:solidFill>
            <a:srgbClr val="262626"/>
          </a:solidFill>
          <a:ln w="174625" cmpd="thinThick">
            <a:solidFill>
              <a:srgbClr val="262626"/>
            </a:solidFill>
          </a:ln>
        </p:spPr>
        <p:txBody>
          <a:bodyPr>
            <a:normAutofit/>
          </a:bodyPr>
          <a:lstStyle/>
          <a:p>
            <a:pPr algn="ctr"/>
            <a:r>
              <a:rPr lang="fr-FR" sz="2600" dirty="0">
                <a:solidFill>
                  <a:srgbClr val="FFFFFF"/>
                </a:solidFill>
              </a:rPr>
              <a:t>Dire </a:t>
            </a:r>
            <a:br>
              <a:rPr lang="fr-FR" sz="2600" dirty="0">
                <a:solidFill>
                  <a:srgbClr val="FFFFFF"/>
                </a:solidFill>
              </a:rPr>
            </a:br>
            <a:r>
              <a:rPr lang="fr-FR" sz="2600" dirty="0">
                <a:solidFill>
                  <a:srgbClr val="FFFFFF"/>
                </a:solidFill>
              </a:rPr>
              <a:t>« pour » dans d’autres langues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96B1BC-D795-48FE-BB6C-32C625514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38600" y="4884873"/>
            <a:ext cx="7188199" cy="12920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1800" dirty="0"/>
              <a:t>[1] J’emploie « </a:t>
            </a:r>
            <a:r>
              <a:rPr lang="fr-FR" sz="1800" b="1" dirty="0"/>
              <a:t>VOOR</a:t>
            </a:r>
            <a:r>
              <a:rPr lang="fr-FR" sz="1800" dirty="0"/>
              <a:t> » avec un </a:t>
            </a:r>
            <a:r>
              <a:rPr lang="fr-FR" sz="1800" dirty="0">
                <a:solidFill>
                  <a:srgbClr val="0070C0"/>
                </a:solidFill>
              </a:rPr>
              <a:t>groupe nominal</a:t>
            </a:r>
          </a:p>
          <a:p>
            <a:pPr marL="0" indent="0">
              <a:buNone/>
            </a:pPr>
            <a:endParaRPr lang="fr-FR" sz="1800" dirty="0">
              <a:solidFill>
                <a:srgbClr val="0070C0"/>
              </a:solidFill>
            </a:endParaRPr>
          </a:p>
          <a:p>
            <a:pPr marL="0" indent="0">
              <a:buNone/>
            </a:pPr>
            <a:r>
              <a:rPr lang="fr-FR" sz="1800" dirty="0"/>
              <a:t>[2] J’emploie « </a:t>
            </a:r>
            <a:r>
              <a:rPr lang="fr-FR" sz="1800" b="1" dirty="0"/>
              <a:t>OM … TE </a:t>
            </a:r>
            <a:r>
              <a:rPr lang="fr-FR" sz="1800" dirty="0"/>
              <a:t>» avec un </a:t>
            </a:r>
            <a:r>
              <a:rPr lang="fr-FR" sz="1800" dirty="0">
                <a:solidFill>
                  <a:srgbClr val="FF0000"/>
                </a:solidFill>
              </a:rPr>
              <a:t>verbe</a:t>
            </a:r>
            <a:r>
              <a:rPr lang="fr-FR" sz="1800" dirty="0"/>
              <a:t> (</a:t>
            </a:r>
            <a:r>
              <a:rPr lang="fr-FR" sz="1800" dirty="0">
                <a:solidFill>
                  <a:srgbClr val="FF0000"/>
                </a:solidFill>
              </a:rPr>
              <a:t>infinitif</a:t>
            </a:r>
            <a:r>
              <a:rPr lang="fr-FR" sz="1800" dirty="0"/>
              <a:t>)</a:t>
            </a:r>
          </a:p>
        </p:txBody>
      </p:sp>
      <p:graphicFrame>
        <p:nvGraphicFramePr>
          <p:cNvPr id="7" name="Espace réservé du contenu 3">
            <a:extLst>
              <a:ext uri="{FF2B5EF4-FFF2-40B4-BE49-F238E27FC236}">
                <a16:creationId xmlns:a16="http://schemas.microsoft.com/office/drawing/2014/main" id="{F0B0080F-0DD4-944E-B2D7-9F130F1230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1261589"/>
              </p:ext>
            </p:extLst>
          </p:nvPr>
        </p:nvGraphicFramePr>
        <p:xfrm>
          <a:off x="3729037" y="1555613"/>
          <a:ext cx="8186737" cy="26065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2784">
                  <a:extLst>
                    <a:ext uri="{9D8B030D-6E8A-4147-A177-3AD203B41FA5}">
                      <a16:colId xmlns:a16="http://schemas.microsoft.com/office/drawing/2014/main" val="238894965"/>
                    </a:ext>
                  </a:extLst>
                </a:gridCol>
                <a:gridCol w="2998285">
                  <a:extLst>
                    <a:ext uri="{9D8B030D-6E8A-4147-A177-3AD203B41FA5}">
                      <a16:colId xmlns:a16="http://schemas.microsoft.com/office/drawing/2014/main" val="560083146"/>
                    </a:ext>
                  </a:extLst>
                </a:gridCol>
                <a:gridCol w="3245668">
                  <a:extLst>
                    <a:ext uri="{9D8B030D-6E8A-4147-A177-3AD203B41FA5}">
                      <a16:colId xmlns:a16="http://schemas.microsoft.com/office/drawing/2014/main" val="1325556641"/>
                    </a:ext>
                  </a:extLst>
                </a:gridCol>
              </a:tblGrid>
              <a:tr h="458748">
                <a:tc>
                  <a:txBody>
                    <a:bodyPr/>
                    <a:lstStyle/>
                    <a:p>
                      <a:pPr algn="ctr"/>
                      <a:r>
                        <a:rPr lang="fr-FR" sz="2100"/>
                        <a:t>Langue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/>
                        <a:t>Pour + </a:t>
                      </a:r>
                      <a:r>
                        <a:rPr lang="fr-FR" sz="2100" dirty="0">
                          <a:solidFill>
                            <a:srgbClr val="00B0F0"/>
                          </a:solidFill>
                        </a:rPr>
                        <a:t>GN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100" dirty="0"/>
                        <a:t>Pour + </a:t>
                      </a:r>
                      <a:r>
                        <a:rPr lang="fr-FR" sz="2100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817975503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/>
                        <a:t>français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POUR </a:t>
                      </a:r>
                      <a:r>
                        <a:rPr lang="fr-FR" sz="2100" dirty="0">
                          <a:solidFill>
                            <a:srgbClr val="0070C0"/>
                          </a:solidFill>
                        </a:rPr>
                        <a:t>ma mère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POUR </a:t>
                      </a:r>
                      <a:r>
                        <a:rPr lang="fr-FR" sz="2100" dirty="0">
                          <a:solidFill>
                            <a:srgbClr val="FF0000"/>
                          </a:solidFill>
                        </a:rPr>
                        <a:t>aller</a:t>
                      </a:r>
                      <a:r>
                        <a:rPr lang="fr-FR" sz="2100" dirty="0"/>
                        <a:t> là</a:t>
                      </a: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073456469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 dirty="0"/>
                        <a:t>anglais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FOR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my</a:t>
                      </a:r>
                      <a:r>
                        <a:rPr lang="fr-FR" sz="21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mother</a:t>
                      </a:r>
                      <a:endParaRPr lang="fr-FR" sz="2100" dirty="0">
                        <a:solidFill>
                          <a:srgbClr val="0070C0"/>
                        </a:solidFill>
                      </a:endParaRP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TO </a:t>
                      </a:r>
                      <a:r>
                        <a:rPr lang="fr-FR" sz="2100" dirty="0">
                          <a:solidFill>
                            <a:srgbClr val="FF0000"/>
                          </a:solidFill>
                        </a:rPr>
                        <a:t>go</a:t>
                      </a:r>
                      <a:r>
                        <a:rPr lang="fr-FR" sz="2100" dirty="0"/>
                        <a:t> </a:t>
                      </a:r>
                      <a:r>
                        <a:rPr lang="fr-FR" sz="2100" dirty="0" err="1"/>
                        <a:t>there</a:t>
                      </a:r>
                      <a:endParaRPr lang="fr-FR" sz="2100" dirty="0"/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366320715"/>
                  </a:ext>
                </a:extLst>
              </a:tr>
              <a:tr h="458748">
                <a:tc>
                  <a:txBody>
                    <a:bodyPr/>
                    <a:lstStyle/>
                    <a:p>
                      <a:r>
                        <a:rPr lang="fr-FR" sz="2100"/>
                        <a:t>allemand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FÜR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meine</a:t>
                      </a:r>
                      <a:r>
                        <a:rPr lang="fr-FR" sz="21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Mutter</a:t>
                      </a:r>
                      <a:endParaRPr lang="fr-FR" sz="2100" dirty="0">
                        <a:solidFill>
                          <a:srgbClr val="0070C0"/>
                        </a:solidFill>
                      </a:endParaRP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UM </a:t>
                      </a:r>
                      <a:r>
                        <a:rPr lang="fr-FR" sz="2100" dirty="0" err="1"/>
                        <a:t>dorthin</a:t>
                      </a:r>
                      <a:r>
                        <a:rPr lang="fr-FR" sz="2100" dirty="0"/>
                        <a:t> ZU </a:t>
                      </a:r>
                      <a:r>
                        <a:rPr lang="fr-FR" sz="2100" dirty="0" err="1">
                          <a:solidFill>
                            <a:srgbClr val="FF0000"/>
                          </a:solidFill>
                        </a:rPr>
                        <a:t>gehen</a:t>
                      </a:r>
                      <a:endParaRPr lang="fr-FR" sz="2100" dirty="0">
                        <a:solidFill>
                          <a:srgbClr val="FF0000"/>
                        </a:solidFill>
                      </a:endParaRP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1835103257"/>
                  </a:ext>
                </a:extLst>
              </a:tr>
              <a:tr h="771530">
                <a:tc>
                  <a:txBody>
                    <a:bodyPr/>
                    <a:lstStyle/>
                    <a:p>
                      <a:r>
                        <a:rPr lang="fr-FR" sz="2100"/>
                        <a:t>néerlandais</a:t>
                      </a: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VOOR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mijn</a:t>
                      </a:r>
                      <a:r>
                        <a:rPr lang="fr-FR" sz="210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fr-FR" sz="2100" dirty="0" err="1">
                          <a:solidFill>
                            <a:srgbClr val="0070C0"/>
                          </a:solidFill>
                        </a:rPr>
                        <a:t>moeder</a:t>
                      </a:r>
                      <a:endParaRPr lang="fr-FR" sz="2100" dirty="0">
                        <a:solidFill>
                          <a:srgbClr val="0070C0"/>
                        </a:solidFill>
                      </a:endParaRPr>
                    </a:p>
                  </a:txBody>
                  <a:tcPr marL="104261" marR="104261" marT="52130" marB="52130"/>
                </a:tc>
                <a:tc>
                  <a:txBody>
                    <a:bodyPr/>
                    <a:lstStyle/>
                    <a:p>
                      <a:r>
                        <a:rPr lang="fr-FR" sz="2100" dirty="0"/>
                        <a:t>OM </a:t>
                      </a:r>
                      <a:r>
                        <a:rPr lang="fr-FR" sz="2100" dirty="0" err="1"/>
                        <a:t>daarnaartoe</a:t>
                      </a:r>
                      <a:r>
                        <a:rPr lang="fr-FR" sz="2100" dirty="0"/>
                        <a:t> TE </a:t>
                      </a:r>
                      <a:r>
                        <a:rPr lang="fr-FR" sz="2100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sz="2100" dirty="0">
                        <a:solidFill>
                          <a:srgbClr val="FF0000"/>
                        </a:solidFill>
                      </a:endParaRPr>
                    </a:p>
                  </a:txBody>
                  <a:tcPr marL="104261" marR="104261" marT="52130" marB="52130"/>
                </a:tc>
                <a:extLst>
                  <a:ext uri="{0D108BD9-81ED-4DB2-BD59-A6C34878D82A}">
                    <a16:rowId xmlns:a16="http://schemas.microsoft.com/office/drawing/2014/main" val="21295477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754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7636ED-266C-1B4E-84FC-0BB498FF6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POUR</a:t>
            </a:r>
            <a:r>
              <a:rPr lang="fr-FR" sz="3600" dirty="0">
                <a:solidFill>
                  <a:schemeClr val="bg1"/>
                </a:solidFill>
              </a:rPr>
              <a:t> + </a:t>
            </a:r>
            <a:r>
              <a:rPr lang="fr-FR" sz="3600" dirty="0">
                <a:solidFill>
                  <a:srgbClr val="00B0F0"/>
                </a:solidFill>
              </a:rPr>
              <a:t>GN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D55B48-1B5A-CE4D-8FB5-FC69C10E6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r>
              <a:rPr lang="fr-FR" sz="2000">
                <a:solidFill>
                  <a:schemeClr val="bg1"/>
                </a:solidFill>
              </a:rPr>
              <a:t>On le connaît déjà</a:t>
            </a:r>
          </a:p>
          <a:p>
            <a:pPr marL="0" indent="0">
              <a:buNone/>
            </a:pPr>
            <a:endParaRPr lang="fr-FR" sz="200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5B9BE2-4016-A548-916D-D17F36BDB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7332085"/>
              </p:ext>
            </p:extLst>
          </p:nvPr>
        </p:nvGraphicFramePr>
        <p:xfrm>
          <a:off x="5110716" y="642501"/>
          <a:ext cx="6596653" cy="541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3058">
                  <a:extLst>
                    <a:ext uri="{9D8B030D-6E8A-4147-A177-3AD203B41FA5}">
                      <a16:colId xmlns:a16="http://schemas.microsoft.com/office/drawing/2014/main" val="2940084608"/>
                    </a:ext>
                  </a:extLst>
                </a:gridCol>
                <a:gridCol w="4933595">
                  <a:extLst>
                    <a:ext uri="{9D8B030D-6E8A-4147-A177-3AD203B41FA5}">
                      <a16:colId xmlns:a16="http://schemas.microsoft.com/office/drawing/2014/main" val="2342531677"/>
                    </a:ext>
                  </a:extLst>
                </a:gridCol>
              </a:tblGrid>
              <a:tr h="677194">
                <a:tc gridSpan="2">
                  <a:txBody>
                    <a:bodyPr/>
                    <a:lstStyle/>
                    <a:p>
                      <a:pPr algn="ctr"/>
                      <a:r>
                        <a:rPr lang="fr-FR" sz="3000"/>
                        <a:t>COMPLÉMENT</a:t>
                      </a:r>
                    </a:p>
                  </a:txBody>
                  <a:tcPr marL="153908" marR="153908" marT="76954" marB="76954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54330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GN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1876652474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mijn zus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864966244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haar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3664114029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de mensen hier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378780978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hen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1550054485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de leraar van onze school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3613970410"/>
                  </a:ext>
                </a:extLst>
              </a:tr>
              <a:tr h="677194">
                <a:tc>
                  <a:txBody>
                    <a:bodyPr/>
                    <a:lstStyle/>
                    <a:p>
                      <a:pPr algn="ctr"/>
                      <a:r>
                        <a:rPr lang="fr-FR" sz="3000" b="1"/>
                        <a:t>voor</a:t>
                      </a:r>
                    </a:p>
                  </a:txBody>
                  <a:tcPr marL="153908" marR="153908" marT="76954" marB="7695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000">
                          <a:solidFill>
                            <a:srgbClr val="0070C0"/>
                          </a:solidFill>
                        </a:rPr>
                        <a:t>hem</a:t>
                      </a:r>
                    </a:p>
                  </a:txBody>
                  <a:tcPr marL="153908" marR="153908" marT="76954" marB="76954"/>
                </a:tc>
                <a:extLst>
                  <a:ext uri="{0D108BD9-81ED-4DB2-BD59-A6C34878D82A}">
                    <a16:rowId xmlns:a16="http://schemas.microsoft.com/office/drawing/2014/main" val="1147527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380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B7636ED-266C-1B4E-84FC-0BB498FF6D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 b="1" dirty="0">
                <a:solidFill>
                  <a:schemeClr val="bg1"/>
                </a:solidFill>
              </a:rPr>
              <a:t>POUR</a:t>
            </a:r>
            <a:r>
              <a:rPr lang="fr-FR" sz="3600" dirty="0">
                <a:solidFill>
                  <a:schemeClr val="bg1"/>
                </a:solidFill>
              </a:rPr>
              <a:t> + </a:t>
            </a:r>
            <a:r>
              <a:rPr lang="fr-FR" sz="3600" dirty="0">
                <a:solidFill>
                  <a:srgbClr val="FF0000"/>
                </a:solidFill>
              </a:rPr>
              <a:t>VERBE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D55B48-1B5A-CE4D-8FB5-FC69C10E6D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r>
              <a:rPr lang="fr-FR" sz="2000">
                <a:solidFill>
                  <a:schemeClr val="bg1"/>
                </a:solidFill>
              </a:rPr>
              <a:t>Je suis face à une subordonnée</a:t>
            </a:r>
          </a:p>
          <a:p>
            <a:pPr marL="0" indent="0">
              <a:buNone/>
            </a:pPr>
            <a:endParaRPr lang="fr-FR" sz="200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D5B9BE2-4016-A548-916D-D17F36BDBF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06690"/>
              </p:ext>
            </p:extLst>
          </p:nvPr>
        </p:nvGraphicFramePr>
        <p:xfrm>
          <a:off x="5110716" y="913953"/>
          <a:ext cx="6596654" cy="4874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53520">
                  <a:extLst>
                    <a:ext uri="{9D8B030D-6E8A-4147-A177-3AD203B41FA5}">
                      <a16:colId xmlns:a16="http://schemas.microsoft.com/office/drawing/2014/main" val="2940084608"/>
                    </a:ext>
                  </a:extLst>
                </a:gridCol>
                <a:gridCol w="2920818">
                  <a:extLst>
                    <a:ext uri="{9D8B030D-6E8A-4147-A177-3AD203B41FA5}">
                      <a16:colId xmlns:a16="http://schemas.microsoft.com/office/drawing/2014/main" val="2342531677"/>
                    </a:ext>
                  </a:extLst>
                </a:gridCol>
                <a:gridCol w="1148477">
                  <a:extLst>
                    <a:ext uri="{9D8B030D-6E8A-4147-A177-3AD203B41FA5}">
                      <a16:colId xmlns:a16="http://schemas.microsoft.com/office/drawing/2014/main" val="1014532879"/>
                    </a:ext>
                  </a:extLst>
                </a:gridCol>
                <a:gridCol w="1573839">
                  <a:extLst>
                    <a:ext uri="{9D8B030D-6E8A-4147-A177-3AD203B41FA5}">
                      <a16:colId xmlns:a16="http://schemas.microsoft.com/office/drawing/2014/main" val="3622067004"/>
                    </a:ext>
                  </a:extLst>
                </a:gridCol>
              </a:tblGrid>
              <a:tr h="561478">
                <a:tc gridSpan="4">
                  <a:txBody>
                    <a:bodyPr/>
                    <a:lstStyle/>
                    <a:p>
                      <a:pPr algn="ctr"/>
                      <a:r>
                        <a:rPr lang="fr-FR" sz="2500"/>
                        <a:t>SUBORDONNÉE</a:t>
                      </a:r>
                    </a:p>
                  </a:txBody>
                  <a:tcPr marL="127609" marR="127609" marT="63804" marB="63804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754330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0">
                          <a:solidFill>
                            <a:schemeClr val="tx1"/>
                          </a:solidFill>
                        </a:rPr>
                        <a:t>complément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 b="1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1876652474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mijn zus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helpen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864966244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op school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zitten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3664114029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de mensen hier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zien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378780978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naar Parijs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gaan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1550054485"/>
                  </a:ext>
                </a:extLst>
              </a:tr>
              <a:tr h="944304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met de leraar van onze school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spreken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3613970410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/>
                      <a:r>
                        <a:rPr lang="fr-FR" sz="2500" b="1"/>
                        <a:t>om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ze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op</a:t>
                      </a:r>
                      <a:r>
                        <a:rPr lang="fr-FR" sz="2500">
                          <a:solidFill>
                            <a:schemeClr val="tx1"/>
                          </a:solidFill>
                        </a:rPr>
                        <a:t> te</a:t>
                      </a:r>
                    </a:p>
                  </a:txBody>
                  <a:tcPr marL="127609" marR="127609" marT="63804" marB="6380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500">
                          <a:solidFill>
                            <a:srgbClr val="FF0000"/>
                          </a:solidFill>
                        </a:rPr>
                        <a:t>ruimen</a:t>
                      </a:r>
                    </a:p>
                  </a:txBody>
                  <a:tcPr marL="127609" marR="127609" marT="63804" marB="63804"/>
                </a:tc>
                <a:extLst>
                  <a:ext uri="{0D108BD9-81ED-4DB2-BD59-A6C34878D82A}">
                    <a16:rowId xmlns:a16="http://schemas.microsoft.com/office/drawing/2014/main" val="1147527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669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67F2C9-0FF4-8046-B014-CF88F88F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« proposition » (</a:t>
            </a:r>
            <a:r>
              <a:rPr lang="fr-FR" i="1" dirty="0">
                <a:solidFill>
                  <a:schemeClr val="bg1"/>
                </a:solidFill>
              </a:rPr>
              <a:t>Le Robert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CAF30-3C09-8F49-BDCE-9120CE62C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</p:txBody>
      </p:sp>
      <p:pic>
        <p:nvPicPr>
          <p:cNvPr id="6" name="Image 5" descr="Une image contenant couteau&#10;&#10;Description générée automatiquement">
            <a:extLst>
              <a:ext uri="{FF2B5EF4-FFF2-40B4-BE49-F238E27FC236}">
                <a16:creationId xmlns:a16="http://schemas.microsoft.com/office/drawing/2014/main" id="{3AB25241-DA63-DB4A-A8A0-B2F196A210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960" y="3282951"/>
            <a:ext cx="929408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1986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67F2C9-0FF4-8046-B014-CF88F88F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Une proposition subordonnée, c’est quoi 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CAF30-3C09-8F49-BDCE-9120CE62C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Ce n’est </a:t>
            </a:r>
            <a:r>
              <a:rPr lang="fr-FR" sz="2400" u="sng" dirty="0">
                <a:solidFill>
                  <a:schemeClr val="bg1"/>
                </a:solidFill>
              </a:rPr>
              <a:t>pas</a:t>
            </a:r>
            <a:r>
              <a:rPr lang="fr-FR" sz="2400" dirty="0">
                <a:solidFill>
                  <a:schemeClr val="bg1"/>
                </a:solidFill>
              </a:rPr>
              <a:t> une proposition </a:t>
            </a:r>
            <a:r>
              <a:rPr lang="fr-FR" sz="2400" b="1" dirty="0">
                <a:solidFill>
                  <a:schemeClr val="bg1"/>
                </a:solidFill>
              </a:rPr>
              <a:t>principale</a:t>
            </a:r>
          </a:p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S + </a:t>
            </a:r>
            <a:r>
              <a:rPr lang="fr-FR" sz="2400" dirty="0">
                <a:solidFill>
                  <a:srgbClr val="FF0000"/>
                </a:solidFill>
              </a:rPr>
              <a:t>V</a:t>
            </a:r>
            <a:r>
              <a:rPr lang="fr-FR" sz="2400" dirty="0">
                <a:solidFill>
                  <a:schemeClr val="bg1"/>
                </a:solidFill>
              </a:rPr>
              <a:t> + CP + </a:t>
            </a:r>
            <a:r>
              <a:rPr lang="fr-FR" sz="2400" dirty="0">
                <a:solidFill>
                  <a:srgbClr val="FF0000"/>
                </a:solidFill>
              </a:rPr>
              <a:t>RGV</a:t>
            </a:r>
          </a:p>
          <a:p>
            <a:pPr marL="0" indent="0">
              <a:buNone/>
            </a:pP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bg1"/>
                </a:solidFill>
              </a:rPr>
              <a:t>Ce n’est </a:t>
            </a:r>
            <a:r>
              <a:rPr lang="fr-FR" sz="2400" u="sng" dirty="0">
                <a:solidFill>
                  <a:schemeClr val="bg1"/>
                </a:solidFill>
              </a:rPr>
              <a:t>pas</a:t>
            </a:r>
            <a:r>
              <a:rPr lang="fr-FR" sz="2400" dirty="0">
                <a:solidFill>
                  <a:schemeClr val="bg1"/>
                </a:solidFill>
              </a:rPr>
              <a:t> une proposition </a:t>
            </a:r>
            <a:r>
              <a:rPr lang="fr-FR" sz="2400" b="1" dirty="0">
                <a:solidFill>
                  <a:schemeClr val="bg1"/>
                </a:solidFill>
              </a:rPr>
              <a:t>coordonnée</a:t>
            </a:r>
          </a:p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dirty="0">
                <a:solidFill>
                  <a:schemeClr val="bg1"/>
                </a:solidFill>
              </a:rPr>
              <a:t>S + </a:t>
            </a:r>
            <a:r>
              <a:rPr lang="fr-FR" sz="2400" dirty="0">
                <a:solidFill>
                  <a:srgbClr val="FF0000"/>
                </a:solidFill>
              </a:rPr>
              <a:t>V</a:t>
            </a:r>
            <a:r>
              <a:rPr lang="fr-FR" sz="2400" dirty="0">
                <a:solidFill>
                  <a:schemeClr val="bg1"/>
                </a:solidFill>
              </a:rPr>
              <a:t> + CP + </a:t>
            </a:r>
            <a:r>
              <a:rPr lang="fr-FR" sz="2400" dirty="0">
                <a:solidFill>
                  <a:srgbClr val="FF0000"/>
                </a:solidFill>
              </a:rPr>
              <a:t>RGV</a:t>
            </a:r>
            <a:r>
              <a:rPr lang="fr-FR" sz="2400" dirty="0">
                <a:solidFill>
                  <a:schemeClr val="bg1"/>
                </a:solidFill>
              </a:rPr>
              <a:t>  [</a:t>
            </a:r>
            <a:r>
              <a:rPr lang="fr-FR" sz="2400" dirty="0" err="1">
                <a:solidFill>
                  <a:schemeClr val="bg1"/>
                </a:solidFill>
              </a:rPr>
              <a:t>c.c</a:t>
            </a:r>
            <a:r>
              <a:rPr lang="fr-FR" sz="2400" dirty="0">
                <a:solidFill>
                  <a:schemeClr val="bg1"/>
                </a:solidFill>
              </a:rPr>
              <a:t>.]  S + </a:t>
            </a:r>
            <a:r>
              <a:rPr lang="fr-FR" sz="2400" dirty="0">
                <a:solidFill>
                  <a:srgbClr val="FF0000"/>
                </a:solidFill>
              </a:rPr>
              <a:t>V</a:t>
            </a:r>
            <a:r>
              <a:rPr lang="fr-FR" sz="2400" dirty="0">
                <a:solidFill>
                  <a:schemeClr val="bg1"/>
                </a:solidFill>
              </a:rPr>
              <a:t> + CP + </a:t>
            </a:r>
            <a:r>
              <a:rPr lang="fr-FR" sz="2400" dirty="0">
                <a:solidFill>
                  <a:srgbClr val="FF0000"/>
                </a:solidFill>
              </a:rPr>
              <a:t>RGV</a:t>
            </a: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70F59D-0443-1343-A1C5-3613647A4BC1}"/>
              </a:ext>
            </a:extLst>
          </p:cNvPr>
          <p:cNvSpPr/>
          <p:nvPr/>
        </p:nvSpPr>
        <p:spPr>
          <a:xfrm>
            <a:off x="4695568" y="3015049"/>
            <a:ext cx="2631989" cy="67962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C685A2D-D358-3C4F-8B9F-F8D64E4A75DA}"/>
              </a:ext>
            </a:extLst>
          </p:cNvPr>
          <p:cNvSpPr/>
          <p:nvPr/>
        </p:nvSpPr>
        <p:spPr>
          <a:xfrm>
            <a:off x="6096000" y="4823255"/>
            <a:ext cx="2631989" cy="67962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33913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E67F2C9-0FF4-8046-B014-CF88F88F3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>
                <a:solidFill>
                  <a:schemeClr val="bg1"/>
                </a:solidFill>
              </a:rPr>
              <a:t>Une proposition subordonnée, c’est quoi ?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CAF30-3C09-8F49-BDCE-9120CE62CA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fr-FR" sz="2400" dirty="0">
                <a:solidFill>
                  <a:schemeClr val="bg1"/>
                </a:solidFill>
              </a:rPr>
              <a:t>Ce n’est </a:t>
            </a:r>
            <a:r>
              <a:rPr lang="fr-FR" sz="2400" u="sng" dirty="0">
                <a:solidFill>
                  <a:schemeClr val="bg1"/>
                </a:solidFill>
              </a:rPr>
              <a:t>pas</a:t>
            </a:r>
            <a:r>
              <a:rPr lang="fr-FR" sz="2400" dirty="0">
                <a:solidFill>
                  <a:schemeClr val="bg1"/>
                </a:solidFill>
              </a:rPr>
              <a:t> une proposition </a:t>
            </a:r>
            <a:r>
              <a:rPr lang="fr-FR" sz="2400" b="1" dirty="0">
                <a:solidFill>
                  <a:schemeClr val="bg1"/>
                </a:solidFill>
              </a:rPr>
              <a:t>principale</a:t>
            </a:r>
          </a:p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dirty="0" err="1">
                <a:solidFill>
                  <a:schemeClr val="bg1"/>
                </a:solidFill>
              </a:rPr>
              <a:t>Ik</a:t>
            </a:r>
            <a:r>
              <a:rPr lang="fr-FR" sz="2400" dirty="0">
                <a:solidFill>
                  <a:schemeClr val="bg1"/>
                </a:solidFill>
              </a:rPr>
              <a:t> + </a:t>
            </a:r>
            <a:r>
              <a:rPr lang="fr-FR" sz="2400" dirty="0" err="1">
                <a:solidFill>
                  <a:srgbClr val="FF0000"/>
                </a:solidFill>
              </a:rPr>
              <a:t>neem</a:t>
            </a:r>
            <a:r>
              <a:rPr lang="fr-FR" sz="2400" dirty="0">
                <a:solidFill>
                  <a:schemeClr val="bg1"/>
                </a:solidFill>
              </a:rPr>
              <a:t> + de bus + </a:t>
            </a:r>
            <a:r>
              <a:rPr lang="fr-FR" sz="2400" dirty="0" err="1">
                <a:solidFill>
                  <a:srgbClr val="FF0000"/>
                </a:solidFill>
              </a:rPr>
              <a:t>Ø</a:t>
            </a:r>
            <a:endParaRPr lang="fr-FR" sz="24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sz="2400" dirty="0">
              <a:solidFill>
                <a:srgbClr val="FF0000"/>
              </a:solidFill>
            </a:endParaRPr>
          </a:p>
          <a:p>
            <a:r>
              <a:rPr lang="fr-FR" sz="2400" dirty="0">
                <a:solidFill>
                  <a:schemeClr val="bg1"/>
                </a:solidFill>
              </a:rPr>
              <a:t>Ce n’est </a:t>
            </a:r>
            <a:r>
              <a:rPr lang="fr-FR" sz="2400" u="sng" dirty="0">
                <a:solidFill>
                  <a:schemeClr val="bg1"/>
                </a:solidFill>
              </a:rPr>
              <a:t>pas</a:t>
            </a:r>
            <a:r>
              <a:rPr lang="fr-FR" sz="2400" dirty="0">
                <a:solidFill>
                  <a:schemeClr val="bg1"/>
                </a:solidFill>
              </a:rPr>
              <a:t> une proposition </a:t>
            </a:r>
            <a:r>
              <a:rPr lang="fr-FR" sz="2400" b="1" dirty="0">
                <a:solidFill>
                  <a:schemeClr val="bg1"/>
                </a:solidFill>
              </a:rPr>
              <a:t>coordonnée</a:t>
            </a:r>
          </a:p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  <a:p>
            <a:pPr marL="0" indent="0" algn="ctr">
              <a:buNone/>
            </a:pPr>
            <a:r>
              <a:rPr lang="fr-FR" sz="2400" dirty="0" err="1">
                <a:solidFill>
                  <a:schemeClr val="bg1"/>
                </a:solidFill>
              </a:rPr>
              <a:t>Ik</a:t>
            </a:r>
            <a:r>
              <a:rPr lang="fr-FR" sz="2400" dirty="0">
                <a:solidFill>
                  <a:schemeClr val="bg1"/>
                </a:solidFill>
              </a:rPr>
              <a:t> + </a:t>
            </a:r>
            <a:r>
              <a:rPr lang="fr-FR" sz="2400" dirty="0" err="1">
                <a:solidFill>
                  <a:srgbClr val="FF0000"/>
                </a:solidFill>
              </a:rPr>
              <a:t>neem</a:t>
            </a:r>
            <a:r>
              <a:rPr lang="fr-FR" sz="2400" dirty="0">
                <a:solidFill>
                  <a:schemeClr val="bg1"/>
                </a:solidFill>
              </a:rPr>
              <a:t> + de bus + </a:t>
            </a:r>
            <a:r>
              <a:rPr lang="fr-FR" sz="2400" dirty="0" err="1">
                <a:solidFill>
                  <a:srgbClr val="FF0000"/>
                </a:solidFill>
              </a:rPr>
              <a:t>Ø</a:t>
            </a:r>
            <a:r>
              <a:rPr lang="fr-FR" sz="2400" dirty="0">
                <a:solidFill>
                  <a:schemeClr val="bg1"/>
                </a:solidFill>
              </a:rPr>
              <a:t>  [MAAR]  </a:t>
            </a:r>
            <a:r>
              <a:rPr lang="fr-FR" sz="2400" dirty="0" err="1">
                <a:solidFill>
                  <a:schemeClr val="bg1"/>
                </a:solidFill>
              </a:rPr>
              <a:t>ik</a:t>
            </a:r>
            <a:r>
              <a:rPr lang="fr-FR" sz="2400" dirty="0">
                <a:solidFill>
                  <a:schemeClr val="bg1"/>
                </a:solidFill>
              </a:rPr>
              <a:t> + </a:t>
            </a:r>
            <a:r>
              <a:rPr lang="fr-FR" sz="2400" dirty="0" err="1">
                <a:solidFill>
                  <a:srgbClr val="FF0000"/>
                </a:solidFill>
              </a:rPr>
              <a:t>gebruik</a:t>
            </a:r>
            <a:r>
              <a:rPr lang="fr-FR" sz="2400" dirty="0">
                <a:solidFill>
                  <a:schemeClr val="bg1"/>
                </a:solidFill>
              </a:rPr>
              <a:t> + </a:t>
            </a:r>
            <a:r>
              <a:rPr lang="fr-FR" sz="2400" dirty="0" err="1">
                <a:solidFill>
                  <a:schemeClr val="bg1"/>
                </a:solidFill>
              </a:rPr>
              <a:t>soms</a:t>
            </a:r>
            <a:r>
              <a:rPr lang="fr-FR" sz="2400" dirty="0">
                <a:solidFill>
                  <a:schemeClr val="bg1"/>
                </a:solidFill>
              </a:rPr>
              <a:t> de </a:t>
            </a:r>
            <a:r>
              <a:rPr lang="fr-FR" sz="2400" dirty="0" err="1">
                <a:solidFill>
                  <a:schemeClr val="bg1"/>
                </a:solidFill>
              </a:rPr>
              <a:t>trein</a:t>
            </a:r>
            <a:r>
              <a:rPr lang="fr-FR" sz="2400" dirty="0">
                <a:solidFill>
                  <a:schemeClr val="bg1"/>
                </a:solidFill>
              </a:rPr>
              <a:t> + </a:t>
            </a:r>
            <a:r>
              <a:rPr lang="fr-FR" sz="2400" dirty="0" err="1">
                <a:solidFill>
                  <a:srgbClr val="FF0000"/>
                </a:solidFill>
              </a:rPr>
              <a:t>Ø</a:t>
            </a:r>
            <a:endParaRPr lang="fr-FR" sz="2400" dirty="0">
              <a:solidFill>
                <a:srgbClr val="FF0000"/>
              </a:solidFill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1070F59D-0443-1343-A1C5-3613647A4BC1}"/>
              </a:ext>
            </a:extLst>
          </p:cNvPr>
          <p:cNvSpPr/>
          <p:nvPr/>
        </p:nvSpPr>
        <p:spPr>
          <a:xfrm>
            <a:off x="4263081" y="3015049"/>
            <a:ext cx="3546389" cy="67962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C685A2D-D358-3C4F-8B9F-F8D64E4A75DA}"/>
              </a:ext>
            </a:extLst>
          </p:cNvPr>
          <p:cNvSpPr/>
          <p:nvPr/>
        </p:nvSpPr>
        <p:spPr>
          <a:xfrm>
            <a:off x="6096000" y="4823255"/>
            <a:ext cx="4098324" cy="67962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209470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B091AA-AAC9-B64F-97CD-31B28767E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« subordonné » (</a:t>
            </a:r>
            <a:r>
              <a:rPr lang="fr-FR" i="1" dirty="0">
                <a:solidFill>
                  <a:schemeClr val="bg1"/>
                </a:solidFill>
              </a:rPr>
              <a:t>Le Robert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Espace réservé du contenu 8">
            <a:extLst>
              <a:ext uri="{FF2B5EF4-FFF2-40B4-BE49-F238E27FC236}">
                <a16:creationId xmlns:a16="http://schemas.microsoft.com/office/drawing/2014/main" id="{DBBC4F13-065E-4448-B823-52D642B217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3750" y="3168173"/>
            <a:ext cx="8064500" cy="2159000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7FC41FC4-9A19-CF4B-88D0-EE634A4FE519}"/>
              </a:ext>
            </a:extLst>
          </p:cNvPr>
          <p:cNvSpPr/>
          <p:nvPr/>
        </p:nvSpPr>
        <p:spPr>
          <a:xfrm>
            <a:off x="4658497" y="4423719"/>
            <a:ext cx="2631989" cy="679621"/>
          </a:xfrm>
          <a:prstGeom prst="round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290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EB091AA-AAC9-B64F-97CD-31B28767E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« proposition subordonnée » (</a:t>
            </a:r>
            <a:r>
              <a:rPr lang="fr-FR" i="1" dirty="0">
                <a:solidFill>
                  <a:schemeClr val="bg1"/>
                </a:solidFill>
              </a:rPr>
              <a:t>Le Robert</a:t>
            </a:r>
            <a:r>
              <a:rPr lang="fr-FR" dirty="0">
                <a:solidFill>
                  <a:schemeClr val="bg1"/>
                </a:solidFill>
              </a:rPr>
              <a:t>)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CC942B2-FD0C-EB4F-BE1A-449D79228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>
              <a:solidFill>
                <a:schemeClr val="bg1"/>
              </a:solidFill>
            </a:endParaRPr>
          </a:p>
        </p:txBody>
      </p:sp>
      <p:pic>
        <p:nvPicPr>
          <p:cNvPr id="5" name="Image 4" descr="Une image contenant couteau, table&#10;&#10;Description générée automatiquement">
            <a:extLst>
              <a:ext uri="{FF2B5EF4-FFF2-40B4-BE49-F238E27FC236}">
                <a16:creationId xmlns:a16="http://schemas.microsoft.com/office/drawing/2014/main" id="{BF270A82-E6AB-DB4D-95DD-7830FD84A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5468" y="3282951"/>
            <a:ext cx="8983345" cy="14922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DA870B93-98AA-844D-A934-48706469F1CD}"/>
              </a:ext>
            </a:extLst>
          </p:cNvPr>
          <p:cNvSpPr txBox="1"/>
          <p:nvPr/>
        </p:nvSpPr>
        <p:spPr>
          <a:xfrm>
            <a:off x="1835468" y="5029200"/>
            <a:ext cx="8983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chemeClr val="bg1"/>
                </a:solidFill>
                <a:sym typeface="Wingdings" pitchFamily="2" charset="2"/>
              </a:rPr>
              <a:t> </a:t>
            </a:r>
            <a:r>
              <a:rPr lang="fr-FR" dirty="0">
                <a:solidFill>
                  <a:schemeClr val="bg1"/>
                </a:solidFill>
              </a:rPr>
              <a:t>Ce qui veut dire : pas de proposition subordonnée sans proposition principale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9EC38206-3BF3-9D4B-9C6E-C38E6D7D6AC4}"/>
              </a:ext>
            </a:extLst>
          </p:cNvPr>
          <p:cNvCxnSpPr>
            <a:cxnSpLocks/>
          </p:cNvCxnSpPr>
          <p:nvPr/>
        </p:nvCxnSpPr>
        <p:spPr>
          <a:xfrm>
            <a:off x="8755693" y="3995803"/>
            <a:ext cx="1453019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681CA88C-981B-1546-91DB-CF9916D52FEE}"/>
              </a:ext>
            </a:extLst>
          </p:cNvPr>
          <p:cNvCxnSpPr>
            <a:cxnSpLocks/>
          </p:cNvCxnSpPr>
          <p:nvPr/>
        </p:nvCxnSpPr>
        <p:spPr>
          <a:xfrm>
            <a:off x="2031304" y="4373672"/>
            <a:ext cx="3718143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662CCAB1-4D6F-4748-B248-6981A65EB3C4}"/>
              </a:ext>
            </a:extLst>
          </p:cNvPr>
          <p:cNvCxnSpPr>
            <a:cxnSpLocks/>
          </p:cNvCxnSpPr>
          <p:nvPr/>
        </p:nvCxnSpPr>
        <p:spPr>
          <a:xfrm>
            <a:off x="3624196" y="4713294"/>
            <a:ext cx="2702944" cy="835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25519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F6F7CA-2216-BB49-9A21-3B3DDE4465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Exemples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0326A43-AA1C-2544-A099-1C5BF16498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CE6B0F8-308C-554C-8C99-05B934FB95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962492"/>
              </p:ext>
            </p:extLst>
          </p:nvPr>
        </p:nvGraphicFramePr>
        <p:xfrm>
          <a:off x="897637" y="2392280"/>
          <a:ext cx="10248158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11185">
                  <a:extLst>
                    <a:ext uri="{9D8B030D-6E8A-4147-A177-3AD203B41FA5}">
                      <a16:colId xmlns:a16="http://schemas.microsoft.com/office/drawing/2014/main" val="3812711853"/>
                    </a:ext>
                  </a:extLst>
                </a:gridCol>
                <a:gridCol w="5436973">
                  <a:extLst>
                    <a:ext uri="{9D8B030D-6E8A-4147-A177-3AD203B41FA5}">
                      <a16:colId xmlns:a16="http://schemas.microsoft.com/office/drawing/2014/main" val="1616332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PRINCIPALE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SUBORDONNEE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39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neem</a:t>
                      </a:r>
                      <a:r>
                        <a:rPr lang="fr-FR" dirty="0"/>
                        <a:t> de </a:t>
                      </a:r>
                      <a:r>
                        <a:rPr lang="fr-FR" dirty="0" err="1"/>
                        <a:t>trein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elke</a:t>
                      </a:r>
                      <a:r>
                        <a:rPr lang="fr-FR" dirty="0"/>
                        <a:t> dag </a:t>
                      </a:r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r>
                        <a:rPr lang="fr-FR" dirty="0"/>
                        <a:t> TE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742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leert</a:t>
                      </a:r>
                      <a:r>
                        <a:rPr lang="fr-FR" dirty="0"/>
                        <a:t> het </a:t>
                      </a:r>
                      <a:r>
                        <a:rPr lang="fr-FR" dirty="0" err="1"/>
                        <a:t>Nederlands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OMDAT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later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een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goede</a:t>
                      </a:r>
                      <a:r>
                        <a:rPr lang="fr-FR" dirty="0"/>
                        <a:t> job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wil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285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We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hebben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lessen</a:t>
                      </a:r>
                      <a:r>
                        <a:rPr lang="fr-FR" dirty="0"/>
                        <a:t> op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ZODAT</a:t>
                      </a:r>
                      <a:r>
                        <a:rPr lang="fr-FR" dirty="0"/>
                        <a:t> de </a:t>
                      </a:r>
                      <a:r>
                        <a:rPr lang="fr-FR" dirty="0" err="1"/>
                        <a:t>leraar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ons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alles</a:t>
                      </a:r>
                      <a:r>
                        <a:rPr lang="fr-FR" dirty="0"/>
                        <a:t> </a:t>
                      </a:r>
                      <a:r>
                        <a:rPr lang="fr-FR" dirty="0">
                          <a:solidFill>
                            <a:srgbClr val="FF0000"/>
                          </a:solidFill>
                        </a:rPr>
                        <a:t>kan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uitleggen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506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Mijn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vrienden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vaak</a:t>
                      </a:r>
                      <a:r>
                        <a:rPr lang="fr-FR" dirty="0"/>
                        <a:t> in </a:t>
                      </a:r>
                      <a:r>
                        <a:rPr lang="fr-FR" dirty="0" err="1"/>
                        <a:t>Luik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OMDAT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ze</a:t>
                      </a:r>
                      <a:r>
                        <a:rPr lang="fr-FR" dirty="0"/>
                        <a:t> de cafés in het centrum </a:t>
                      </a:r>
                      <a:r>
                        <a:rPr lang="fr-FR" dirty="0" err="1"/>
                        <a:t>leuk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vinden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1969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hogeschool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vernieuwt</a:t>
                      </a:r>
                      <a:r>
                        <a:rPr lang="fr-FR" dirty="0"/>
                        <a:t> de </a:t>
                      </a:r>
                      <a:r>
                        <a:rPr lang="fr-FR" dirty="0" err="1"/>
                        <a:t>klassen</a:t>
                      </a:r>
                      <a:endParaRPr lang="fr-F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betere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leeromstandigheden</a:t>
                      </a:r>
                      <a:r>
                        <a:rPr lang="fr-FR" dirty="0"/>
                        <a:t> TE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bieden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85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leraar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maakt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oefeningen</a:t>
                      </a:r>
                      <a:r>
                        <a:rPr lang="fr-FR" dirty="0"/>
                        <a:t>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zijn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beter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aan</a:t>
                      </a:r>
                      <a:r>
                        <a:rPr lang="fr-FR" dirty="0"/>
                        <a:t> TE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moedigen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244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</a:t>
                      </a:r>
                      <a:r>
                        <a:rPr lang="fr-FR" dirty="0" err="1"/>
                        <a:t>studenten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oefenen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elke</a:t>
                      </a:r>
                      <a:r>
                        <a:rPr lang="fr-FR" dirty="0"/>
                        <a:t> dag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b="1" dirty="0"/>
                        <a:t>OMDAT</a:t>
                      </a:r>
                      <a:r>
                        <a:rPr lang="fr-FR" dirty="0"/>
                        <a:t> dit de </a:t>
                      </a:r>
                      <a:r>
                        <a:rPr lang="fr-FR" dirty="0" err="1"/>
                        <a:t>beste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leermethode</a:t>
                      </a:r>
                      <a:r>
                        <a:rPr lang="fr-FR" dirty="0"/>
                        <a:t>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is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1331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63586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D88ACB62-61A8-874A-8F1C-72717CA5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L’exemple des frites</a:t>
            </a:r>
          </a:p>
        </p:txBody>
      </p:sp>
      <p:pic>
        <p:nvPicPr>
          <p:cNvPr id="5" name="Espace réservé du contenu 4" descr="Une image contenant texte&#10;&#10;Description générée automatiquement">
            <a:extLst>
              <a:ext uri="{FF2B5EF4-FFF2-40B4-BE49-F238E27FC236}">
                <a16:creationId xmlns:a16="http://schemas.microsoft.com/office/drawing/2014/main" id="{925D1306-2AE2-BA4E-962F-EFF80ED65C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37130" y="457608"/>
            <a:ext cx="6553545" cy="491275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DF9BBFF-493B-AC42-922A-19CE8EDCB931}"/>
              </a:ext>
            </a:extLst>
          </p:cNvPr>
          <p:cNvSpPr txBox="1"/>
          <p:nvPr/>
        </p:nvSpPr>
        <p:spPr>
          <a:xfrm>
            <a:off x="9062488" y="5124111"/>
            <a:ext cx="52145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500" dirty="0"/>
              <a:t>LEKKER!</a:t>
            </a:r>
          </a:p>
        </p:txBody>
      </p:sp>
    </p:spTree>
    <p:extLst>
      <p:ext uri="{BB962C8B-B14F-4D97-AF65-F5344CB8AC3E}">
        <p14:creationId xmlns:p14="http://schemas.microsoft.com/office/powerpoint/2010/main" val="2827231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E214AA7-F028-4A0D-8698-61AEC754D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2000" cy="1598340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E792658-080B-CE4E-B391-BFBCC22E2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9933" y="995318"/>
            <a:ext cx="9872134" cy="1193968"/>
          </a:xfrm>
          <a:solidFill>
            <a:srgbClr val="FFFFFF"/>
          </a:solidFill>
          <a:ln w="38100">
            <a:solidFill>
              <a:srgbClr val="7F7F7F"/>
            </a:solidFill>
            <a:miter lim="800000"/>
          </a:ln>
        </p:spPr>
        <p:txBody>
          <a:bodyPr>
            <a:normAutofit/>
          </a:bodyPr>
          <a:lstStyle/>
          <a:p>
            <a:pPr algn="ctr"/>
            <a:r>
              <a:rPr lang="fr-FR" sz="3600" dirty="0">
                <a:solidFill>
                  <a:schemeClr val="bg1"/>
                </a:solidFill>
              </a:rPr>
              <a:t>L’exemple des frites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27B48FC-A40B-E846-8297-BFBBCB0D21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76915" y="2888250"/>
            <a:ext cx="4297351" cy="2959777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La principale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6206FDC-2777-4D7F-AF9C-73413DA664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2888250"/>
            <a:ext cx="0" cy="2769135"/>
          </a:xfrm>
          <a:prstGeom prst="line">
            <a:avLst/>
          </a:prstGeom>
          <a:ln w="19050">
            <a:solidFill>
              <a:srgbClr val="7F7F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81AA194A-FE13-FD40-BD9D-FBDEA32617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17731" y="2888250"/>
            <a:ext cx="4292594" cy="2959778"/>
          </a:xfrm>
        </p:spPr>
        <p:txBody>
          <a:bodyPr anchor="t">
            <a:normAutofit/>
          </a:bodyPr>
          <a:lstStyle/>
          <a:p>
            <a:pPr marL="0" indent="0" algn="ctr">
              <a:buNone/>
            </a:pPr>
            <a:r>
              <a:rPr lang="fr-FR" sz="2000" dirty="0"/>
              <a:t>La subordonnée</a:t>
            </a:r>
          </a:p>
        </p:txBody>
      </p:sp>
      <p:pic>
        <p:nvPicPr>
          <p:cNvPr id="7" name="Image 6" descr="Une image contenant jouet, signe, chemise&#10;&#10;Description générée automatiquement">
            <a:extLst>
              <a:ext uri="{FF2B5EF4-FFF2-40B4-BE49-F238E27FC236}">
                <a16:creationId xmlns:a16="http://schemas.microsoft.com/office/drawing/2014/main" id="{70EDC27C-806B-DE49-9619-A3E66D4305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5868" y="3429000"/>
            <a:ext cx="3072141" cy="2304106"/>
          </a:xfrm>
          <a:prstGeom prst="rect">
            <a:avLst/>
          </a:prstGeom>
        </p:spPr>
      </p:pic>
      <p:pic>
        <p:nvPicPr>
          <p:cNvPr id="8" name="Image 7" descr="Une image contenant jeu&#10;&#10;Description générée automatiquement">
            <a:extLst>
              <a:ext uri="{FF2B5EF4-FFF2-40B4-BE49-F238E27FC236}">
                <a16:creationId xmlns:a16="http://schemas.microsoft.com/office/drawing/2014/main" id="{3D1FD272-9D52-7744-A21F-193B3F77F4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92097" y="3184604"/>
            <a:ext cx="1631041" cy="254850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4DD8D64E-F3AF-244C-BDA1-2BD340FA29C4}"/>
              </a:ext>
            </a:extLst>
          </p:cNvPr>
          <p:cNvSpPr txBox="1"/>
          <p:nvPr/>
        </p:nvSpPr>
        <p:spPr>
          <a:xfrm>
            <a:off x="2901894" y="5904524"/>
            <a:ext cx="16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err="1"/>
              <a:t>Ik</a:t>
            </a:r>
            <a:r>
              <a:rPr lang="fr-FR" dirty="0"/>
              <a:t> </a:t>
            </a:r>
            <a:r>
              <a:rPr lang="fr-FR" dirty="0" err="1">
                <a:solidFill>
                  <a:srgbClr val="FF0000"/>
                </a:solidFill>
              </a:rPr>
              <a:t>neem</a:t>
            </a:r>
            <a:r>
              <a:rPr lang="fr-FR" dirty="0"/>
              <a:t> de bus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2B51B004-C2D7-274D-972A-8188552D0C5D}"/>
              </a:ext>
            </a:extLst>
          </p:cNvPr>
          <p:cNvSpPr txBox="1"/>
          <p:nvPr/>
        </p:nvSpPr>
        <p:spPr>
          <a:xfrm>
            <a:off x="7892097" y="5904524"/>
            <a:ext cx="262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om </a:t>
            </a:r>
            <a:r>
              <a:rPr lang="fr-FR" dirty="0" err="1"/>
              <a:t>naar</a:t>
            </a:r>
            <a:r>
              <a:rPr lang="fr-FR" dirty="0"/>
              <a:t> </a:t>
            </a:r>
            <a:r>
              <a:rPr lang="fr-FR" dirty="0" err="1"/>
              <a:t>school</a:t>
            </a:r>
            <a:r>
              <a:rPr lang="fr-FR" dirty="0"/>
              <a:t> te </a:t>
            </a:r>
            <a:r>
              <a:rPr lang="fr-FR" dirty="0" err="1">
                <a:solidFill>
                  <a:srgbClr val="FF0000"/>
                </a:solidFill>
              </a:rPr>
              <a:t>gaan</a:t>
            </a:r>
            <a:endParaRPr lang="fr-FR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174655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67F2C9-0FF4-8046-B014-CF88F88F3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coordonnée OU subordonnée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3CAF30-3C09-8F49-BDCE-9120CE62CA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Proposition </a:t>
            </a:r>
            <a:r>
              <a:rPr lang="fr-FR" b="1" dirty="0"/>
              <a:t>coordonnée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Proposition </a:t>
            </a:r>
            <a:r>
              <a:rPr lang="fr-FR" b="1" dirty="0"/>
              <a:t>subordonnée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CCE9F097-D56E-B44E-88D5-EA817F53A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374129"/>
              </p:ext>
            </p:extLst>
          </p:nvPr>
        </p:nvGraphicFramePr>
        <p:xfrm>
          <a:off x="3546388" y="2610250"/>
          <a:ext cx="4720282" cy="54864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60141">
                  <a:extLst>
                    <a:ext uri="{9D8B030D-6E8A-4147-A177-3AD203B41FA5}">
                      <a16:colId xmlns:a16="http://schemas.microsoft.com/office/drawing/2014/main" val="2577910995"/>
                    </a:ext>
                  </a:extLst>
                </a:gridCol>
                <a:gridCol w="2360141">
                  <a:extLst>
                    <a:ext uri="{9D8B030D-6E8A-4147-A177-3AD203B41FA5}">
                      <a16:colId xmlns:a16="http://schemas.microsoft.com/office/drawing/2014/main" val="32527654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0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000" dirty="0"/>
                        <a:t>P1’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769648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9C72A0D7-CA38-5C40-BCB8-A79AC0049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642621"/>
              </p:ext>
            </p:extLst>
          </p:nvPr>
        </p:nvGraphicFramePr>
        <p:xfrm>
          <a:off x="3546388" y="4022766"/>
          <a:ext cx="4720282" cy="109728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2360141">
                  <a:extLst>
                    <a:ext uri="{9D8B030D-6E8A-4147-A177-3AD203B41FA5}">
                      <a16:colId xmlns:a16="http://schemas.microsoft.com/office/drawing/2014/main" val="2183967449"/>
                    </a:ext>
                  </a:extLst>
                </a:gridCol>
                <a:gridCol w="2360141">
                  <a:extLst>
                    <a:ext uri="{9D8B030D-6E8A-4147-A177-3AD203B41FA5}">
                      <a16:colId xmlns:a16="http://schemas.microsoft.com/office/drawing/2014/main" val="140441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FR" sz="3000" dirty="0"/>
                        <a:t>P1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3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024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fr-FR" sz="3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3000" b="1" dirty="0"/>
                        <a:t>P2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618939"/>
                  </a:ext>
                </a:extLst>
              </a:tr>
            </a:tbl>
          </a:graphicData>
        </a:graphic>
      </p:graphicFrame>
      <p:sp>
        <p:nvSpPr>
          <p:cNvPr id="6" name="Plus 5">
            <a:extLst>
              <a:ext uri="{FF2B5EF4-FFF2-40B4-BE49-F238E27FC236}">
                <a16:creationId xmlns:a16="http://schemas.microsoft.com/office/drawing/2014/main" id="{7D187281-7122-8146-A881-9A14C23BE1BD}"/>
              </a:ext>
            </a:extLst>
          </p:cNvPr>
          <p:cNvSpPr/>
          <p:nvPr/>
        </p:nvSpPr>
        <p:spPr>
          <a:xfrm>
            <a:off x="4806779" y="2670546"/>
            <a:ext cx="420130" cy="428047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s 6">
            <a:extLst>
              <a:ext uri="{FF2B5EF4-FFF2-40B4-BE49-F238E27FC236}">
                <a16:creationId xmlns:a16="http://schemas.microsoft.com/office/drawing/2014/main" id="{9CDD4751-F3F7-1648-9212-62353586CF27}"/>
              </a:ext>
            </a:extLst>
          </p:cNvPr>
          <p:cNvSpPr/>
          <p:nvPr/>
        </p:nvSpPr>
        <p:spPr>
          <a:xfrm>
            <a:off x="5696465" y="4571406"/>
            <a:ext cx="926757" cy="548640"/>
          </a:xfrm>
          <a:prstGeom prst="bracket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23056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B95E7C-642B-4D45-91C6-0A53EC64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La coordonnée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E416CF-FD4F-394B-80CC-5979555F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FCFB7B-2E89-7A4A-AD93-75DD05A9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2023056"/>
              </p:ext>
            </p:extLst>
          </p:nvPr>
        </p:nvGraphicFramePr>
        <p:xfrm>
          <a:off x="1309816" y="3104519"/>
          <a:ext cx="8841267" cy="13819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363">
                  <a:extLst>
                    <a:ext uri="{9D8B030D-6E8A-4147-A177-3AD203B41FA5}">
                      <a16:colId xmlns:a16="http://schemas.microsoft.com/office/drawing/2014/main" val="1697541830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57498095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24566123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83918621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2946276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7174549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55095282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799583204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0962730"/>
                    </a:ext>
                  </a:extLst>
                </a:gridCol>
              </a:tblGrid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c.c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52918"/>
                  </a:ext>
                </a:extLst>
              </a:tr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neem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23094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9862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B95E7C-642B-4D45-91C6-0A53EC64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La subordonnée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E416CF-FD4F-394B-80CC-5979555F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FCFB7B-2E89-7A4A-AD93-75DD05A9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099286"/>
              </p:ext>
            </p:extLst>
          </p:nvPr>
        </p:nvGraphicFramePr>
        <p:xfrm>
          <a:off x="1309816" y="3104519"/>
          <a:ext cx="9823630" cy="2072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363">
                  <a:extLst>
                    <a:ext uri="{9D8B030D-6E8A-4147-A177-3AD203B41FA5}">
                      <a16:colId xmlns:a16="http://schemas.microsoft.com/office/drawing/2014/main" val="1697541830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57498095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24566123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83918621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2946276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7174549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55095282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799583204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0962730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41325550"/>
                    </a:ext>
                  </a:extLst>
                </a:gridCol>
              </a:tblGrid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c.s</a:t>
                      </a:r>
                      <a:r>
                        <a:rPr lang="fr-FR" dirty="0"/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52918"/>
                  </a:ext>
                </a:extLst>
              </a:tr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Ik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neem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de 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gridSpan="6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2309457"/>
                  </a:ext>
                </a:extLst>
              </a:tr>
              <a:tr h="690987">
                <a:tc gridSpan="4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/>
                        <a:t>naar</a:t>
                      </a:r>
                      <a:r>
                        <a:rPr lang="fr-FR" dirty="0"/>
                        <a:t> </a:t>
                      </a:r>
                      <a:r>
                        <a:rPr lang="fr-FR" dirty="0" err="1"/>
                        <a:t>school</a:t>
                      </a:r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TE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474008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63A7CFF9-6276-C440-BC18-CD198577F5B3}"/>
              </a:ext>
            </a:extLst>
          </p:cNvPr>
          <p:cNvSpPr/>
          <p:nvPr/>
        </p:nvSpPr>
        <p:spPr>
          <a:xfrm>
            <a:off x="7488195" y="1660374"/>
            <a:ext cx="3385751" cy="140410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884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2FB376-209B-DE4E-9D3F-055EA9D5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 en « OM … TE »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C9A61BA-3CD8-AA4A-958C-0A45773B5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96435293"/>
              </p:ext>
            </p:extLst>
          </p:nvPr>
        </p:nvGraphicFramePr>
        <p:xfrm>
          <a:off x="385762" y="3269643"/>
          <a:ext cx="11515725" cy="23134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5562">
                  <a:extLst>
                    <a:ext uri="{9D8B030D-6E8A-4147-A177-3AD203B41FA5}">
                      <a16:colId xmlns:a16="http://schemas.microsoft.com/office/drawing/2014/main" val="1201124379"/>
                    </a:ext>
                  </a:extLst>
                </a:gridCol>
                <a:gridCol w="1760117">
                  <a:extLst>
                    <a:ext uri="{9D8B030D-6E8A-4147-A177-3AD203B41FA5}">
                      <a16:colId xmlns:a16="http://schemas.microsoft.com/office/drawing/2014/main" val="1549363535"/>
                    </a:ext>
                  </a:extLst>
                </a:gridCol>
                <a:gridCol w="1395759">
                  <a:extLst>
                    <a:ext uri="{9D8B030D-6E8A-4147-A177-3AD203B41FA5}">
                      <a16:colId xmlns:a16="http://schemas.microsoft.com/office/drawing/2014/main" val="4135175651"/>
                    </a:ext>
                  </a:extLst>
                </a:gridCol>
                <a:gridCol w="2909236">
                  <a:extLst>
                    <a:ext uri="{9D8B030D-6E8A-4147-A177-3AD203B41FA5}">
                      <a16:colId xmlns:a16="http://schemas.microsoft.com/office/drawing/2014/main" val="1824918264"/>
                    </a:ext>
                  </a:extLst>
                </a:gridCol>
                <a:gridCol w="2205051">
                  <a:extLst>
                    <a:ext uri="{9D8B030D-6E8A-4147-A177-3AD203B41FA5}">
                      <a16:colId xmlns:a16="http://schemas.microsoft.com/office/drawing/2014/main" val="124993677"/>
                    </a:ext>
                  </a:extLst>
                </a:gridCol>
              </a:tblGrid>
              <a:tr h="737616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conjonction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sujet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CP</a:t>
                      </a:r>
                    </a:p>
                  </a:txBody>
                  <a:tcPr marL="167640" marR="167640" marT="83820" marB="8382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300" dirty="0">
                          <a:solidFill>
                            <a:srgbClr val="C00000"/>
                          </a:solidFill>
                        </a:rPr>
                        <a:t>Formes verbales</a:t>
                      </a:r>
                    </a:p>
                  </a:txBody>
                  <a:tcPr marL="167640" marR="167640" marT="83820" marB="83820"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725634"/>
                  </a:ext>
                </a:extLst>
              </a:tr>
              <a:tr h="1575816">
                <a:tc>
                  <a:txBody>
                    <a:bodyPr/>
                    <a:lstStyle/>
                    <a:p>
                      <a:pPr algn="ctr"/>
                      <a:r>
                        <a:rPr lang="fr-FR" sz="5500" b="1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Ø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…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>
                          <a:solidFill>
                            <a:srgbClr val="FF0000"/>
                          </a:solidFill>
                        </a:rPr>
                        <a:t>particule séparable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5500" b="1" dirty="0"/>
                        <a:t>TE</a:t>
                      </a:r>
                      <a:r>
                        <a:rPr lang="fr-FR" sz="3300" dirty="0"/>
                        <a:t> + </a:t>
                      </a:r>
                      <a:r>
                        <a:rPr lang="fr-FR" sz="3300" dirty="0">
                          <a:solidFill>
                            <a:srgbClr val="FF0000"/>
                          </a:solidFill>
                        </a:rPr>
                        <a:t>infinitif</a:t>
                      </a: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448356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76038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2E961F1-4A28-4A5F-BBD4-6E400E5E6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72357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>
            <a:extLst>
              <a:ext uri="{FF2B5EF4-FFF2-40B4-BE49-F238E27FC236}">
                <a16:creationId xmlns:a16="http://schemas.microsoft.com/office/drawing/2014/main" id="{7F57BEA8-497D-4AA8-8A18-BDCD696B2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68596"/>
            <a:ext cx="12192000" cy="173555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52FB376-209B-DE4E-9D3F-055EA9D53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073" y="489439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Structure en « OM … TE »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2415D3-DDE5-4D63-8CB3-23A5EC581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724400" y="1479733"/>
            <a:ext cx="2743200" cy="0"/>
          </a:xfrm>
          <a:prstGeom prst="line">
            <a:avLst/>
          </a:prstGeom>
          <a:ln w="19050">
            <a:solidFill>
              <a:schemeClr val="bg1">
                <a:alpha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D7193FB-6AE6-4B3B-8F89-56B55DD63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 bwMode="white">
          <a:xfrm>
            <a:off x="0" y="2201402"/>
            <a:ext cx="12188824" cy="0"/>
          </a:xfrm>
          <a:prstGeom prst="line">
            <a:avLst/>
          </a:prstGeom>
          <a:ln w="508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C9A61BA-3CD8-AA4A-958C-0A45773B52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90186"/>
              </p:ext>
            </p:extLst>
          </p:nvPr>
        </p:nvGraphicFramePr>
        <p:xfrm>
          <a:off x="385761" y="2483711"/>
          <a:ext cx="11501438" cy="4139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35915">
                  <a:extLst>
                    <a:ext uri="{9D8B030D-6E8A-4147-A177-3AD203B41FA5}">
                      <a16:colId xmlns:a16="http://schemas.microsoft.com/office/drawing/2014/main" val="1201124379"/>
                    </a:ext>
                  </a:extLst>
                </a:gridCol>
                <a:gridCol w="4473146">
                  <a:extLst>
                    <a:ext uri="{9D8B030D-6E8A-4147-A177-3AD203B41FA5}">
                      <a16:colId xmlns:a16="http://schemas.microsoft.com/office/drawing/2014/main" val="4135175651"/>
                    </a:ext>
                  </a:extLst>
                </a:gridCol>
                <a:gridCol w="1692875">
                  <a:extLst>
                    <a:ext uri="{9D8B030D-6E8A-4147-A177-3AD203B41FA5}">
                      <a16:colId xmlns:a16="http://schemas.microsoft.com/office/drawing/2014/main" val="1824918264"/>
                    </a:ext>
                  </a:extLst>
                </a:gridCol>
                <a:gridCol w="2199502">
                  <a:extLst>
                    <a:ext uri="{9D8B030D-6E8A-4147-A177-3AD203B41FA5}">
                      <a16:colId xmlns:a16="http://schemas.microsoft.com/office/drawing/2014/main" val="124993677"/>
                    </a:ext>
                  </a:extLst>
                </a:gridCol>
              </a:tblGrid>
              <a:tr h="632938"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conjonction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3300"/>
                        <a:t>CP</a:t>
                      </a:r>
                    </a:p>
                  </a:txBody>
                  <a:tcPr marL="167640" marR="167640" marT="83820" marB="83820"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3300" dirty="0">
                          <a:solidFill>
                            <a:srgbClr val="C00000"/>
                          </a:solidFill>
                        </a:rPr>
                        <a:t>Formes verbales</a:t>
                      </a:r>
                    </a:p>
                  </a:txBody>
                  <a:tcPr marL="167640" marR="167640" marT="83820" marB="83820" anchor="ctr"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725634"/>
                  </a:ext>
                </a:extLst>
              </a:tr>
              <a:tr h="693799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 err="1"/>
                        <a:t>elke</a:t>
                      </a:r>
                      <a:r>
                        <a:rPr lang="fr-FR" sz="2000" dirty="0"/>
                        <a:t> dag </a:t>
                      </a:r>
                      <a:r>
                        <a:rPr lang="fr-FR" sz="2000" dirty="0" err="1"/>
                        <a:t>naar</a:t>
                      </a:r>
                      <a:r>
                        <a:rPr lang="fr-FR" sz="2000" dirty="0"/>
                        <a:t> </a:t>
                      </a:r>
                      <a:r>
                        <a:rPr lang="fr-FR" sz="2000" dirty="0" err="1"/>
                        <a:t>school</a:t>
                      </a:r>
                      <a:endParaRPr lang="fr-FR" sz="2000" dirty="0"/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/>
                        <a:t>TE</a:t>
                      </a:r>
                      <a:r>
                        <a:rPr lang="fr-FR" sz="2000" dirty="0"/>
                        <a:t> + 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fietsen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199832544"/>
                  </a:ext>
                </a:extLst>
              </a:tr>
              <a:tr h="693799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met </a:t>
                      </a:r>
                      <a:r>
                        <a:rPr lang="fr-FR" sz="2000" dirty="0" err="1"/>
                        <a:t>vrienden</a:t>
                      </a:r>
                      <a:r>
                        <a:rPr lang="fr-FR" sz="2000" dirty="0"/>
                        <a:t> in </a:t>
                      </a:r>
                      <a:r>
                        <a:rPr lang="fr-FR" sz="2000" dirty="0" err="1"/>
                        <a:t>Luik</a:t>
                      </a:r>
                      <a:endParaRPr lang="fr-FR" sz="2000" dirty="0"/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uit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1118912314"/>
                  </a:ext>
                </a:extLst>
              </a:tr>
              <a:tr h="693799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 err="1"/>
                        <a:t>thuis</a:t>
                      </a:r>
                      <a:endParaRPr lang="fr-FR" sz="2000" dirty="0"/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blijven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1151573501"/>
                  </a:ext>
                </a:extLst>
              </a:tr>
              <a:tr h="693799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op </a:t>
                      </a:r>
                      <a:r>
                        <a:rPr lang="fr-FR" sz="2000" dirty="0" err="1"/>
                        <a:t>school</a:t>
                      </a:r>
                      <a:endParaRPr lang="fr-FR" sz="2000" dirty="0"/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b="1" dirty="0">
                          <a:solidFill>
                            <a:schemeClr val="tx1"/>
                          </a:solidFill>
                        </a:rPr>
                        <a:t>TE</a:t>
                      </a:r>
                      <a:r>
                        <a:rPr lang="fr-FR" sz="2000" dirty="0">
                          <a:solidFill>
                            <a:schemeClr val="tx1"/>
                          </a:solidFill>
                        </a:rPr>
                        <a:t> + 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zijn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1046866064"/>
                  </a:ext>
                </a:extLst>
              </a:tr>
              <a:tr h="693799"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OM</a:t>
                      </a: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dirty="0"/>
                        <a:t>dit </a:t>
                      </a:r>
                      <a:r>
                        <a:rPr lang="fr-FR" sz="2000" dirty="0" err="1"/>
                        <a:t>jaar</a:t>
                      </a:r>
                      <a:r>
                        <a:rPr lang="fr-FR" sz="2000" dirty="0"/>
                        <a:t> met de </a:t>
                      </a:r>
                      <a:r>
                        <a:rPr lang="fr-FR" sz="2000" dirty="0" err="1"/>
                        <a:t>familie</a:t>
                      </a:r>
                      <a:endParaRPr lang="fr-FR" sz="2000" dirty="0"/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/>
                        <a:t>TE</a:t>
                      </a:r>
                      <a:r>
                        <a:rPr lang="fr-FR" sz="2000" dirty="0"/>
                        <a:t> + </a:t>
                      </a:r>
                      <a:r>
                        <a:rPr lang="fr-FR" sz="2000" dirty="0" err="1">
                          <a:solidFill>
                            <a:srgbClr val="FF0000"/>
                          </a:solidFill>
                        </a:rPr>
                        <a:t>reizen</a:t>
                      </a:r>
                      <a:endParaRPr lang="fr-FR" sz="2000" dirty="0">
                        <a:solidFill>
                          <a:srgbClr val="FF0000"/>
                        </a:solidFill>
                      </a:endParaRPr>
                    </a:p>
                  </a:txBody>
                  <a:tcPr marL="167640" marR="167640" marT="83820" marB="83820" anchor="ctr"/>
                </a:tc>
                <a:extLst>
                  <a:ext uri="{0D108BD9-81ED-4DB2-BD59-A6C34878D82A}">
                    <a16:rowId xmlns:a16="http://schemas.microsoft.com/office/drawing/2014/main" val="4483569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86618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46E8B8E-4900-C246-82B8-3405B2D742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Je peux commencer par la subordonnée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80A137-F336-054D-8DC8-5418DC07E5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dirty="0" err="1"/>
              <a:t>Ik</a:t>
            </a:r>
            <a:r>
              <a:rPr lang="fr-FR" dirty="0"/>
              <a:t> </a:t>
            </a:r>
            <a:r>
              <a:rPr lang="fr-FR" dirty="0" err="1">
                <a:solidFill>
                  <a:srgbClr val="FF0000"/>
                </a:solidFill>
              </a:rPr>
              <a:t>neem</a:t>
            </a:r>
            <a:r>
              <a:rPr lang="fr-FR" dirty="0"/>
              <a:t> de bus   </a:t>
            </a:r>
          </a:p>
          <a:p>
            <a:pPr marL="0" indent="0">
              <a:buNone/>
            </a:pPr>
            <a:r>
              <a:rPr lang="fr-FR" dirty="0"/>
              <a:t>                              OM </a:t>
            </a:r>
            <a:r>
              <a:rPr lang="fr-FR" dirty="0" err="1"/>
              <a:t>elke</a:t>
            </a:r>
            <a:r>
              <a:rPr lang="fr-FR" dirty="0"/>
              <a:t> dag </a:t>
            </a:r>
            <a:r>
              <a:rPr lang="fr-FR" dirty="0" err="1"/>
              <a:t>naar</a:t>
            </a:r>
            <a:r>
              <a:rPr lang="fr-FR" dirty="0"/>
              <a:t> </a:t>
            </a:r>
            <a:r>
              <a:rPr lang="fr-FR" dirty="0" err="1"/>
              <a:t>school</a:t>
            </a:r>
            <a:r>
              <a:rPr lang="fr-FR" dirty="0"/>
              <a:t> TE </a:t>
            </a:r>
            <a:r>
              <a:rPr lang="fr-FR" dirty="0" err="1">
                <a:solidFill>
                  <a:srgbClr val="FF0000"/>
                </a:solidFill>
              </a:rPr>
              <a:t>gaan</a:t>
            </a:r>
            <a:endParaRPr lang="fr-FR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OM </a:t>
            </a:r>
            <a:r>
              <a:rPr lang="fr-FR" dirty="0" err="1"/>
              <a:t>elke</a:t>
            </a:r>
            <a:r>
              <a:rPr lang="fr-FR" dirty="0"/>
              <a:t> dag </a:t>
            </a:r>
            <a:r>
              <a:rPr lang="fr-FR" dirty="0" err="1"/>
              <a:t>naar</a:t>
            </a:r>
            <a:r>
              <a:rPr lang="fr-FR" dirty="0"/>
              <a:t> </a:t>
            </a:r>
            <a:r>
              <a:rPr lang="fr-FR" dirty="0" err="1"/>
              <a:t>school</a:t>
            </a:r>
            <a:r>
              <a:rPr lang="fr-FR" dirty="0"/>
              <a:t> TE </a:t>
            </a:r>
            <a:r>
              <a:rPr lang="fr-FR" dirty="0" err="1">
                <a:solidFill>
                  <a:srgbClr val="FF0000"/>
                </a:solidFill>
              </a:rPr>
              <a:t>gaan</a:t>
            </a:r>
            <a:r>
              <a:rPr lang="fr-FR" dirty="0"/>
              <a:t> </a:t>
            </a:r>
          </a:p>
          <a:p>
            <a:pPr marL="0" indent="0">
              <a:buNone/>
            </a:pPr>
            <a:r>
              <a:rPr lang="fr-FR" dirty="0"/>
              <a:t>                                                             </a:t>
            </a:r>
            <a:r>
              <a:rPr lang="fr-FR" dirty="0" err="1">
                <a:solidFill>
                  <a:srgbClr val="FF0000"/>
                </a:solidFill>
              </a:rPr>
              <a:t>neem</a:t>
            </a:r>
            <a:r>
              <a:rPr lang="fr-FR" dirty="0"/>
              <a:t> </a:t>
            </a:r>
            <a:r>
              <a:rPr lang="fr-FR" dirty="0" err="1"/>
              <a:t>ik</a:t>
            </a:r>
            <a:r>
              <a:rPr lang="fr-FR" dirty="0"/>
              <a:t> de bus</a:t>
            </a:r>
          </a:p>
        </p:txBody>
      </p:sp>
      <p:sp>
        <p:nvSpPr>
          <p:cNvPr id="4" name="Parenthèses 3">
            <a:extLst>
              <a:ext uri="{FF2B5EF4-FFF2-40B4-BE49-F238E27FC236}">
                <a16:creationId xmlns:a16="http://schemas.microsoft.com/office/drawing/2014/main" id="{64C04052-9399-0C46-B237-B560DC7B1D51}"/>
              </a:ext>
            </a:extLst>
          </p:cNvPr>
          <p:cNvSpPr/>
          <p:nvPr/>
        </p:nvSpPr>
        <p:spPr>
          <a:xfrm>
            <a:off x="723900" y="1825625"/>
            <a:ext cx="2519363" cy="414338"/>
          </a:xfrm>
          <a:prstGeom prst="bracket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Parenthèses 4">
            <a:extLst>
              <a:ext uri="{FF2B5EF4-FFF2-40B4-BE49-F238E27FC236}">
                <a16:creationId xmlns:a16="http://schemas.microsoft.com/office/drawing/2014/main" id="{EDDECEE0-7296-0248-BE24-4BE33BAC50EA}"/>
              </a:ext>
            </a:extLst>
          </p:cNvPr>
          <p:cNvSpPr/>
          <p:nvPr/>
        </p:nvSpPr>
        <p:spPr>
          <a:xfrm>
            <a:off x="3243263" y="2374900"/>
            <a:ext cx="4914900" cy="414338"/>
          </a:xfrm>
          <a:prstGeom prst="bracket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Parenthèses 5">
            <a:extLst>
              <a:ext uri="{FF2B5EF4-FFF2-40B4-BE49-F238E27FC236}">
                <a16:creationId xmlns:a16="http://schemas.microsoft.com/office/drawing/2014/main" id="{FD1CDAD3-C55C-144C-B83F-EB4C7F50CF07}"/>
              </a:ext>
            </a:extLst>
          </p:cNvPr>
          <p:cNvSpPr/>
          <p:nvPr/>
        </p:nvSpPr>
        <p:spPr>
          <a:xfrm>
            <a:off x="838200" y="3861594"/>
            <a:ext cx="4914900" cy="414338"/>
          </a:xfrm>
          <a:prstGeom prst="bracket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Parenthèses 6">
            <a:extLst>
              <a:ext uri="{FF2B5EF4-FFF2-40B4-BE49-F238E27FC236}">
                <a16:creationId xmlns:a16="http://schemas.microsoft.com/office/drawing/2014/main" id="{64DDC726-0FD4-F346-8A96-4DFE50C67CF1}"/>
              </a:ext>
            </a:extLst>
          </p:cNvPr>
          <p:cNvSpPr/>
          <p:nvPr/>
        </p:nvSpPr>
        <p:spPr>
          <a:xfrm>
            <a:off x="5753100" y="4391819"/>
            <a:ext cx="2405063" cy="414338"/>
          </a:xfrm>
          <a:prstGeom prst="bracketPair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E9DA8CC4-E692-F447-ABEA-02933503705E}"/>
              </a:ext>
            </a:extLst>
          </p:cNvPr>
          <p:cNvCxnSpPr>
            <a:cxnSpLocks/>
          </p:cNvCxnSpPr>
          <p:nvPr/>
        </p:nvCxnSpPr>
        <p:spPr>
          <a:xfrm flipH="1">
            <a:off x="3028950" y="2996406"/>
            <a:ext cx="2886075" cy="86518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7845B531-6189-CA4A-903E-9741E8C869D6}"/>
              </a:ext>
            </a:extLst>
          </p:cNvPr>
          <p:cNvCxnSpPr>
            <a:cxnSpLocks/>
          </p:cNvCxnSpPr>
          <p:nvPr/>
        </p:nvCxnSpPr>
        <p:spPr>
          <a:xfrm>
            <a:off x="1814513" y="2466181"/>
            <a:ext cx="5357812" cy="1809751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Double flèche horizontale 14">
            <a:extLst>
              <a:ext uri="{FF2B5EF4-FFF2-40B4-BE49-F238E27FC236}">
                <a16:creationId xmlns:a16="http://schemas.microsoft.com/office/drawing/2014/main" id="{1AA82E26-6471-9E42-A1E2-D83A9CF2E8D5}"/>
              </a:ext>
            </a:extLst>
          </p:cNvPr>
          <p:cNvSpPr/>
          <p:nvPr/>
        </p:nvSpPr>
        <p:spPr>
          <a:xfrm>
            <a:off x="6184106" y="4883547"/>
            <a:ext cx="771525" cy="342900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65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2B95E7C-642B-4D45-91C6-0A53EC647B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La subordonnée </a:t>
            </a:r>
            <a:r>
              <a:rPr lang="fr-FR" dirty="0" err="1">
                <a:solidFill>
                  <a:schemeClr val="bg1"/>
                </a:solidFill>
              </a:rPr>
              <a:t>anteposée</a:t>
            </a:r>
            <a:endParaRPr lang="fr-FR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2E416CF-FD4F-394B-80CC-5979555FFC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400" dirty="0">
              <a:solidFill>
                <a:schemeClr val="bg1"/>
              </a:solidFill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ACFCFB7B-2E89-7A4A-AD93-75DD05A98A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802748"/>
              </p:ext>
            </p:extLst>
          </p:nvPr>
        </p:nvGraphicFramePr>
        <p:xfrm>
          <a:off x="1309816" y="3104519"/>
          <a:ext cx="9823630" cy="20729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2363">
                  <a:extLst>
                    <a:ext uri="{9D8B030D-6E8A-4147-A177-3AD203B41FA5}">
                      <a16:colId xmlns:a16="http://schemas.microsoft.com/office/drawing/2014/main" val="1697541830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57498095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24566123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83918621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2946276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671745497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2550952823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799583204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360962730"/>
                    </a:ext>
                  </a:extLst>
                </a:gridCol>
                <a:gridCol w="982363">
                  <a:extLst>
                    <a:ext uri="{9D8B030D-6E8A-4147-A177-3AD203B41FA5}">
                      <a16:colId xmlns:a16="http://schemas.microsoft.com/office/drawing/2014/main" val="141325550"/>
                    </a:ext>
                  </a:extLst>
                </a:gridCol>
              </a:tblGrid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chemeClr val="bg1"/>
                          </a:solidFill>
                        </a:rPr>
                        <a:t>c.s</a:t>
                      </a:r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VERBE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SUJET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rgbClr val="C00000"/>
                          </a:solidFill>
                        </a:rPr>
                        <a:t>RGV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252918"/>
                  </a:ext>
                </a:extLst>
              </a:tr>
              <a:tr h="690987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OM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naar</a:t>
                      </a: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school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TE </a:t>
                      </a:r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gaan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P1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2309457"/>
                  </a:ext>
                </a:extLst>
              </a:tr>
              <a:tr h="690987">
                <a:tc gridSpan="6"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P2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rgbClr val="FF0000"/>
                          </a:solidFill>
                        </a:rPr>
                        <a:t>neem</a:t>
                      </a:r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 err="1">
                          <a:solidFill>
                            <a:schemeClr val="tx1"/>
                          </a:solidFill>
                        </a:rPr>
                        <a:t>ik</a:t>
                      </a:r>
                      <a:endParaRPr lang="fr-FR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tx1"/>
                          </a:solidFill>
                        </a:rPr>
                        <a:t>de bus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fr-FR" dirty="0">
                        <a:solidFill>
                          <a:srgbClr val="FF0000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10474008"/>
                  </a:ext>
                </a:extLst>
              </a:tr>
            </a:tbl>
          </a:graphicData>
        </a:graphic>
      </p:graphicFrame>
      <p:sp>
        <p:nvSpPr>
          <p:cNvPr id="5" name="Flèche courbée vers le bas 4">
            <a:extLst>
              <a:ext uri="{FF2B5EF4-FFF2-40B4-BE49-F238E27FC236}">
                <a16:creationId xmlns:a16="http://schemas.microsoft.com/office/drawing/2014/main" id="{63A7CFF9-6276-C440-BC18-CD198577F5B3}"/>
              </a:ext>
            </a:extLst>
          </p:cNvPr>
          <p:cNvSpPr/>
          <p:nvPr/>
        </p:nvSpPr>
        <p:spPr>
          <a:xfrm>
            <a:off x="3530557" y="1631178"/>
            <a:ext cx="3385751" cy="1404102"/>
          </a:xfrm>
          <a:prstGeom prst="curved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743085F-D461-3A4A-83D7-41A058AE482C}"/>
              </a:ext>
            </a:extLst>
          </p:cNvPr>
          <p:cNvSpPr txBox="1"/>
          <p:nvPr/>
        </p:nvSpPr>
        <p:spPr>
          <a:xfrm>
            <a:off x="7059183" y="3900487"/>
            <a:ext cx="6274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5000" dirty="0"/>
              <a:t>,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19C01BE-4A2C-2348-AEC6-9431193CBAC3}"/>
              </a:ext>
            </a:extLst>
          </p:cNvPr>
          <p:cNvSpPr txBox="1"/>
          <p:nvPr/>
        </p:nvSpPr>
        <p:spPr>
          <a:xfrm>
            <a:off x="545306" y="5530275"/>
            <a:ext cx="11101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chemeClr val="bg1"/>
                </a:solidFill>
              </a:rPr>
              <a:t>N.B. : j’ajoute une </a:t>
            </a:r>
            <a:r>
              <a:rPr lang="fr-FR" b="1" dirty="0">
                <a:solidFill>
                  <a:schemeClr val="bg1"/>
                </a:solidFill>
              </a:rPr>
              <a:t>virgule</a:t>
            </a:r>
            <a:r>
              <a:rPr lang="fr-FR" dirty="0">
                <a:solidFill>
                  <a:schemeClr val="bg1"/>
                </a:solidFill>
              </a:rPr>
              <a:t> pour séparer les deux </a:t>
            </a:r>
            <a:r>
              <a:rPr lang="fr-FR" b="1" dirty="0">
                <a:solidFill>
                  <a:schemeClr val="bg1"/>
                </a:solidFill>
              </a:rPr>
              <a:t>verbes contigus </a:t>
            </a:r>
            <a:r>
              <a:rPr lang="fr-FR" dirty="0">
                <a:solidFill>
                  <a:schemeClr val="bg1"/>
                </a:solidFill>
              </a:rPr>
              <a:t>qui n’appartiennent pas au même </a:t>
            </a:r>
            <a:r>
              <a:rPr lang="fr-FR" b="1" dirty="0">
                <a:solidFill>
                  <a:schemeClr val="bg1"/>
                </a:solidFill>
              </a:rPr>
              <a:t>niveau</a:t>
            </a:r>
            <a:r>
              <a:rPr lang="fr-FR" dirty="0">
                <a:solidFill>
                  <a:schemeClr val="bg1"/>
                </a:solidFill>
              </a:rPr>
              <a:t> de phrase</a:t>
            </a:r>
          </a:p>
        </p:txBody>
      </p:sp>
    </p:spTree>
    <p:extLst>
      <p:ext uri="{BB962C8B-B14F-4D97-AF65-F5344CB8AC3E}">
        <p14:creationId xmlns:p14="http://schemas.microsoft.com/office/powerpoint/2010/main" val="4036863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CEB41C5C-0F34-4DDA-9D7C-5E717F35F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384" y="303591"/>
            <a:ext cx="4334256" cy="5896743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 w="127000" cap="sq" cmpd="thinThick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0DC04677-C68F-D04F-B03E-701CC2565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640263"/>
            <a:ext cx="3822192" cy="1344975"/>
          </a:xfrm>
        </p:spPr>
        <p:txBody>
          <a:bodyPr>
            <a:normAutofit/>
          </a:bodyPr>
          <a:lstStyle/>
          <a:p>
            <a:r>
              <a:rPr lang="fr-FR" sz="3600">
                <a:solidFill>
                  <a:schemeClr val="bg1"/>
                </a:solidFill>
              </a:rPr>
              <a:t>Un « OM … TE » </a:t>
            </a:r>
            <a:br>
              <a:rPr lang="fr-FR" sz="3600">
                <a:solidFill>
                  <a:schemeClr val="bg1"/>
                </a:solidFill>
              </a:rPr>
            </a:br>
            <a:r>
              <a:rPr lang="fr-FR" sz="3600">
                <a:solidFill>
                  <a:schemeClr val="bg1"/>
                </a:solidFill>
              </a:rPr>
              <a:t>sans objectif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7E1E5E6-F385-4E9C-B201-BA5BDE5CAD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04088" y="2050687"/>
            <a:ext cx="3685032" cy="0"/>
          </a:xfrm>
          <a:prstGeom prst="line">
            <a:avLst/>
          </a:prstGeom>
          <a:ln w="22225">
            <a:solidFill>
              <a:srgbClr val="E7E6E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ADA8549-E4CD-7C4C-890A-35A349033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10" y="2121763"/>
            <a:ext cx="3822192" cy="37730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le « OM » est facultatif</a:t>
            </a:r>
          </a:p>
          <a:p>
            <a:pPr marL="0" indent="0">
              <a:buNone/>
            </a:pPr>
            <a:endParaRPr lang="fr-FR" sz="2000" dirty="0">
              <a:solidFill>
                <a:schemeClr val="bg1"/>
              </a:solidFill>
            </a:endParaRPr>
          </a:p>
          <a:p>
            <a:r>
              <a:rPr lang="fr-FR" sz="2000" dirty="0">
                <a:solidFill>
                  <a:schemeClr val="bg1"/>
                </a:solidFill>
              </a:rPr>
              <a:t>exprime « de/à + infinitif »</a:t>
            </a:r>
          </a:p>
        </p:txBody>
      </p:sp>
      <p:pic>
        <p:nvPicPr>
          <p:cNvPr id="5" name="Graphique 4" descr="Cible">
            <a:extLst>
              <a:ext uri="{FF2B5EF4-FFF2-40B4-BE49-F238E27FC236}">
                <a16:creationId xmlns:a16="http://schemas.microsoft.com/office/drawing/2014/main" id="{C81CF618-0C9C-CB42-8D85-F27C45DFE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42398" y="484632"/>
            <a:ext cx="5733287" cy="5733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336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14000"/>
            </a:schemeClr>
          </a:solidFill>
          <a:ln w="127000" cap="sq" cmpd="thinThick">
            <a:solidFill>
              <a:schemeClr val="tx1">
                <a:lumMod val="85000"/>
                <a:lumOff val="15000"/>
                <a:alpha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B25BE889-DBD1-3E49-AAA5-A91E2C5B9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318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Exemples</a:t>
            </a:r>
            <a:endParaRPr lang="fr-FR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E35B83-1EC3-4F87-9D54-D863463351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97636" y="1957388"/>
            <a:ext cx="10396728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7BC47-7334-A74B-AA67-D38B4CE1DC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69173"/>
            <a:ext cx="10515600" cy="3659988"/>
          </a:xfrm>
        </p:spPr>
        <p:txBody>
          <a:bodyPr>
            <a:normAutofit/>
          </a:bodyPr>
          <a:lstStyle/>
          <a:p>
            <a:r>
              <a:rPr lang="fr-FR" sz="2400" dirty="0"/>
              <a:t>C’est difficile de le dire tout de suite.</a:t>
            </a:r>
          </a:p>
          <a:p>
            <a:pPr marL="0" indent="0">
              <a:buNone/>
            </a:pPr>
            <a:r>
              <a:rPr lang="fr-FR" sz="2400" i="1" dirty="0"/>
              <a:t>Het </a:t>
            </a:r>
            <a:r>
              <a:rPr lang="fr-FR" sz="2400" i="1" dirty="0" err="1">
                <a:solidFill>
                  <a:srgbClr val="FF0000"/>
                </a:solidFill>
              </a:rPr>
              <a:t>is</a:t>
            </a:r>
            <a:r>
              <a:rPr lang="fr-FR" sz="2400" i="1" dirty="0"/>
              <a:t> </a:t>
            </a:r>
            <a:r>
              <a:rPr lang="fr-FR" sz="2400" i="1" dirty="0" err="1"/>
              <a:t>moeilijk</a:t>
            </a:r>
            <a:r>
              <a:rPr lang="fr-FR" sz="2400" i="1" dirty="0"/>
              <a:t> (</a:t>
            </a:r>
            <a:r>
              <a:rPr lang="fr-FR" sz="2400" b="1" i="1" dirty="0"/>
              <a:t>OM</a:t>
            </a:r>
            <a:r>
              <a:rPr lang="fr-FR" sz="2400" i="1" dirty="0"/>
              <a:t>) het </a:t>
            </a:r>
            <a:r>
              <a:rPr lang="fr-FR" sz="2400" i="1" dirty="0" err="1"/>
              <a:t>onmiddellijk</a:t>
            </a:r>
            <a:r>
              <a:rPr lang="fr-FR" sz="2400" i="1" dirty="0"/>
              <a:t> </a:t>
            </a:r>
            <a:r>
              <a:rPr lang="fr-FR" sz="2400" b="1" i="1" dirty="0"/>
              <a:t>TE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0000"/>
                </a:solidFill>
              </a:rPr>
              <a:t>zeggen</a:t>
            </a:r>
            <a:r>
              <a:rPr lang="fr-FR" sz="2400" i="1" dirty="0"/>
              <a:t>.</a:t>
            </a:r>
          </a:p>
          <a:p>
            <a:pPr marL="0" indent="0">
              <a:buNone/>
            </a:pPr>
            <a:endParaRPr lang="fr-FR" sz="2400" dirty="0"/>
          </a:p>
          <a:p>
            <a:r>
              <a:rPr lang="fr-FR" sz="2400" dirty="0"/>
              <a:t>L’exercice est simple à réaliser à la maison.</a:t>
            </a:r>
          </a:p>
          <a:p>
            <a:pPr marL="0" indent="0">
              <a:buNone/>
            </a:pPr>
            <a:r>
              <a:rPr lang="fr-FR" sz="2400" i="1" dirty="0"/>
              <a:t>De </a:t>
            </a:r>
            <a:r>
              <a:rPr lang="fr-FR" sz="2400" i="1" dirty="0" err="1"/>
              <a:t>oefening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0000"/>
                </a:solidFill>
              </a:rPr>
              <a:t>is</a:t>
            </a:r>
            <a:r>
              <a:rPr lang="fr-FR" sz="2400" i="1" dirty="0"/>
              <a:t> </a:t>
            </a:r>
            <a:r>
              <a:rPr lang="fr-FR" sz="2400" i="1" dirty="0" err="1"/>
              <a:t>gemakkelijk</a:t>
            </a:r>
            <a:r>
              <a:rPr lang="fr-FR" sz="2400" i="1" dirty="0"/>
              <a:t> (</a:t>
            </a:r>
            <a:r>
              <a:rPr lang="fr-FR" sz="2400" b="1" i="1" dirty="0"/>
              <a:t>OM</a:t>
            </a:r>
            <a:r>
              <a:rPr lang="fr-FR" sz="2400" i="1" dirty="0"/>
              <a:t>) </a:t>
            </a:r>
            <a:r>
              <a:rPr lang="fr-FR" sz="2400" i="1" dirty="0" err="1"/>
              <a:t>thuis</a:t>
            </a:r>
            <a:r>
              <a:rPr lang="fr-FR" sz="2400" i="1" dirty="0"/>
              <a:t> </a:t>
            </a:r>
            <a:r>
              <a:rPr lang="fr-FR" sz="2400" b="1" i="1" dirty="0"/>
              <a:t>TE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0000"/>
                </a:solidFill>
              </a:rPr>
              <a:t>doen</a:t>
            </a:r>
            <a:r>
              <a:rPr lang="fr-FR" sz="2400" i="1" dirty="0"/>
              <a:t>.</a:t>
            </a:r>
          </a:p>
          <a:p>
            <a:pPr marL="0" indent="0">
              <a:buNone/>
            </a:pPr>
            <a:endParaRPr lang="fr-FR" sz="2400" i="1" dirty="0"/>
          </a:p>
          <a:p>
            <a:r>
              <a:rPr lang="fr-FR" sz="2400" dirty="0"/>
              <a:t>J’essaie de le voir aujourd’hui.</a:t>
            </a:r>
          </a:p>
          <a:p>
            <a:pPr marL="0" indent="0">
              <a:buNone/>
            </a:pPr>
            <a:r>
              <a:rPr lang="fr-FR" sz="2400" i="1" dirty="0" err="1"/>
              <a:t>Ik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0000"/>
                </a:solidFill>
              </a:rPr>
              <a:t>probeer</a:t>
            </a:r>
            <a:r>
              <a:rPr lang="fr-FR" sz="2400" i="1" dirty="0"/>
              <a:t> (</a:t>
            </a:r>
            <a:r>
              <a:rPr lang="fr-FR" sz="2400" b="1" i="1" dirty="0"/>
              <a:t>OM</a:t>
            </a:r>
            <a:r>
              <a:rPr lang="fr-FR" sz="2400" i="1" dirty="0"/>
              <a:t>) hem </a:t>
            </a:r>
            <a:r>
              <a:rPr lang="fr-FR" sz="2400" i="1" dirty="0" err="1"/>
              <a:t>vandaag</a:t>
            </a:r>
            <a:r>
              <a:rPr lang="fr-FR" sz="2400" i="1" dirty="0"/>
              <a:t> </a:t>
            </a:r>
            <a:r>
              <a:rPr lang="fr-FR" sz="2400" b="1" i="1" dirty="0"/>
              <a:t>TE</a:t>
            </a:r>
            <a:r>
              <a:rPr lang="fr-FR" sz="2400" i="1" dirty="0"/>
              <a:t> </a:t>
            </a:r>
            <a:r>
              <a:rPr lang="fr-FR" sz="2400" i="1" dirty="0" err="1">
                <a:solidFill>
                  <a:srgbClr val="FF0000"/>
                </a:solidFill>
              </a:rPr>
              <a:t>zien</a:t>
            </a:r>
            <a:r>
              <a:rPr lang="fr-FR" sz="2400" i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73498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36884" y="311449"/>
            <a:ext cx="4332307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DBF483F-4B33-BE49-9106-825B24821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742951"/>
            <a:ext cx="3476625" cy="49625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SYNTHÈSE « POUR »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D80482-E15A-7B41-9B7B-6355501075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94300" y="533400"/>
            <a:ext cx="6470650" cy="2811463"/>
          </a:xfrm>
        </p:spPr>
        <p:txBody>
          <a:bodyPr wrap="square" anchor="t">
            <a:normAutofit/>
          </a:bodyPr>
          <a:lstStyle/>
          <a:p>
            <a:r>
              <a:rPr lang="fr-FR" dirty="0"/>
              <a:t>avec un </a:t>
            </a:r>
            <a:r>
              <a:rPr lang="fr-FR" dirty="0">
                <a:solidFill>
                  <a:srgbClr val="0070C0"/>
                </a:solidFill>
              </a:rPr>
              <a:t>groupe nominal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VOOR + </a:t>
            </a:r>
            <a:r>
              <a:rPr lang="fr-FR" dirty="0">
                <a:solidFill>
                  <a:srgbClr val="0070C0"/>
                </a:solidFill>
              </a:rPr>
              <a:t>GN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41677DD-00F4-564B-8392-F7BA73344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4300" y="2586038"/>
            <a:ext cx="6470650" cy="3746500"/>
          </a:xfrm>
        </p:spPr>
        <p:txBody>
          <a:bodyPr wrap="square" anchor="t">
            <a:normAutofit/>
          </a:bodyPr>
          <a:lstStyle/>
          <a:p>
            <a:r>
              <a:rPr lang="fr-FR" dirty="0"/>
              <a:t>avec un </a:t>
            </a:r>
            <a:r>
              <a:rPr lang="fr-FR" dirty="0">
                <a:solidFill>
                  <a:srgbClr val="FF0000"/>
                </a:solidFill>
              </a:rPr>
              <a:t>verbe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OM … TE + </a:t>
            </a:r>
            <a:r>
              <a:rPr lang="fr-FR" dirty="0">
                <a:solidFill>
                  <a:srgbClr val="FF0000"/>
                </a:solidFill>
              </a:rPr>
              <a:t>infinitif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/>
              <a:t>aussi utilisé pour « de/à »</a:t>
            </a:r>
          </a:p>
          <a:p>
            <a:pPr marL="0" indent="0">
              <a:buNone/>
            </a:pPr>
            <a:endParaRPr lang="fr-FR" dirty="0"/>
          </a:p>
          <a:p>
            <a:pPr marL="0" indent="0" algn="ctr">
              <a:buNone/>
            </a:pPr>
            <a:r>
              <a:rPr lang="fr-FR" dirty="0"/>
              <a:t>(OM) … TE + </a:t>
            </a:r>
            <a:r>
              <a:rPr lang="fr-FR" dirty="0">
                <a:solidFill>
                  <a:srgbClr val="FF0000"/>
                </a:solidFill>
              </a:rPr>
              <a:t>infinitif</a:t>
            </a:r>
          </a:p>
        </p:txBody>
      </p:sp>
      <p:pic>
        <p:nvPicPr>
          <p:cNvPr id="6" name="Graphique 5" descr="Présenter">
            <a:extLst>
              <a:ext uri="{FF2B5EF4-FFF2-40B4-BE49-F238E27FC236}">
                <a16:creationId xmlns:a16="http://schemas.microsoft.com/office/drawing/2014/main" id="{11CA3904-76AD-754C-A69F-9A68A455D4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50550" y="1243012"/>
            <a:ext cx="914400" cy="914400"/>
          </a:xfrm>
          <a:prstGeom prst="rect">
            <a:avLst/>
          </a:prstGeom>
        </p:spPr>
      </p:pic>
      <p:pic>
        <p:nvPicPr>
          <p:cNvPr id="8" name="Graphique 7" descr="Cible">
            <a:extLst>
              <a:ext uri="{FF2B5EF4-FFF2-40B4-BE49-F238E27FC236}">
                <a16:creationId xmlns:a16="http://schemas.microsoft.com/office/drawing/2014/main" id="{46A14613-D925-394F-A76A-2CB0199C73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50550" y="3344863"/>
            <a:ext cx="914400" cy="914400"/>
          </a:xfrm>
          <a:prstGeom prst="rect">
            <a:avLst/>
          </a:prstGeom>
        </p:spPr>
      </p:pic>
      <p:pic>
        <p:nvPicPr>
          <p:cNvPr id="11" name="Graphique 10" descr="Cible">
            <a:extLst>
              <a:ext uri="{FF2B5EF4-FFF2-40B4-BE49-F238E27FC236}">
                <a16:creationId xmlns:a16="http://schemas.microsoft.com/office/drawing/2014/main" id="{8F0DE02D-E435-E344-B027-99A03E264F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50550" y="5397501"/>
            <a:ext cx="914400" cy="914400"/>
          </a:xfrm>
          <a:prstGeom prst="rect">
            <a:avLst/>
          </a:prstGeom>
        </p:spPr>
      </p:pic>
      <p:sp>
        <p:nvSpPr>
          <p:cNvPr id="12" name="Multiplication 11">
            <a:extLst>
              <a:ext uri="{FF2B5EF4-FFF2-40B4-BE49-F238E27FC236}">
                <a16:creationId xmlns:a16="http://schemas.microsoft.com/office/drawing/2014/main" id="{5F8810C8-F7D6-D145-B0EC-E8835B99430D}"/>
              </a:ext>
            </a:extLst>
          </p:cNvPr>
          <p:cNvSpPr/>
          <p:nvPr/>
        </p:nvSpPr>
        <p:spPr>
          <a:xfrm>
            <a:off x="10526379" y="5410200"/>
            <a:ext cx="1328737" cy="914400"/>
          </a:xfrm>
          <a:prstGeom prst="mathMultiply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5722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761</Words>
  <Application>Microsoft Macintosh PowerPoint</Application>
  <PresentationFormat>Grand écran</PresentationFormat>
  <Paragraphs>256</Paragraphs>
  <Slides>23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Le « POUR » en néerlandais</vt:lpstr>
      <vt:lpstr>Dire  « pour » dans d’autres langues</vt:lpstr>
      <vt:lpstr>Dire  « pour » dans d’autres langues</vt:lpstr>
      <vt:lpstr>POUR + GN</vt:lpstr>
      <vt:lpstr>POUR + VERBE</vt:lpstr>
      <vt:lpstr>« proposition » (Le Robert)</vt:lpstr>
      <vt:lpstr>Une proposition subordonnée, c’est quoi ?</vt:lpstr>
      <vt:lpstr>Une proposition subordonnée, c’est quoi ?</vt:lpstr>
      <vt:lpstr>« subordonné » (Le Robert)</vt:lpstr>
      <vt:lpstr>« proposition subordonnée » (Le Robert)</vt:lpstr>
      <vt:lpstr>Exemples</vt:lpstr>
      <vt:lpstr>L’exemple des frites</vt:lpstr>
      <vt:lpstr>L’exemple des frites</vt:lpstr>
      <vt:lpstr>coordonnée OU subordonnée</vt:lpstr>
      <vt:lpstr>La coordonnée</vt:lpstr>
      <vt:lpstr>La subordonnée</vt:lpstr>
      <vt:lpstr>Structure en « OM … TE »</vt:lpstr>
      <vt:lpstr>Structure en « OM … TE »</vt:lpstr>
      <vt:lpstr>Je peux commencer par la subordonnée</vt:lpstr>
      <vt:lpstr>La subordonnée anteposée</vt:lpstr>
      <vt:lpstr>Un « OM … TE »  sans objectif</vt:lpstr>
      <vt:lpstr>Exemples</vt:lpstr>
      <vt:lpstr>SYNTHÈSE « POUR »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« POUR » en néerlandais</dc:title>
  <dc:creator>LUTHERS Cédric</dc:creator>
  <cp:lastModifiedBy>Cédric LUTHERS</cp:lastModifiedBy>
  <cp:revision>4</cp:revision>
  <dcterms:created xsi:type="dcterms:W3CDTF">2020-07-22T14:51:33Z</dcterms:created>
  <dcterms:modified xsi:type="dcterms:W3CDTF">2020-12-03T10:02:24Z</dcterms:modified>
</cp:coreProperties>
</file>