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2" r:id="rId6"/>
    <p:sldId id="263" r:id="rId7"/>
    <p:sldId id="270" r:id="rId8"/>
    <p:sldId id="264" r:id="rId9"/>
    <p:sldId id="265" r:id="rId10"/>
    <p:sldId id="266" r:id="rId11"/>
    <p:sldId id="267" r:id="rId12"/>
    <p:sldId id="272" r:id="rId13"/>
    <p:sldId id="274" r:id="rId14"/>
    <p:sldId id="273" r:id="rId15"/>
    <p:sldId id="275" r:id="rId16"/>
    <p:sldId id="277" r:id="rId17"/>
    <p:sldId id="278" r:id="rId18"/>
    <p:sldId id="279" r:id="rId19"/>
    <p:sldId id="271" r:id="rId20"/>
    <p:sldId id="276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764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474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5641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551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353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4567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4940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1752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98353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293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540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47623-610A-40A1-B980-C4B7207C7F88}" type="datetimeFigureOut">
              <a:rPr lang="fr-BE" smtClean="0"/>
              <a:t>20/05/21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E3498-1770-4596-82B8-B6A0825E2B2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74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Relationship Id="rId1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0" Type="http://schemas.openxmlformats.org/officeDocument/2006/relationships/image" Target="../media/image36.gif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gif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gif"/><Relationship Id="rId9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jpe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gif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13" Type="http://schemas.openxmlformats.org/officeDocument/2006/relationships/image" Target="../media/image83.jpeg"/><Relationship Id="rId3" Type="http://schemas.openxmlformats.org/officeDocument/2006/relationships/image" Target="../media/image73.gif"/><Relationship Id="rId7" Type="http://schemas.openxmlformats.org/officeDocument/2006/relationships/image" Target="../media/image77.jpeg"/><Relationship Id="rId12" Type="http://schemas.openxmlformats.org/officeDocument/2006/relationships/image" Target="../media/image82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6.jpeg"/><Relationship Id="rId11" Type="http://schemas.openxmlformats.org/officeDocument/2006/relationships/image" Target="../media/image81.png"/><Relationship Id="rId5" Type="http://schemas.openxmlformats.org/officeDocument/2006/relationships/image" Target="../media/image7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Relationship Id="rId14" Type="http://schemas.openxmlformats.org/officeDocument/2006/relationships/image" Target="../media/image8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Het </a:t>
            </a:r>
            <a:r>
              <a:rPr lang="fr-BE" dirty="0" err="1"/>
              <a:t>lichaam</a:t>
            </a:r>
            <a:r>
              <a:rPr lang="fr-BE" dirty="0"/>
              <a:t> – Het </a:t>
            </a:r>
            <a:r>
              <a:rPr lang="fr-BE" dirty="0" err="1"/>
              <a:t>uiterlijk</a:t>
            </a:r>
            <a:br>
              <a:rPr lang="fr-BE" dirty="0"/>
            </a:br>
            <a:r>
              <a:rPr lang="fr-BE" dirty="0"/>
              <a:t>De </a:t>
            </a:r>
            <a:r>
              <a:rPr lang="fr-BE" dirty="0" err="1"/>
              <a:t>kleren</a:t>
            </a:r>
            <a:br>
              <a:rPr lang="fr-BE" dirty="0"/>
            </a:b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7187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[1] Het </a:t>
            </a:r>
            <a:r>
              <a:rPr lang="fr-BE" dirty="0" err="1"/>
              <a:t>geslacht</a:t>
            </a:r>
            <a:endParaRPr lang="fr-BE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 sexe</a:t>
            </a:r>
          </a:p>
        </p:txBody>
      </p:sp>
    </p:spTree>
    <p:extLst>
      <p:ext uri="{BB962C8B-B14F-4D97-AF65-F5344CB8AC3E}">
        <p14:creationId xmlns:p14="http://schemas.microsoft.com/office/powerpoint/2010/main" val="8875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Wie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wie</a:t>
            </a:r>
            <a:r>
              <a:rPr lang="fr-BE" dirty="0"/>
              <a:t>?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meisje</a:t>
            </a:r>
            <a:r>
              <a:rPr lang="fr-BE" dirty="0"/>
              <a:t>(s) en de </a:t>
            </a:r>
            <a:r>
              <a:rPr lang="fr-BE" dirty="0" err="1"/>
              <a:t>jongen</a:t>
            </a:r>
            <a:r>
              <a:rPr lang="fr-BE" dirty="0"/>
              <a:t>(s)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vrouw</a:t>
            </a:r>
            <a:r>
              <a:rPr lang="fr-BE" dirty="0"/>
              <a:t>(en) en de man(</a:t>
            </a:r>
            <a:r>
              <a:rPr lang="fr-BE" dirty="0" err="1"/>
              <a:t>nen</a:t>
            </a:r>
            <a:r>
              <a:rPr lang="fr-BE" dirty="0"/>
              <a:t>)</a:t>
            </a:r>
          </a:p>
        </p:txBody>
      </p:sp>
      <p:pic>
        <p:nvPicPr>
          <p:cNvPr id="1026" name="Picture 2" descr="http://pixabay.com/static/uploads/photo/2014/04/03/10/28/children-310554_640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48" y="2505075"/>
            <a:ext cx="4954067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mbiance-sticker.com/images/imagecache/toilet_ManWoman_1372274055_400x400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0" y="2505075"/>
            <a:ext cx="3684588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16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[2] Het </a:t>
            </a:r>
            <a:r>
              <a:rPr lang="fr-BE" dirty="0" err="1"/>
              <a:t>lichaam</a:t>
            </a:r>
            <a:endParaRPr lang="fr-BE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 corps (humain)</a:t>
            </a:r>
          </a:p>
        </p:txBody>
      </p:sp>
    </p:spTree>
    <p:extLst>
      <p:ext uri="{BB962C8B-B14F-4D97-AF65-F5344CB8AC3E}">
        <p14:creationId xmlns:p14="http://schemas.microsoft.com/office/powerpoint/2010/main" val="225665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258330"/>
          </a:xfrm>
        </p:spPr>
        <p:txBody>
          <a:bodyPr>
            <a:normAutofit fontScale="90000"/>
          </a:bodyPr>
          <a:lstStyle/>
          <a:p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800100"/>
            <a:ext cx="5157787" cy="881063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huid</a:t>
            </a:r>
            <a:r>
              <a:rPr lang="fr-BE" dirty="0"/>
              <a:t>(en)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800100"/>
            <a:ext cx="5183188" cy="881063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spier</a:t>
            </a:r>
            <a:r>
              <a:rPr lang="fr-BE" dirty="0"/>
              <a:t>(en)</a:t>
            </a:r>
          </a:p>
        </p:txBody>
      </p:sp>
      <p:pic>
        <p:nvPicPr>
          <p:cNvPr id="7" name="Picture 2" descr="http://www.salonrymain.nl/attachments/Image/Huid.png?template=generi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264713"/>
            <a:ext cx="5157787" cy="351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sportmassage-souplesse.nl/images/pic2_hr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233" y="1857375"/>
            <a:ext cx="3747121" cy="433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43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hoofd</a:t>
            </a:r>
            <a:r>
              <a:rPr lang="fr-BE" dirty="0"/>
              <a:t>(en) - Het </a:t>
            </a:r>
            <a:r>
              <a:rPr lang="fr-BE" dirty="0" err="1"/>
              <a:t>gezicht</a:t>
            </a:r>
            <a:r>
              <a:rPr lang="fr-BE" dirty="0"/>
              <a:t>(en)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haar</a:t>
            </a:r>
            <a:endParaRPr lang="fr-BE" dirty="0"/>
          </a:p>
        </p:txBody>
      </p:sp>
      <p:pic>
        <p:nvPicPr>
          <p:cNvPr id="4098" name="Picture 2" descr="http://www.beautyjournaal.nl/wp-content/uploads/2009/10/Je-gezicht-ronder-make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056" y="2604294"/>
            <a:ext cx="238125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auto.img.v4.skyrock.net/0174/79660174/pics/3022473232_1_3_ARQd8n2I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981" y="2505075"/>
            <a:ext cx="3349625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99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fr-BE" dirty="0"/>
              <a:t>Het </a:t>
            </a:r>
            <a:r>
              <a:rPr lang="fr-BE" dirty="0" err="1"/>
              <a:t>haar</a:t>
            </a:r>
            <a:endParaRPr lang="fr-BE" dirty="0"/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987425"/>
            <a:ext cx="6172200" cy="854996"/>
          </a:xfrm>
          <a:prstGeom prst="rect">
            <a:avLst/>
          </a:prstGeom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839788" y="1076325"/>
            <a:ext cx="3932237" cy="4792663"/>
          </a:xfrm>
        </p:spPr>
        <p:txBody>
          <a:bodyPr>
            <a:normAutofit lnSpcReduction="10000"/>
          </a:bodyPr>
          <a:lstStyle/>
          <a:p>
            <a:r>
              <a:rPr lang="fr-BE" b="1" dirty="0"/>
              <a:t>[A] De </a:t>
            </a:r>
            <a:r>
              <a:rPr lang="fr-BE" b="1" dirty="0" err="1"/>
              <a:t>kleur</a:t>
            </a:r>
            <a:r>
              <a:rPr lang="fr-BE" b="1" dirty="0"/>
              <a:t>(en)</a:t>
            </a:r>
          </a:p>
          <a:p>
            <a:r>
              <a:rPr lang="fr-BE" dirty="0" err="1"/>
              <a:t>Zwart</a:t>
            </a:r>
            <a:r>
              <a:rPr lang="fr-BE" dirty="0"/>
              <a:t>(e)</a:t>
            </a:r>
          </a:p>
          <a:p>
            <a:r>
              <a:rPr lang="fr-BE" dirty="0" err="1"/>
              <a:t>Bruin</a:t>
            </a:r>
            <a:r>
              <a:rPr lang="fr-BE" dirty="0"/>
              <a:t>(e)</a:t>
            </a:r>
          </a:p>
          <a:p>
            <a:r>
              <a:rPr lang="fr-BE" dirty="0" err="1"/>
              <a:t>Rood</a:t>
            </a:r>
            <a:r>
              <a:rPr lang="fr-BE" dirty="0"/>
              <a:t> (rode)</a:t>
            </a:r>
          </a:p>
          <a:p>
            <a:r>
              <a:rPr lang="fr-BE" dirty="0" err="1"/>
              <a:t>Grijs</a:t>
            </a:r>
            <a:r>
              <a:rPr lang="fr-BE" dirty="0"/>
              <a:t> (-</a:t>
            </a:r>
            <a:r>
              <a:rPr lang="fr-BE" dirty="0" err="1"/>
              <a:t>ze</a:t>
            </a:r>
            <a:r>
              <a:rPr lang="fr-BE" dirty="0"/>
              <a:t>)</a:t>
            </a:r>
          </a:p>
          <a:p>
            <a:r>
              <a:rPr lang="fr-BE" dirty="0"/>
              <a:t>Blond(e)</a:t>
            </a:r>
          </a:p>
          <a:p>
            <a:r>
              <a:rPr lang="fr-BE" dirty="0"/>
              <a:t>Wit(te)</a:t>
            </a:r>
          </a:p>
          <a:p>
            <a:r>
              <a:rPr lang="fr-BE" b="1" dirty="0"/>
              <a:t>[B] </a:t>
            </a:r>
            <a:r>
              <a:rPr lang="fr-BE" b="1" dirty="0" err="1"/>
              <a:t>Kenmerk</a:t>
            </a:r>
            <a:r>
              <a:rPr lang="fr-BE" b="1" dirty="0"/>
              <a:t>(en)</a:t>
            </a:r>
          </a:p>
          <a:p>
            <a:r>
              <a:rPr lang="fr-BE" dirty="0" err="1"/>
              <a:t>Donker</a:t>
            </a:r>
            <a:r>
              <a:rPr lang="fr-BE" dirty="0"/>
              <a:t>- VS. </a:t>
            </a:r>
            <a:r>
              <a:rPr lang="fr-BE" dirty="0" err="1"/>
              <a:t>Licht</a:t>
            </a:r>
            <a:r>
              <a:rPr lang="fr-BE" dirty="0"/>
              <a:t>-</a:t>
            </a:r>
          </a:p>
          <a:p>
            <a:r>
              <a:rPr lang="fr-BE" dirty="0" err="1"/>
              <a:t>Kaal</a:t>
            </a:r>
            <a:r>
              <a:rPr lang="fr-BE" dirty="0"/>
              <a:t> (</a:t>
            </a:r>
            <a:r>
              <a:rPr lang="fr-BE" dirty="0" err="1"/>
              <a:t>kale</a:t>
            </a:r>
            <a:r>
              <a:rPr lang="fr-BE" dirty="0"/>
              <a:t>)</a:t>
            </a:r>
          </a:p>
          <a:p>
            <a:r>
              <a:rPr lang="fr-BE" dirty="0"/>
              <a:t>Lang(e) VS. </a:t>
            </a:r>
            <a:r>
              <a:rPr lang="fr-BE" dirty="0" err="1"/>
              <a:t>Kort</a:t>
            </a:r>
            <a:r>
              <a:rPr lang="fr-BE" dirty="0"/>
              <a:t>(e)</a:t>
            </a:r>
          </a:p>
          <a:p>
            <a:r>
              <a:rPr lang="fr-BE" dirty="0" err="1"/>
              <a:t>Glad</a:t>
            </a:r>
            <a:r>
              <a:rPr lang="fr-BE" dirty="0"/>
              <a:t>(de) – </a:t>
            </a:r>
            <a:r>
              <a:rPr lang="fr-BE" dirty="0" err="1"/>
              <a:t>golvend</a:t>
            </a:r>
            <a:r>
              <a:rPr lang="fr-BE" dirty="0"/>
              <a:t>(e) – </a:t>
            </a:r>
            <a:r>
              <a:rPr lang="fr-BE" dirty="0" err="1"/>
              <a:t>gekruld</a:t>
            </a:r>
            <a:r>
              <a:rPr lang="fr-BE" dirty="0"/>
              <a:t>(e)</a:t>
            </a:r>
          </a:p>
          <a:p>
            <a:r>
              <a:rPr lang="fr-BE" dirty="0"/>
              <a:t>De </a:t>
            </a:r>
            <a:r>
              <a:rPr lang="fr-BE" dirty="0" err="1"/>
              <a:t>snor</a:t>
            </a:r>
            <a:r>
              <a:rPr lang="fr-BE" dirty="0"/>
              <a:t>(</a:t>
            </a:r>
            <a:r>
              <a:rPr lang="fr-BE" dirty="0" err="1"/>
              <a:t>ren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baard</a:t>
            </a:r>
            <a:r>
              <a:rPr lang="fr-BE" dirty="0"/>
              <a:t>(en)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8" y="1871579"/>
            <a:ext cx="6172200" cy="85241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924550" y="1578519"/>
            <a:ext cx="35242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29475" y="1578519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39150" y="1578519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658350" y="1578519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877550" y="1578519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24550" y="2438194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29474" y="2433515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39150" y="2433515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58350" y="2433309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877550" y="2433309"/>
            <a:ext cx="333375" cy="1856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8194" name="Picture 2" descr="http://upload.wikimedia.org/wikipedia/commons/2/2e/Kleurenovergang_van_zwart_naar_w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6" y="2956580"/>
            <a:ext cx="5945187" cy="46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ccolade ouvrante 21"/>
          <p:cNvSpPr/>
          <p:nvPr/>
        </p:nvSpPr>
        <p:spPr>
          <a:xfrm rot="16200000">
            <a:off x="6585825" y="2364759"/>
            <a:ext cx="179229" cy="2647951"/>
          </a:xfrm>
          <a:prstGeom prst="leftBrace">
            <a:avLst>
              <a:gd name="adj1" fmla="val 8333"/>
              <a:gd name="adj2" fmla="val 492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4" name="Accolade ouvrante 23"/>
          <p:cNvSpPr/>
          <p:nvPr/>
        </p:nvSpPr>
        <p:spPr>
          <a:xfrm rot="16200000">
            <a:off x="9941798" y="2360868"/>
            <a:ext cx="179229" cy="2647951"/>
          </a:xfrm>
          <a:prstGeom prst="leftBrace">
            <a:avLst>
              <a:gd name="adj1" fmla="val 8333"/>
              <a:gd name="adj2" fmla="val 492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188" y="4633139"/>
            <a:ext cx="1477963" cy="1611353"/>
          </a:xfrm>
          <a:prstGeom prst="rect">
            <a:avLst/>
          </a:prstGeom>
        </p:spPr>
      </p:pic>
      <p:sp>
        <p:nvSpPr>
          <p:cNvPr id="25" name="Accolade fermante 24"/>
          <p:cNvSpPr/>
          <p:nvPr/>
        </p:nvSpPr>
        <p:spPr>
          <a:xfrm>
            <a:off x="6800851" y="4633139"/>
            <a:ext cx="45719" cy="4246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6276975" y="5438815"/>
            <a:ext cx="800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ccolade fermante 28"/>
          <p:cNvSpPr/>
          <p:nvPr/>
        </p:nvSpPr>
        <p:spPr>
          <a:xfrm>
            <a:off x="6823710" y="5438814"/>
            <a:ext cx="45719" cy="80567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196" name="Picture 4" descr="http://www.girlscene.nl/ckfinder/userfiles/images/Fashion/2013/oktober/HairTyping%20Chart_thumb_298x18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820" y="5057775"/>
            <a:ext cx="1781568" cy="112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nrc.nl/inbeeld/files/2014/07/0107webapp10-980x5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800" y="5051486"/>
            <a:ext cx="2091288" cy="110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1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2" grpId="0" animBg="1"/>
      <p:bldP spid="24" grpId="0" animBg="1"/>
      <p:bldP spid="25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gezicht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voorhoofd</a:t>
            </a:r>
            <a:r>
              <a:rPr lang="fr-BE" dirty="0"/>
              <a:t>(en)</a:t>
            </a:r>
          </a:p>
          <a:p>
            <a:r>
              <a:rPr lang="fr-BE" dirty="0"/>
              <a:t>Het </a:t>
            </a:r>
            <a:r>
              <a:rPr lang="fr-BE" dirty="0" err="1"/>
              <a:t>oog</a:t>
            </a:r>
            <a:r>
              <a:rPr lang="fr-BE" dirty="0"/>
              <a:t> (</a:t>
            </a:r>
            <a:r>
              <a:rPr lang="fr-BE" dirty="0" err="1"/>
              <a:t>ogen</a:t>
            </a:r>
            <a:r>
              <a:rPr lang="fr-BE" dirty="0"/>
              <a:t>)</a:t>
            </a:r>
          </a:p>
          <a:p>
            <a:r>
              <a:rPr lang="fr-BE" dirty="0"/>
              <a:t>Het </a:t>
            </a:r>
            <a:r>
              <a:rPr lang="fr-BE" dirty="0" err="1"/>
              <a:t>oor</a:t>
            </a:r>
            <a:r>
              <a:rPr lang="fr-BE" dirty="0"/>
              <a:t> (</a:t>
            </a:r>
            <a:r>
              <a:rPr lang="fr-BE" dirty="0" err="1"/>
              <a:t>oren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neus</a:t>
            </a:r>
            <a:r>
              <a:rPr lang="fr-BE" dirty="0"/>
              <a:t> (</a:t>
            </a:r>
            <a:r>
              <a:rPr lang="fr-BE" dirty="0" err="1"/>
              <a:t>neuzen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wang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mond</a:t>
            </a:r>
            <a:r>
              <a:rPr lang="fr-BE" dirty="0"/>
              <a:t>(en) </a:t>
            </a:r>
          </a:p>
          <a:p>
            <a:r>
              <a:rPr lang="fr-BE" dirty="0"/>
              <a:t>[De </a:t>
            </a:r>
            <a:r>
              <a:rPr lang="fr-BE" dirty="0" err="1"/>
              <a:t>lip</a:t>
            </a:r>
            <a:r>
              <a:rPr lang="fr-BE" dirty="0"/>
              <a:t>(</a:t>
            </a:r>
            <a:r>
              <a:rPr lang="fr-BE" dirty="0" err="1"/>
              <a:t>pen</a:t>
            </a:r>
            <a:r>
              <a:rPr lang="fr-BE" dirty="0"/>
              <a:t>) - de tong(en) - de </a:t>
            </a:r>
            <a:r>
              <a:rPr lang="fr-BE" dirty="0" err="1"/>
              <a:t>tand</a:t>
            </a:r>
            <a:r>
              <a:rPr lang="fr-BE" dirty="0"/>
              <a:t>(en)]</a:t>
            </a:r>
          </a:p>
          <a:p>
            <a:r>
              <a:rPr lang="fr-BE" dirty="0"/>
              <a:t>De </a:t>
            </a:r>
            <a:r>
              <a:rPr lang="fr-BE" dirty="0" err="1"/>
              <a:t>kin</a:t>
            </a:r>
            <a:r>
              <a:rPr lang="fr-BE" dirty="0"/>
              <a:t>(</a:t>
            </a:r>
            <a:r>
              <a:rPr lang="fr-BE" dirty="0" err="1"/>
              <a:t>nen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hals</a:t>
            </a:r>
            <a:r>
              <a:rPr lang="fr-BE" dirty="0"/>
              <a:t> (</a:t>
            </a:r>
            <a:r>
              <a:rPr lang="fr-BE" dirty="0" err="1"/>
              <a:t>halzen</a:t>
            </a:r>
            <a:r>
              <a:rPr lang="fr-BE" dirty="0"/>
              <a:t>)</a:t>
            </a:r>
          </a:p>
        </p:txBody>
      </p:sp>
      <p:pic>
        <p:nvPicPr>
          <p:cNvPr id="6146" name="Picture 2" descr="http://www.beautyjournaal.nl/wp-content/uploads/2009/10/Je-gezicht-ronder-mak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89999"/>
            <a:ext cx="3468110" cy="507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/>
          <p:cNvCxnSpPr/>
          <p:nvPr/>
        </p:nvCxnSpPr>
        <p:spPr>
          <a:xfrm flipV="1">
            <a:off x="6920345" y="1143000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6480463" y="2047009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5649190" y="2543615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V="1">
            <a:off x="6920345" y="2843764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6089072" y="3208783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V="1">
            <a:off x="7150172" y="3340370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7150172" y="4006331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7311736" y="4567012"/>
            <a:ext cx="1662546" cy="10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17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romp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schouder</a:t>
            </a:r>
            <a:r>
              <a:rPr lang="fr-BE" dirty="0"/>
              <a:t>(s)</a:t>
            </a:r>
          </a:p>
          <a:p>
            <a:r>
              <a:rPr lang="fr-BE" dirty="0"/>
              <a:t>De </a:t>
            </a:r>
            <a:r>
              <a:rPr lang="fr-BE" dirty="0" err="1"/>
              <a:t>borst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buik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rug</a:t>
            </a:r>
            <a:r>
              <a:rPr lang="fr-BE" dirty="0"/>
              <a:t>(</a:t>
            </a:r>
            <a:r>
              <a:rPr lang="fr-BE" dirty="0" err="1"/>
              <a:t>gen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heup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bil</a:t>
            </a:r>
            <a:r>
              <a:rPr lang="fr-BE" dirty="0"/>
              <a:t>(</a:t>
            </a:r>
            <a:r>
              <a:rPr lang="fr-BE" dirty="0" err="1"/>
              <a:t>len</a:t>
            </a:r>
            <a:r>
              <a:rPr lang="fr-BE" dirty="0"/>
              <a:t>)</a:t>
            </a:r>
          </a:p>
        </p:txBody>
      </p:sp>
      <p:pic>
        <p:nvPicPr>
          <p:cNvPr id="7170" name="Picture 2" descr="http://idata.over-blog.com/3/21/64/35/Cours-dessin/canons-humains/canon-huma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280" y="457200"/>
            <a:ext cx="2115720" cy="617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6154057" y="1770743"/>
            <a:ext cx="185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6607365" y="2057400"/>
            <a:ext cx="185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6736311" y="2877457"/>
            <a:ext cx="185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èche courbée vers la gauche 7"/>
          <p:cNvSpPr/>
          <p:nvPr/>
        </p:nvSpPr>
        <p:spPr>
          <a:xfrm>
            <a:off x="9486900" y="2352675"/>
            <a:ext cx="438150" cy="52478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11" name="Flèche courbée vers la gauche 10"/>
          <p:cNvSpPr/>
          <p:nvPr/>
        </p:nvSpPr>
        <p:spPr>
          <a:xfrm>
            <a:off x="9210675" y="3305175"/>
            <a:ext cx="441325" cy="457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12" name="Accolade ouvrante 11"/>
          <p:cNvSpPr/>
          <p:nvPr/>
        </p:nvSpPr>
        <p:spPr>
          <a:xfrm>
            <a:off x="7353300" y="3228975"/>
            <a:ext cx="182980" cy="7048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66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246743"/>
            <a:ext cx="3932237" cy="1074057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ledenmaten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553029"/>
            <a:ext cx="3932237" cy="4417559"/>
          </a:xfrm>
        </p:spPr>
        <p:txBody>
          <a:bodyPr>
            <a:normAutofit/>
          </a:bodyPr>
          <a:lstStyle/>
          <a:p>
            <a:r>
              <a:rPr lang="fr-BE" dirty="0"/>
              <a:t>De arm(en)</a:t>
            </a:r>
          </a:p>
          <a:p>
            <a:r>
              <a:rPr lang="fr-BE" dirty="0"/>
              <a:t>De </a:t>
            </a:r>
            <a:r>
              <a:rPr lang="fr-BE" dirty="0" err="1"/>
              <a:t>elleboog</a:t>
            </a:r>
            <a:r>
              <a:rPr lang="fr-BE" dirty="0"/>
              <a:t> (-</a:t>
            </a:r>
            <a:r>
              <a:rPr lang="fr-BE" dirty="0" err="1"/>
              <a:t>bogen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pols</a:t>
            </a:r>
            <a:r>
              <a:rPr lang="fr-BE" dirty="0"/>
              <a:t>(en)</a:t>
            </a:r>
          </a:p>
          <a:p>
            <a:r>
              <a:rPr lang="fr-BE" dirty="0"/>
              <a:t>De hand(en)</a:t>
            </a:r>
          </a:p>
          <a:p>
            <a:r>
              <a:rPr lang="fr-BE" dirty="0"/>
              <a:t>De </a:t>
            </a:r>
            <a:r>
              <a:rPr lang="fr-BE" dirty="0" err="1"/>
              <a:t>vinger</a:t>
            </a:r>
            <a:r>
              <a:rPr lang="fr-BE" dirty="0"/>
              <a:t>(s) - de </a:t>
            </a:r>
            <a:r>
              <a:rPr lang="fr-BE" dirty="0" err="1"/>
              <a:t>nagel</a:t>
            </a:r>
            <a:r>
              <a:rPr lang="fr-BE" dirty="0"/>
              <a:t>(s)</a:t>
            </a:r>
          </a:p>
          <a:p>
            <a:r>
              <a:rPr lang="fr-BE" dirty="0"/>
              <a:t>Het been (</a:t>
            </a:r>
            <a:r>
              <a:rPr lang="fr-BE" dirty="0" err="1"/>
              <a:t>benen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dij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knie</a:t>
            </a:r>
            <a:r>
              <a:rPr lang="fr-BE" dirty="0"/>
              <a:t>(</a:t>
            </a:r>
            <a:r>
              <a:rPr lang="fr-BE" dirty="0" err="1"/>
              <a:t>ën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kuit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enkel</a:t>
            </a:r>
            <a:r>
              <a:rPr lang="fr-BE" dirty="0"/>
              <a:t>(s)</a:t>
            </a:r>
          </a:p>
          <a:p>
            <a:r>
              <a:rPr lang="fr-BE" dirty="0"/>
              <a:t>De </a:t>
            </a:r>
            <a:r>
              <a:rPr lang="fr-BE" dirty="0" err="1"/>
              <a:t>voet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teen</a:t>
            </a:r>
            <a:r>
              <a:rPr lang="fr-BE" dirty="0"/>
              <a:t> (</a:t>
            </a:r>
            <a:r>
              <a:rPr lang="fr-BE" dirty="0" err="1"/>
              <a:t>tenen</a:t>
            </a:r>
            <a:r>
              <a:rPr lang="fr-BE" dirty="0"/>
              <a:t>)</a:t>
            </a:r>
          </a:p>
        </p:txBody>
      </p:sp>
      <p:pic>
        <p:nvPicPr>
          <p:cNvPr id="5" name="Picture 2" descr="http://idata.over-blog.com/3/21/64/35/Cours-dessin/canons-humains/canon-huma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030" y="452067"/>
            <a:ext cx="1956970" cy="571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>
            <a:off x="6057900" y="2714625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210299" y="3514725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6210299" y="3761808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210299" y="3886200"/>
            <a:ext cx="1800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ccolade fermante 12"/>
          <p:cNvSpPr/>
          <p:nvPr/>
        </p:nvSpPr>
        <p:spPr>
          <a:xfrm>
            <a:off x="9639300" y="2914650"/>
            <a:ext cx="152400" cy="3251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17" name="Connecteur droit avec flèche 16"/>
          <p:cNvCxnSpPr/>
          <p:nvPr/>
        </p:nvCxnSpPr>
        <p:spPr>
          <a:xfrm flipH="1">
            <a:off x="8915400" y="3886200"/>
            <a:ext cx="184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>
            <a:off x="8753475" y="4619625"/>
            <a:ext cx="184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8791575" y="5153025"/>
            <a:ext cx="184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8753475" y="5772150"/>
            <a:ext cx="184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>
            <a:off x="8753475" y="6057900"/>
            <a:ext cx="1847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ccolade ouvrante 21"/>
          <p:cNvSpPr/>
          <p:nvPr/>
        </p:nvSpPr>
        <p:spPr>
          <a:xfrm>
            <a:off x="7791450" y="5772150"/>
            <a:ext cx="66675" cy="3937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3" name="Accolade ouvrante 22"/>
          <p:cNvSpPr/>
          <p:nvPr/>
        </p:nvSpPr>
        <p:spPr>
          <a:xfrm>
            <a:off x="7439025" y="1685925"/>
            <a:ext cx="129005" cy="23050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602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[3]De </a:t>
            </a:r>
            <a:r>
              <a:rPr lang="fr-BE" dirty="0" err="1"/>
              <a:t>kleren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en de accessoires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Les vêtements et les accessoires</a:t>
            </a:r>
          </a:p>
        </p:txBody>
      </p:sp>
    </p:spTree>
    <p:extLst>
      <p:ext uri="{BB962C8B-B14F-4D97-AF65-F5344CB8AC3E}">
        <p14:creationId xmlns:p14="http://schemas.microsoft.com/office/powerpoint/2010/main" val="403883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9788" y="187325"/>
            <a:ext cx="3876675" cy="727075"/>
          </a:xfrm>
        </p:spPr>
        <p:txBody>
          <a:bodyPr/>
          <a:lstStyle/>
          <a:p>
            <a:r>
              <a:rPr lang="fr-BE" dirty="0" err="1"/>
              <a:t>Kleren</a:t>
            </a:r>
            <a:endParaRPr lang="fr-BE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84214" y="1104899"/>
            <a:ext cx="3932237" cy="4764088"/>
          </a:xfrm>
        </p:spPr>
        <p:txBody>
          <a:bodyPr/>
          <a:lstStyle/>
          <a:p>
            <a:r>
              <a:rPr lang="fr-BE" dirty="0"/>
              <a:t>Het T-shirt(s)</a:t>
            </a:r>
          </a:p>
          <a:p>
            <a:r>
              <a:rPr lang="fr-BE" dirty="0"/>
              <a:t>Het </a:t>
            </a:r>
            <a:r>
              <a:rPr lang="fr-BE" dirty="0" err="1"/>
              <a:t>hemd</a:t>
            </a:r>
            <a:r>
              <a:rPr lang="fr-BE" dirty="0"/>
              <a:t>(en) – de </a:t>
            </a:r>
            <a:r>
              <a:rPr lang="fr-BE" dirty="0" err="1"/>
              <a:t>bloes</a:t>
            </a:r>
            <a:r>
              <a:rPr lang="fr-BE" dirty="0"/>
              <a:t> (-zen)</a:t>
            </a:r>
          </a:p>
          <a:p>
            <a:r>
              <a:rPr lang="fr-BE" dirty="0"/>
              <a:t>De </a:t>
            </a:r>
            <a:r>
              <a:rPr lang="fr-BE" dirty="0" err="1"/>
              <a:t>trui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broek</a:t>
            </a:r>
            <a:r>
              <a:rPr lang="fr-BE" dirty="0"/>
              <a:t>(en)</a:t>
            </a:r>
          </a:p>
          <a:p>
            <a:r>
              <a:rPr lang="fr-BE" dirty="0"/>
              <a:t>De short(s) – De </a:t>
            </a:r>
            <a:r>
              <a:rPr lang="fr-BE" dirty="0" err="1"/>
              <a:t>korte</a:t>
            </a:r>
            <a:r>
              <a:rPr lang="fr-BE" dirty="0"/>
              <a:t> </a:t>
            </a:r>
            <a:r>
              <a:rPr lang="fr-BE" dirty="0" err="1"/>
              <a:t>broek</a:t>
            </a:r>
            <a:r>
              <a:rPr lang="fr-BE" dirty="0"/>
              <a:t>(en)</a:t>
            </a:r>
          </a:p>
          <a:p>
            <a:r>
              <a:rPr lang="fr-BE" dirty="0"/>
              <a:t>De jeans – De </a:t>
            </a:r>
            <a:r>
              <a:rPr lang="fr-BE" dirty="0" err="1"/>
              <a:t>spijkerbroek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rok</a:t>
            </a:r>
            <a:r>
              <a:rPr lang="fr-BE" dirty="0"/>
              <a:t>(</a:t>
            </a:r>
            <a:r>
              <a:rPr lang="fr-BE" dirty="0" err="1"/>
              <a:t>ken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jurk</a:t>
            </a:r>
            <a:r>
              <a:rPr lang="fr-BE" dirty="0"/>
              <a:t>(en)</a:t>
            </a:r>
          </a:p>
          <a:p>
            <a:r>
              <a:rPr lang="fr-BE" dirty="0"/>
              <a:t>Het </a:t>
            </a:r>
            <a:r>
              <a:rPr lang="fr-BE" dirty="0" err="1"/>
              <a:t>pak</a:t>
            </a:r>
            <a:r>
              <a:rPr lang="fr-BE" dirty="0"/>
              <a:t>(</a:t>
            </a:r>
            <a:r>
              <a:rPr lang="fr-BE" dirty="0" err="1"/>
              <a:t>ken</a:t>
            </a:r>
            <a:r>
              <a:rPr lang="fr-BE" dirty="0"/>
              <a:t>) – Het </a:t>
            </a:r>
            <a:r>
              <a:rPr lang="fr-BE" dirty="0" err="1"/>
              <a:t>vrouwenpak</a:t>
            </a:r>
            <a:r>
              <a:rPr lang="fr-BE" dirty="0"/>
              <a:t>(</a:t>
            </a:r>
            <a:r>
              <a:rPr lang="fr-BE" dirty="0" err="1"/>
              <a:t>ken</a:t>
            </a:r>
            <a:r>
              <a:rPr lang="fr-BE" dirty="0"/>
              <a:t>)</a:t>
            </a:r>
          </a:p>
          <a:p>
            <a:r>
              <a:rPr lang="fr-BE" dirty="0"/>
              <a:t>De jas(sen)</a:t>
            </a:r>
          </a:p>
          <a:p>
            <a:r>
              <a:rPr lang="fr-BE" dirty="0"/>
              <a:t>Het jack(s)</a:t>
            </a:r>
          </a:p>
          <a:p>
            <a:r>
              <a:rPr lang="fr-BE" dirty="0"/>
              <a:t>De </a:t>
            </a:r>
            <a:r>
              <a:rPr lang="fr-BE" dirty="0" err="1"/>
              <a:t>mantel</a:t>
            </a:r>
            <a:r>
              <a:rPr lang="fr-BE" dirty="0"/>
              <a:t>(s)</a:t>
            </a:r>
          </a:p>
          <a:p>
            <a:r>
              <a:rPr lang="fr-BE" dirty="0"/>
              <a:t>De </a:t>
            </a:r>
            <a:r>
              <a:rPr lang="fr-BE" dirty="0" err="1"/>
              <a:t>regenjas</a:t>
            </a:r>
            <a:r>
              <a:rPr lang="fr-BE" dirty="0"/>
              <a:t>(sen)</a:t>
            </a:r>
          </a:p>
        </p:txBody>
      </p:sp>
      <p:pic>
        <p:nvPicPr>
          <p:cNvPr id="10244" name="Picture 4" descr="http://www.lp.centrenord.ab.ca/multisites/LP/Fichiers/Images/tshi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54806"/>
            <a:ext cx="1587698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dory.fr/images/vetements-chaussures/chemis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161" y="354806"/>
            <a:ext cx="1165622" cy="151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umm4.com/raskraski/odejda/pullover-coloring-p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83" y="366285"/>
            <a:ext cx="1687710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azcoloriage.com/coloriages/7cX/GA7/7cXGA7pc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174" y="187325"/>
            <a:ext cx="1679147" cy="167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://www.coloriages.ca/coloriage-vetement/pantalon/pantalon-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80" y="354805"/>
            <a:ext cx="1160145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://lsco.scene7.com/is/image/lsco/levis-women-shop-skinny-jeans?$180x157$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854992"/>
            <a:ext cx="1593058" cy="159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http://www.coloriageaimprimer.org/wp-content/main/2009_08/la-jupe-coloriag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689" y="1961848"/>
            <a:ext cx="1798935" cy="157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3897" y="4193251"/>
            <a:ext cx="557216" cy="66003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12264" y="1854992"/>
            <a:ext cx="1748083" cy="1581802"/>
          </a:xfrm>
          <a:prstGeom prst="rect">
            <a:avLst/>
          </a:prstGeom>
        </p:spPr>
      </p:pic>
      <p:pic>
        <p:nvPicPr>
          <p:cNvPr id="10258" name="Picture 18" descr="http://lol.net/coloriage/coloriage/mini/coloriage-blouson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73" y="3534631"/>
            <a:ext cx="1770610" cy="147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 descr="http://img2.coloriagesgratuits.com/manteau-de-p%C3%A8re-no%C3%ABl_50caf06a0f96d-p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16" y="3590595"/>
            <a:ext cx="1774778" cy="147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2" name="Picture 22" descr="http://www.parapluie-de-france.com/media/catalog/product/cache/1/thumbnail/9df78eab33525d08d6e5fb8d27136e95/i/m/imper_devant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667" y="3445832"/>
            <a:ext cx="1908175" cy="19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4" name="Picture 24" descr="http://p4.storage.canalblog.com/47/54/669601/5158171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631" y="1999857"/>
            <a:ext cx="753070" cy="153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9829" y="1910956"/>
            <a:ext cx="1213815" cy="162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3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fr-BE" dirty="0"/>
              <a:t>Het </a:t>
            </a:r>
            <a:r>
              <a:rPr lang="fr-BE" dirty="0" err="1"/>
              <a:t>ondergoed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066800"/>
            <a:ext cx="3932237" cy="4794250"/>
          </a:xfrm>
        </p:spPr>
        <p:txBody>
          <a:bodyPr/>
          <a:lstStyle/>
          <a:p>
            <a:r>
              <a:rPr lang="fr-BE" b="1" dirty="0"/>
              <a:t>[A] De </a:t>
            </a:r>
            <a:r>
              <a:rPr lang="fr-BE" b="1" dirty="0" err="1"/>
              <a:t>onderbroek</a:t>
            </a:r>
            <a:r>
              <a:rPr lang="fr-BE" b="1" dirty="0"/>
              <a:t>(en)</a:t>
            </a:r>
          </a:p>
          <a:p>
            <a:r>
              <a:rPr lang="fr-BE" dirty="0"/>
              <a:t>De slip(s/</a:t>
            </a:r>
            <a:r>
              <a:rPr lang="fr-BE" dirty="0" err="1"/>
              <a:t>pen</a:t>
            </a:r>
            <a:r>
              <a:rPr lang="fr-BE" dirty="0"/>
              <a:t>)</a:t>
            </a:r>
          </a:p>
          <a:p>
            <a:r>
              <a:rPr lang="fr-BE" dirty="0"/>
              <a:t>De boxer(s)</a:t>
            </a:r>
          </a:p>
          <a:p>
            <a:r>
              <a:rPr lang="fr-BE" dirty="0"/>
              <a:t>De </a:t>
            </a:r>
            <a:r>
              <a:rPr lang="fr-BE" dirty="0" err="1"/>
              <a:t>bh</a:t>
            </a:r>
            <a:r>
              <a:rPr lang="fr-BE" dirty="0"/>
              <a:t>(’s) – de </a:t>
            </a:r>
            <a:r>
              <a:rPr lang="fr-BE" dirty="0" err="1"/>
              <a:t>beha</a:t>
            </a:r>
            <a:r>
              <a:rPr lang="fr-BE" dirty="0"/>
              <a:t>(’s)</a:t>
            </a:r>
          </a:p>
          <a:p>
            <a:r>
              <a:rPr lang="fr-BE" dirty="0"/>
              <a:t>De </a:t>
            </a:r>
            <a:r>
              <a:rPr lang="fr-BE" dirty="0" err="1"/>
              <a:t>sok</a:t>
            </a:r>
            <a:r>
              <a:rPr lang="fr-BE" dirty="0"/>
              <a:t>(</a:t>
            </a:r>
            <a:r>
              <a:rPr lang="fr-BE" dirty="0" err="1"/>
              <a:t>ken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kous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panty</a:t>
            </a:r>
            <a:r>
              <a:rPr lang="fr-BE" dirty="0"/>
              <a:t>(’s)</a:t>
            </a:r>
          </a:p>
          <a:p>
            <a:r>
              <a:rPr lang="fr-BE" dirty="0"/>
              <a:t>De pyjama(’s)</a:t>
            </a:r>
          </a:p>
          <a:p>
            <a:r>
              <a:rPr lang="fr-BE" b="1" dirty="0"/>
              <a:t>[B] Het </a:t>
            </a:r>
            <a:r>
              <a:rPr lang="fr-BE" b="1" dirty="0" err="1"/>
              <a:t>zwempak</a:t>
            </a:r>
            <a:r>
              <a:rPr lang="fr-BE" b="1" dirty="0"/>
              <a:t>(</a:t>
            </a:r>
            <a:r>
              <a:rPr lang="fr-BE" b="1" dirty="0" err="1"/>
              <a:t>ken</a:t>
            </a:r>
            <a:r>
              <a:rPr lang="fr-BE" b="1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badjas</a:t>
            </a:r>
            <a:r>
              <a:rPr lang="fr-BE" dirty="0"/>
              <a:t>(sen)</a:t>
            </a:r>
          </a:p>
          <a:p>
            <a:r>
              <a:rPr lang="fr-BE" dirty="0"/>
              <a:t>De </a:t>
            </a:r>
            <a:r>
              <a:rPr lang="fr-BE" dirty="0" err="1"/>
              <a:t>zwembroek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zwemslip</a:t>
            </a:r>
            <a:r>
              <a:rPr lang="fr-BE" dirty="0"/>
              <a:t>(s/</a:t>
            </a:r>
            <a:r>
              <a:rPr lang="fr-BE" dirty="0" err="1"/>
              <a:t>pen</a:t>
            </a:r>
            <a:r>
              <a:rPr lang="fr-BE" dirty="0"/>
              <a:t>)</a:t>
            </a:r>
          </a:p>
          <a:p>
            <a:r>
              <a:rPr lang="fr-BE" dirty="0"/>
              <a:t>De bikini(’s)</a:t>
            </a:r>
          </a:p>
          <a:p>
            <a:endParaRPr lang="fr-BE" dirty="0"/>
          </a:p>
          <a:p>
            <a:endParaRPr lang="fr-BE" dirty="0"/>
          </a:p>
        </p:txBody>
      </p:sp>
      <p:pic>
        <p:nvPicPr>
          <p:cNvPr id="11266" name="Picture 2" descr="http://www.dblog.free.fr/files/fete_du_slip/slip_small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335" y="722313"/>
            <a:ext cx="1657490" cy="118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719138"/>
            <a:ext cx="1788844" cy="1185863"/>
          </a:xfrm>
          <a:prstGeom prst="rect">
            <a:avLst/>
          </a:prstGeom>
        </p:spPr>
      </p:pic>
      <p:pic>
        <p:nvPicPr>
          <p:cNvPr id="11268" name="Picture 4" descr="http://medias.mesdessous.fr/23625-large_default/soutien-gorge-grand-maintien-wacoal-signatu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353" y="457200"/>
            <a:ext cx="1493387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educol.net/coloriage-chaussette-dl189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325" y="719138"/>
            <a:ext cx="985035" cy="13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709" y="2109308"/>
            <a:ext cx="1314121" cy="185460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449" y="2209026"/>
            <a:ext cx="628205" cy="1839099"/>
          </a:xfrm>
          <a:prstGeom prst="rect">
            <a:avLst/>
          </a:prstGeom>
        </p:spPr>
      </p:pic>
      <p:pic>
        <p:nvPicPr>
          <p:cNvPr id="11274" name="Picture 10" descr="http://www.coloriages.ca/coloriage-vetement/pyjama/pyjama-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239" y="2109308"/>
            <a:ext cx="1434228" cy="185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army-star.eu/media/catalog/product/cache/1/image/9df78eab33525d08d6e5fb8d27136e95/0/9/0996_drawing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151" y="2109308"/>
            <a:ext cx="1802194" cy="226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://www.cndp.fr/crdp-dijon/IMG/gif_maillot-bains-garcon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307" y="4372349"/>
            <a:ext cx="1754694" cy="113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://dory.fr/images/vetements-chaussures-vignettes/maillot-bain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457" y="4350124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86919" y="4238626"/>
            <a:ext cx="1414684" cy="166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fr-BE" dirty="0"/>
              <a:t>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fr-BE" dirty="0"/>
              <a:t>De </a:t>
            </a:r>
            <a:r>
              <a:rPr lang="fr-BE" dirty="0" err="1"/>
              <a:t>schoen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sportsschoen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laars</a:t>
            </a:r>
            <a:r>
              <a:rPr lang="fr-BE" dirty="0"/>
              <a:t> (</a:t>
            </a:r>
            <a:r>
              <a:rPr lang="fr-BE" dirty="0" err="1"/>
              <a:t>laarzen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sandaal</a:t>
            </a:r>
            <a:r>
              <a:rPr lang="fr-BE" dirty="0"/>
              <a:t> (-</a:t>
            </a:r>
            <a:r>
              <a:rPr lang="fr-BE" dirty="0" err="1"/>
              <a:t>dalen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hak</a:t>
            </a:r>
            <a:r>
              <a:rPr lang="fr-BE" dirty="0"/>
              <a:t> (hakken)</a:t>
            </a:r>
          </a:p>
          <a:p>
            <a:r>
              <a:rPr lang="fr-BE" dirty="0"/>
              <a:t>De </a:t>
            </a:r>
            <a:r>
              <a:rPr lang="fr-BE" dirty="0" err="1"/>
              <a:t>knoop</a:t>
            </a:r>
            <a:r>
              <a:rPr lang="fr-BE" dirty="0"/>
              <a:t> (</a:t>
            </a:r>
            <a:r>
              <a:rPr lang="fr-BE" dirty="0" err="1"/>
              <a:t>knopen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zak</a:t>
            </a:r>
            <a:r>
              <a:rPr lang="fr-BE" dirty="0"/>
              <a:t>(</a:t>
            </a:r>
            <a:r>
              <a:rPr lang="fr-BE" dirty="0" err="1"/>
              <a:t>ken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rits</a:t>
            </a:r>
            <a:r>
              <a:rPr lang="fr-BE" dirty="0"/>
              <a:t>(en) – de </a:t>
            </a:r>
            <a:r>
              <a:rPr lang="fr-BE" dirty="0" err="1"/>
              <a:t>ritssluiting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veter</a:t>
            </a:r>
            <a:r>
              <a:rPr lang="fr-BE" dirty="0"/>
              <a:t>(s)</a:t>
            </a:r>
          </a:p>
          <a:p>
            <a:r>
              <a:rPr lang="fr-BE" dirty="0"/>
              <a:t>De </a:t>
            </a:r>
            <a:r>
              <a:rPr lang="fr-BE" dirty="0" err="1"/>
              <a:t>ketting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armband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oorring</a:t>
            </a:r>
            <a:r>
              <a:rPr lang="fr-BE" dirty="0"/>
              <a:t>(en) – de </a:t>
            </a:r>
            <a:r>
              <a:rPr lang="fr-BE" dirty="0" err="1"/>
              <a:t>oorbel</a:t>
            </a:r>
            <a:r>
              <a:rPr lang="fr-BE" dirty="0"/>
              <a:t>(</a:t>
            </a:r>
            <a:r>
              <a:rPr lang="fr-BE" dirty="0" err="1"/>
              <a:t>len</a:t>
            </a:r>
            <a:r>
              <a:rPr lang="fr-BE" dirty="0"/>
              <a:t>)</a:t>
            </a:r>
          </a:p>
          <a:p>
            <a:r>
              <a:rPr lang="fr-BE" dirty="0"/>
              <a:t>Het horloge(s)</a:t>
            </a:r>
          </a:p>
        </p:txBody>
      </p:sp>
      <p:pic>
        <p:nvPicPr>
          <p:cNvPr id="9" name="Picture 4" descr="http://lol.net/coloriage/coloriage/mini/coloriage-chaussu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457200"/>
            <a:ext cx="1685925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dory.fr/images/vetements-chaussures/chaussur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581025"/>
            <a:ext cx="1931963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4099" y="147638"/>
            <a:ext cx="1191580" cy="2205038"/>
          </a:xfrm>
          <a:prstGeom prst="rect">
            <a:avLst/>
          </a:prstGeom>
        </p:spPr>
      </p:pic>
      <p:sp>
        <p:nvSpPr>
          <p:cNvPr id="10" name="Accolade ouvrante 9"/>
          <p:cNvSpPr/>
          <p:nvPr/>
        </p:nvSpPr>
        <p:spPr>
          <a:xfrm>
            <a:off x="8674099" y="1685925"/>
            <a:ext cx="45719" cy="5810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2296" name="Picture 8" descr="http://www.chaussures-durieux.com/images/Image/Glossaire/Modeles/Sanda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838" y="419100"/>
            <a:ext cx="1890784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://www.phonemus.fr/images/bibliotheque/bouton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1976437"/>
            <a:ext cx="1357289" cy="135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http://curia.europa.eu/juris/html/images/fr/C-145-05-1-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1862138"/>
            <a:ext cx="1770038" cy="185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http://p5.storage.canalblog.com/55/32/178338/9133707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4187" y="6503988"/>
            <a:ext cx="1284364" cy="154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4" name="Picture 16" descr="http://ec.l.thumbs.canstockphoto.com/canstock1059521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929" y="2486025"/>
            <a:ext cx="14287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6" name="Picture 18" descr="http://p5.storage.canalblog.com/55/32/178338/9133707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790" y="1956382"/>
            <a:ext cx="1316012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Picture 20" descr="http://www.linea-chic.fr/media/photos-bijoux/clio-blue/CBL-CO-175/clio-blue-collier-ras-de-cou-chaine-maille-forcat-oversize-vintage-en-argent-925-210-8g-A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3713745"/>
            <a:ext cx="2051050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0" name="Picture 22" descr="http://cdn.shopify.com/s/files/1/0070/0132/files/dessin_de_bracelet_pour_homme_a_faire_fabriquer_medium.png?415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3603882"/>
            <a:ext cx="1357252" cy="15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2" name="Picture 24" descr="http://www.laoula-bijoux.com/media/17.bmp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343" y="3609204"/>
            <a:ext cx="1727495" cy="158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4" name="Picture 26" descr="http://photos1.blogger.com/blogger/3929/4148/1600/zedax-montre-HR.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193" y="4097307"/>
            <a:ext cx="1575648" cy="108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0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fr-BE" dirty="0"/>
              <a:t>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>
            <a:normAutofit/>
          </a:bodyPr>
          <a:lstStyle/>
          <a:p>
            <a:r>
              <a:rPr lang="fr-BE" dirty="0"/>
              <a:t>De </a:t>
            </a:r>
            <a:r>
              <a:rPr lang="fr-BE" dirty="0" err="1"/>
              <a:t>riem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hoed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muts</a:t>
            </a:r>
            <a:r>
              <a:rPr lang="fr-BE" dirty="0"/>
              <a:t>(en)</a:t>
            </a:r>
          </a:p>
          <a:p>
            <a:r>
              <a:rPr lang="fr-BE" dirty="0"/>
              <a:t>De pet(</a:t>
            </a:r>
            <a:r>
              <a:rPr lang="fr-BE" dirty="0" err="1"/>
              <a:t>ten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handschoen</a:t>
            </a:r>
            <a:r>
              <a:rPr lang="fr-BE" dirty="0"/>
              <a:t>(en)</a:t>
            </a:r>
          </a:p>
          <a:p>
            <a:r>
              <a:rPr lang="fr-BE" dirty="0"/>
              <a:t>De </a:t>
            </a:r>
            <a:r>
              <a:rPr lang="fr-BE" dirty="0" err="1"/>
              <a:t>das</a:t>
            </a:r>
            <a:r>
              <a:rPr lang="fr-BE" dirty="0"/>
              <a:t>(sen)</a:t>
            </a:r>
          </a:p>
          <a:p>
            <a:r>
              <a:rPr lang="fr-BE" dirty="0"/>
              <a:t>De </a:t>
            </a:r>
            <a:r>
              <a:rPr lang="fr-BE" dirty="0" err="1"/>
              <a:t>sjaal</a:t>
            </a:r>
            <a:r>
              <a:rPr lang="fr-BE" dirty="0"/>
              <a:t>(s)</a:t>
            </a:r>
          </a:p>
          <a:p>
            <a:r>
              <a:rPr lang="fr-BE" dirty="0"/>
              <a:t>De </a:t>
            </a:r>
            <a:r>
              <a:rPr lang="fr-BE" dirty="0" err="1"/>
              <a:t>handtas</a:t>
            </a:r>
            <a:r>
              <a:rPr lang="fr-BE" dirty="0"/>
              <a:t>(sen)</a:t>
            </a:r>
          </a:p>
          <a:p>
            <a:r>
              <a:rPr lang="fr-BE" dirty="0"/>
              <a:t>De </a:t>
            </a:r>
            <a:r>
              <a:rPr lang="fr-BE" dirty="0" err="1"/>
              <a:t>bril</a:t>
            </a:r>
            <a:r>
              <a:rPr lang="fr-BE" dirty="0"/>
              <a:t> – de </a:t>
            </a:r>
            <a:r>
              <a:rPr lang="fr-BE" dirty="0" err="1"/>
              <a:t>zonnebril</a:t>
            </a:r>
            <a:endParaRPr lang="fr-BE" dirty="0"/>
          </a:p>
          <a:p>
            <a:endParaRPr lang="fr-BE" dirty="0"/>
          </a:p>
        </p:txBody>
      </p:sp>
      <p:pic>
        <p:nvPicPr>
          <p:cNvPr id="13314" name="Picture 2" descr="http://dory.fr/images/vetements-chaussures/ceintur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722312"/>
            <a:ext cx="1672275" cy="114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educol.net/coloriage-chapeau-dm193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836" y="722312"/>
            <a:ext cx="2349264" cy="166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aapiv.ch/dessins/dessinsaapiv2/bonne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062" y="722312"/>
            <a:ext cx="1357474" cy="166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dory.fr/images/vetements-chaussures/casquet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2281840"/>
            <a:ext cx="1981198" cy="175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www.educol.net/coloriage-gant-dl189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294" y="2281840"/>
            <a:ext cx="1393271" cy="196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ttp://thumbs.dreamstime.com/x/croquis-de-cravate-de-v%C3%AAtement-2827325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934" y="2635250"/>
            <a:ext cx="1612900" cy="16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http://www.coloriageaimprimer.org/wp-content/main/2010_05/la-foulard-coloriag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383" y="4248150"/>
            <a:ext cx="2044542" cy="164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 descr="https://cdn.instantluxe.com/images/landing/sem/sac-trapeze-celine-209-27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49" y="4248150"/>
            <a:ext cx="2041525" cy="204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Picture 18" descr="http://dory.fr/images/vetements-chaussures/lunette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062" y="4772819"/>
            <a:ext cx="2550201" cy="9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01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[4] De </a:t>
            </a:r>
            <a:r>
              <a:rPr lang="fr-BE" dirty="0" err="1"/>
              <a:t>prints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en het </a:t>
            </a:r>
            <a:r>
              <a:rPr lang="fr-BE" dirty="0" err="1"/>
              <a:t>materiaal</a:t>
            </a:r>
            <a:endParaRPr lang="fr-BE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Les imprimés et la matière</a:t>
            </a:r>
          </a:p>
        </p:txBody>
      </p:sp>
    </p:spTree>
    <p:extLst>
      <p:ext uri="{BB962C8B-B14F-4D97-AF65-F5344CB8AC3E}">
        <p14:creationId xmlns:p14="http://schemas.microsoft.com/office/powerpoint/2010/main" val="347623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85800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materialen</a:t>
            </a:r>
            <a:r>
              <a:rPr lang="fr-BE" dirty="0"/>
              <a:t> [ + adj.]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839788" y="1295400"/>
            <a:ext cx="3932237" cy="4573588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stof</a:t>
            </a:r>
            <a:r>
              <a:rPr lang="fr-BE" dirty="0"/>
              <a:t>(</a:t>
            </a:r>
            <a:r>
              <a:rPr lang="fr-BE" dirty="0" err="1"/>
              <a:t>fen</a:t>
            </a:r>
            <a:r>
              <a:rPr lang="fr-BE" dirty="0"/>
              <a:t>)</a:t>
            </a:r>
          </a:p>
          <a:p>
            <a:r>
              <a:rPr lang="fr-BE" dirty="0"/>
              <a:t>De </a:t>
            </a:r>
            <a:r>
              <a:rPr lang="fr-BE" dirty="0" err="1"/>
              <a:t>katoen</a:t>
            </a:r>
            <a:r>
              <a:rPr lang="fr-BE" dirty="0"/>
              <a:t> [</a:t>
            </a:r>
            <a:r>
              <a:rPr lang="fr-BE" dirty="0" err="1"/>
              <a:t>katoenen</a:t>
            </a:r>
            <a:r>
              <a:rPr lang="fr-BE" dirty="0"/>
              <a:t>]</a:t>
            </a:r>
          </a:p>
          <a:p>
            <a:r>
              <a:rPr lang="fr-BE" dirty="0"/>
              <a:t>De </a:t>
            </a:r>
            <a:r>
              <a:rPr lang="fr-BE" dirty="0" err="1"/>
              <a:t>wol</a:t>
            </a:r>
            <a:r>
              <a:rPr lang="fr-BE" dirty="0"/>
              <a:t> [</a:t>
            </a:r>
            <a:r>
              <a:rPr lang="fr-BE" dirty="0" err="1"/>
              <a:t>wollen</a:t>
            </a:r>
            <a:r>
              <a:rPr lang="fr-BE" dirty="0"/>
              <a:t>]</a:t>
            </a:r>
          </a:p>
          <a:p>
            <a:r>
              <a:rPr lang="fr-BE" dirty="0"/>
              <a:t>De </a:t>
            </a:r>
            <a:r>
              <a:rPr lang="fr-BE" dirty="0" err="1"/>
              <a:t>zijde</a:t>
            </a:r>
            <a:r>
              <a:rPr lang="fr-BE" dirty="0"/>
              <a:t> [</a:t>
            </a:r>
            <a:r>
              <a:rPr lang="fr-BE" dirty="0" err="1"/>
              <a:t>zijden</a:t>
            </a:r>
            <a:r>
              <a:rPr lang="fr-BE" dirty="0"/>
              <a:t>]</a:t>
            </a:r>
          </a:p>
          <a:p>
            <a:r>
              <a:rPr lang="fr-BE" dirty="0"/>
              <a:t>Het (</a:t>
            </a:r>
            <a:r>
              <a:rPr lang="fr-BE" dirty="0" err="1"/>
              <a:t>rib</a:t>
            </a:r>
            <a:r>
              <a:rPr lang="fr-BE" dirty="0"/>
              <a:t>)</a:t>
            </a:r>
            <a:r>
              <a:rPr lang="fr-BE" dirty="0" err="1"/>
              <a:t>fluweel</a:t>
            </a:r>
            <a:r>
              <a:rPr lang="fr-BE" dirty="0"/>
              <a:t> [</a:t>
            </a:r>
            <a:r>
              <a:rPr lang="fr-BE" dirty="0" err="1"/>
              <a:t>fluwelen</a:t>
            </a:r>
            <a:r>
              <a:rPr lang="fr-BE" dirty="0"/>
              <a:t>]</a:t>
            </a:r>
          </a:p>
          <a:p>
            <a:r>
              <a:rPr lang="fr-BE" dirty="0"/>
              <a:t>Het </a:t>
            </a:r>
            <a:r>
              <a:rPr lang="fr-BE" dirty="0" err="1"/>
              <a:t>leer</a:t>
            </a:r>
            <a:r>
              <a:rPr lang="fr-BE" dirty="0"/>
              <a:t> [</a:t>
            </a:r>
            <a:r>
              <a:rPr lang="fr-BE" dirty="0" err="1"/>
              <a:t>leren</a:t>
            </a:r>
            <a:r>
              <a:rPr lang="fr-BE" dirty="0"/>
              <a:t>]</a:t>
            </a:r>
          </a:p>
          <a:p>
            <a:r>
              <a:rPr lang="fr-BE" dirty="0"/>
              <a:t>De polyester [polyester]</a:t>
            </a:r>
          </a:p>
          <a:p>
            <a:r>
              <a:rPr lang="fr-BE" dirty="0"/>
              <a:t>De nylon [nylon]</a:t>
            </a:r>
          </a:p>
          <a:p>
            <a:r>
              <a:rPr lang="fr-BE" dirty="0"/>
              <a:t>De suède [suède]</a:t>
            </a:r>
          </a:p>
          <a:p>
            <a:r>
              <a:rPr lang="fr-BE" dirty="0"/>
              <a:t>Het crêpe [crêpe]</a:t>
            </a:r>
          </a:p>
          <a:p>
            <a:r>
              <a:rPr lang="fr-BE" dirty="0"/>
              <a:t>Het plastic [plastic]</a:t>
            </a:r>
          </a:p>
          <a:p>
            <a:r>
              <a:rPr lang="fr-BE" dirty="0"/>
              <a:t>Het </a:t>
            </a:r>
            <a:r>
              <a:rPr lang="fr-BE" dirty="0" err="1"/>
              <a:t>neopreen</a:t>
            </a:r>
            <a:r>
              <a:rPr lang="fr-BE" dirty="0"/>
              <a:t> [</a:t>
            </a:r>
            <a:r>
              <a:rPr lang="fr-BE" dirty="0" err="1"/>
              <a:t>neopreen</a:t>
            </a:r>
            <a:r>
              <a:rPr lang="fr-BE" dirty="0"/>
              <a:t>]</a:t>
            </a:r>
          </a:p>
          <a:p>
            <a:endParaRPr lang="fr-BE" dirty="0"/>
          </a:p>
        </p:txBody>
      </p:sp>
      <p:pic>
        <p:nvPicPr>
          <p:cNvPr id="14338" name="Picture 2" descr="http://images.clipartlogo.com/files/images/45/459414/fabric-roll-clip-art_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685796"/>
            <a:ext cx="3025775" cy="139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556" y="580334"/>
            <a:ext cx="1408945" cy="1430132"/>
          </a:xfrm>
          <a:prstGeom prst="rect">
            <a:avLst/>
          </a:prstGeom>
        </p:spPr>
      </p:pic>
      <p:pic>
        <p:nvPicPr>
          <p:cNvPr id="14340" name="Picture 4" descr="http://www.migrosmagazine.ch/_storage/asset/4215506/storage/mymi:image-article_2/file/13967908/069083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382" y="580334"/>
            <a:ext cx="2186518" cy="163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www.educol.net/coloriage-ver-a-soie-avec-cocon-dm129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019" y="2081212"/>
            <a:ext cx="2353244" cy="166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loisir-creatif-fr.buttinette.com/shop-system/FR_fr_BU/images/zwischenseiten/28000/cord-stoff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4" y="2309808"/>
            <a:ext cx="1965325" cy="111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://blog.laruedesartisans.com/wp-content/uploads/2014/03/logo-cui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501" y="2309808"/>
            <a:ext cx="1734828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http://www.oliver-sport.de/wp-content/uploads/Logo-Polyest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641" y="3747309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0" name="Picture 14" descr="http://static1.squarespace.com/static/5421ad4ee4b0c158abefade3/54e4ff63e4b0c27b3133010d/54e508f1e4b0af772c525435/1428686797971/nylon-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896" y="4183636"/>
            <a:ext cx="1327150" cy="27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2" name="Picture 16" descr="http://coloriages.dessins.free.fr/images/faon%20bambi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875" y="3747309"/>
            <a:ext cx="1710555" cy="22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4" name="Picture 18" descr="http://lamerceriedescreateurs.fr/126-home_default/tissu-voile-de-coton-imprime-noir-blanc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627" y="4211662"/>
            <a:ext cx="1697037" cy="169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6" name="Picture 20" descr="http://www.phonemus.fr/images/bibliotheque/bouteille_plastique.g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5060180"/>
            <a:ext cx="1243390" cy="114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8" name="Picture 22" descr="http://www.cleverbrand.com/img/img_large/1901-10000/1912-NeoStripPlain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220" y="4888637"/>
            <a:ext cx="1355725" cy="135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61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62000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prints</a:t>
            </a:r>
            <a:r>
              <a:rPr lang="fr-BE" dirty="0"/>
              <a:t> [ + adj.]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409700"/>
            <a:ext cx="3932237" cy="4459288"/>
          </a:xfrm>
        </p:spPr>
        <p:txBody>
          <a:bodyPr>
            <a:normAutofit lnSpcReduction="10000"/>
          </a:bodyPr>
          <a:lstStyle/>
          <a:p>
            <a:r>
              <a:rPr lang="fr-BE" dirty="0"/>
              <a:t>Het </a:t>
            </a:r>
            <a:r>
              <a:rPr lang="fr-BE" dirty="0" err="1"/>
              <a:t>merkprintje</a:t>
            </a:r>
            <a:r>
              <a:rPr lang="fr-BE" dirty="0"/>
              <a:t>(s)</a:t>
            </a:r>
          </a:p>
          <a:p>
            <a:r>
              <a:rPr lang="fr-BE" dirty="0"/>
              <a:t>De </a:t>
            </a:r>
            <a:r>
              <a:rPr lang="fr-BE" dirty="0" err="1"/>
              <a:t>streep</a:t>
            </a:r>
            <a:r>
              <a:rPr lang="fr-BE" dirty="0"/>
              <a:t> [</a:t>
            </a:r>
            <a:r>
              <a:rPr lang="fr-BE" dirty="0" err="1"/>
              <a:t>gespreept</a:t>
            </a:r>
            <a:r>
              <a:rPr lang="fr-BE" dirty="0"/>
              <a:t>(e)]</a:t>
            </a:r>
          </a:p>
          <a:p>
            <a:r>
              <a:rPr lang="fr-BE" dirty="0"/>
              <a:t>De </a:t>
            </a:r>
            <a:r>
              <a:rPr lang="fr-BE" dirty="0" err="1"/>
              <a:t>mozaïek</a:t>
            </a:r>
            <a:r>
              <a:rPr lang="fr-BE" dirty="0"/>
              <a:t> </a:t>
            </a:r>
            <a:r>
              <a:rPr lang="fr-BE" dirty="0" err="1"/>
              <a:t>print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ruitvormige</a:t>
            </a:r>
            <a:r>
              <a:rPr lang="fr-BE" dirty="0"/>
              <a:t> </a:t>
            </a:r>
            <a:r>
              <a:rPr lang="fr-BE" dirty="0" err="1"/>
              <a:t>print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Schotse</a:t>
            </a:r>
            <a:r>
              <a:rPr lang="fr-BE" dirty="0"/>
              <a:t> </a:t>
            </a:r>
            <a:r>
              <a:rPr lang="fr-BE" dirty="0" err="1"/>
              <a:t>print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Oosterse</a:t>
            </a:r>
            <a:r>
              <a:rPr lang="fr-BE" dirty="0"/>
              <a:t> </a:t>
            </a:r>
            <a:r>
              <a:rPr lang="fr-BE" dirty="0" err="1"/>
              <a:t>print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geometrische</a:t>
            </a:r>
            <a:r>
              <a:rPr lang="fr-BE" dirty="0"/>
              <a:t> </a:t>
            </a:r>
            <a:r>
              <a:rPr lang="fr-BE" dirty="0" err="1"/>
              <a:t>print</a:t>
            </a:r>
            <a:endParaRPr lang="fr-BE" dirty="0"/>
          </a:p>
          <a:p>
            <a:r>
              <a:rPr lang="nl-NL" dirty="0"/>
              <a:t>De dierenprint(s)</a:t>
            </a:r>
            <a:endParaRPr lang="fr-BE" dirty="0"/>
          </a:p>
          <a:p>
            <a:r>
              <a:rPr lang="nl-NL" dirty="0"/>
              <a:t>De fotoprint(s)</a:t>
            </a:r>
            <a:endParaRPr lang="fr-BE" dirty="0"/>
          </a:p>
          <a:p>
            <a:r>
              <a:rPr lang="nl-NL" dirty="0"/>
              <a:t>De abstracte print(s)</a:t>
            </a:r>
            <a:endParaRPr lang="fr-BE" dirty="0"/>
          </a:p>
          <a:p>
            <a:r>
              <a:rPr lang="nl-NL" dirty="0"/>
              <a:t>De bloemenprint(s)</a:t>
            </a:r>
            <a:endParaRPr lang="fr-BE" dirty="0"/>
          </a:p>
          <a:p>
            <a:r>
              <a:rPr lang="nl-NL" dirty="0"/>
              <a:t>De etnische print(s)</a:t>
            </a:r>
          </a:p>
          <a:p>
            <a:r>
              <a:rPr lang="nl-NL" dirty="0"/>
              <a:t>Het jacquard motief</a:t>
            </a:r>
            <a:endParaRPr lang="fr-BE" dirty="0"/>
          </a:p>
        </p:txBody>
      </p:sp>
      <p:pic>
        <p:nvPicPr>
          <p:cNvPr id="15362" name="Picture 2" descr="http://www.ranklogos.com/wp-content/uploads/2012/04/Tommy-Hilfiger-log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746" y="693267"/>
            <a:ext cx="973138" cy="72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p.maquaire.free.fr/heeza/eyethink/scanimation_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072" y="667753"/>
            <a:ext cx="1638057" cy="144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www.fond-ecran-image.com/galerie-membre/religieux/tete-de-mouton-mosaiqu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680558"/>
            <a:ext cx="1698625" cy="172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www.kiabi.be/fr/images/robe-col-v-imprime-carreaux--imprime-carreaux-femme-tg039_1_fr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608" y="549925"/>
            <a:ext cx="1510191" cy="198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://www.thesweetmercerie.com/boutique/images_produits/coupon-imprime-carreaux-ecossais-z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7607" y="1860261"/>
            <a:ext cx="1295173" cy="9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http://i01.i.aliimg.com/wsphoto/v9/1408023887/2015-New-Japanese-Style-DIY-font-b-Print-b-font-100-Cotton-retro-pink-elegant-fon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8" y="2118701"/>
            <a:ext cx="1924578" cy="192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http://static.smallable.com/542727-thickbox/tapis-imprime-geometrique-gris-clair-gris-fonc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19257" y="2408485"/>
            <a:ext cx="1634794" cy="163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 descr="http://i.ebayimg.com/00/s/ODAwWDgwMA==/z/~6sAAOxyThVTY69T/$_3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633" y="2650866"/>
            <a:ext cx="2009065" cy="200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 descr="http://www.kevertje.com/media/catalog/product/cache/1/image/1200x1200/9df78eab33525d08d6e5fb8d27136e95/f/o/fotoprint_tee_-_scotch_shrunk_15410351521-d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507" y="3184038"/>
            <a:ext cx="1932709" cy="193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 descr="http://www.thesweetmercerie.com/boutique/images_produits/tissu-vis-ea-imprime-abstrait-z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49" y="4182437"/>
            <a:ext cx="2212975" cy="165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2" name="Picture 22" descr="http://www.positie-outlet.nl/images/products/large_20303_31038100999D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758" y="3830955"/>
            <a:ext cx="1392341" cy="218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4" name="Picture 24" descr="http://imworld.aufeminin.com/dossiers/D20130615/robe-imprime-afrique-la-redoute-1-163710_L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406" y="4807553"/>
            <a:ext cx="1617518" cy="161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6" name="Picture 26" descr="http://www.kiabi.com/images/bonnet-peruvien-imprime-jacquard-jacquard-bleu-petit-garcon-gg870_1_frm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563" y="5108616"/>
            <a:ext cx="1100459" cy="14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03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[5] Het </a:t>
            </a:r>
            <a:r>
              <a:rPr lang="fr-BE" dirty="0" err="1"/>
              <a:t>uiterlijk</a:t>
            </a:r>
            <a:endParaRPr lang="fr-BE" dirty="0"/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L’apparence</a:t>
            </a:r>
          </a:p>
        </p:txBody>
      </p:sp>
    </p:spTree>
    <p:extLst>
      <p:ext uri="{BB962C8B-B14F-4D97-AF65-F5344CB8AC3E}">
        <p14:creationId xmlns:p14="http://schemas.microsoft.com/office/powerpoint/2010/main" val="96489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66750"/>
          </a:xfrm>
        </p:spPr>
        <p:txBody>
          <a:bodyPr/>
          <a:lstStyle/>
          <a:p>
            <a:pPr algn="ctr"/>
            <a:r>
              <a:rPr lang="fr-BE" dirty="0" err="1"/>
              <a:t>Iemand</a:t>
            </a:r>
            <a:r>
              <a:rPr lang="fr-BE" dirty="0"/>
              <a:t> </a:t>
            </a:r>
            <a:r>
              <a:rPr lang="fr-BE" dirty="0" err="1"/>
              <a:t>beschrijven</a:t>
            </a:r>
            <a:endParaRPr lang="fr-BE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half" idx="2"/>
          </p:nvPr>
        </p:nvSpPr>
        <p:spPr>
          <a:xfrm>
            <a:off x="839788" y="1247775"/>
            <a:ext cx="3932237" cy="4621213"/>
          </a:xfrm>
        </p:spPr>
        <p:txBody>
          <a:bodyPr/>
          <a:lstStyle/>
          <a:p>
            <a:pPr algn="ctr"/>
            <a:r>
              <a:rPr lang="fr-BE" dirty="0" err="1"/>
              <a:t>Beschrijf</a:t>
            </a:r>
            <a:r>
              <a:rPr lang="fr-BE" dirty="0"/>
              <a:t> de </a:t>
            </a:r>
            <a:r>
              <a:rPr lang="fr-BE" dirty="0" err="1"/>
              <a:t>foto’s</a:t>
            </a:r>
            <a:endParaRPr lang="fr-BE" dirty="0"/>
          </a:p>
        </p:txBody>
      </p:sp>
      <p:pic>
        <p:nvPicPr>
          <p:cNvPr id="16386" name="Picture 2" descr="http://www.maxitendance.com/wp-content/uploads/HLIC/e353d6df66daf1ae08d544d8a80bad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81" y="647587"/>
            <a:ext cx="6730629" cy="580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2671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794</Words>
  <Application>Microsoft Macintosh PowerPoint</Application>
  <PresentationFormat>Grand écran</PresentationFormat>
  <Paragraphs>154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Thème Office</vt:lpstr>
      <vt:lpstr>Het lichaam – Het uiterlijk De kleren </vt:lpstr>
      <vt:lpstr>[1] Het geslacht</vt:lpstr>
      <vt:lpstr>Wie is wie?</vt:lpstr>
      <vt:lpstr>[2] Het lichaam</vt:lpstr>
      <vt:lpstr>Présentation PowerPoint</vt:lpstr>
      <vt:lpstr>Présentation PowerPoint</vt:lpstr>
      <vt:lpstr>Het haar</vt:lpstr>
      <vt:lpstr>Het gezicht</vt:lpstr>
      <vt:lpstr>De romp</vt:lpstr>
      <vt:lpstr>De ledenmaten</vt:lpstr>
      <vt:lpstr>[3]De kleren  en de accessoires</vt:lpstr>
      <vt:lpstr>Kleren</vt:lpstr>
      <vt:lpstr>Het ondergoed</vt:lpstr>
      <vt:lpstr>Accessoires</vt:lpstr>
      <vt:lpstr>Accessoires</vt:lpstr>
      <vt:lpstr>[4] De prints  en het materiaal</vt:lpstr>
      <vt:lpstr>De materialen [ + adj.]</vt:lpstr>
      <vt:lpstr>De prints [ + adj.]</vt:lpstr>
      <vt:lpstr>[5] Het uiterlijk</vt:lpstr>
      <vt:lpstr>Iemand beschrijven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Briol</dc:creator>
  <cp:lastModifiedBy>Cédric LUTHERS</cp:lastModifiedBy>
  <cp:revision>36</cp:revision>
  <dcterms:created xsi:type="dcterms:W3CDTF">2015-04-19T17:05:13Z</dcterms:created>
  <dcterms:modified xsi:type="dcterms:W3CDTF">2021-05-20T14:36:58Z</dcterms:modified>
</cp:coreProperties>
</file>