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75" r:id="rId4"/>
    <p:sldId id="258" r:id="rId5"/>
    <p:sldId id="272" r:id="rId6"/>
    <p:sldId id="257" r:id="rId7"/>
    <p:sldId id="267" r:id="rId8"/>
    <p:sldId id="263" r:id="rId9"/>
    <p:sldId id="264" r:id="rId10"/>
    <p:sldId id="265" r:id="rId11"/>
    <p:sldId id="266" r:id="rId12"/>
    <p:sldId id="268" r:id="rId13"/>
    <p:sldId id="261" r:id="rId14"/>
    <p:sldId id="262" r:id="rId15"/>
    <p:sldId id="260" r:id="rId16"/>
    <p:sldId id="269" r:id="rId17"/>
    <p:sldId id="270" r:id="rId18"/>
    <p:sldId id="271" r:id="rId19"/>
    <p:sldId id="274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9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9B5175-5F9C-F148-A185-0181E2DD4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420E58-F6AF-B243-9810-6511D819C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E52960-BC13-9B4B-A2AB-745260922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3C1C25-0837-1141-93FF-F281BCAC8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2AF29A-FAC4-0E45-9C93-3BFB901E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07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8F198E-3C70-A342-8B3F-13FD8193A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AA1B4A-327B-6847-AAF7-CED39F6C2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F16318-6D2E-5A4B-A6C9-AB0540014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5BFAA4-0E58-9B4F-80D2-3AC3CA69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9B8E82-3E32-7F4C-936C-782D25705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738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B1C49-08F3-0949-B940-98B0AEDA3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D7D580-AA38-F84A-98C0-B8DF74577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AC3A4B-9A2B-014D-9754-B0DB97FFD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FBA090-FDC9-6643-A366-08C692E85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17E69E-283B-BB42-9101-D726C686D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90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CFA5FC-711F-D149-B4D9-C40B2DC2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697552-4F7A-FC4D-9A9A-AEE07815B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941FA9-2656-8D4B-B4E9-F2FDC53C9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4DC69E-55AA-8946-9407-DA813BE21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E8D880-F1A7-A946-848A-5F2F60B0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2E6C6DF-8F62-194A-9200-9E5F0C003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329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8A455A-E8DB-F94C-9D96-660EA3CD6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0BFF5B-9CD1-5143-AC57-BBA5A23E6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5CDDFB2-4CCE-094A-AB35-6739A17F8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5172CE9-8EA6-0E4D-9FF6-7FF4407611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420853B-EE18-7F4A-9027-F12448BADA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896184C-3451-184E-92DD-A32EB9603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B137BFA-54B0-0741-B589-50298C4FC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A105D0B-369D-AE45-B57F-44BED273A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31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7036B1-0981-744E-A357-6E08AB670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A179745-F33A-C542-938B-FBCD2635C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65CD4FE-4D9D-7F45-BB00-D38A133B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C1F983C-53AE-0148-A22B-D72371E45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470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5614AE-391B-C84C-A0BF-D5C7E8684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1B8F806-66C3-554E-8326-0B76535D6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38B022-8AE8-C941-85D7-D77479AFF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45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D04683-F438-4C43-9105-D3C634412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424A9E-1ECA-8C43-96BA-59E115DC9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FC07E1A-4644-6C49-AD83-D038DAACF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25385B-13AE-FC4C-85E0-0B4BF509A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0154A07-7DC8-BA48-B614-0380B247E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B449F29-1C5F-DB49-9623-B2512F78C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1593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0A5447-77E2-DC48-91B7-7B51FB11D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9EDFBE8-3D98-B54B-9131-D3B9E1008B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785F8B-26C8-2847-8FFF-9BE154C59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730A3D-4805-784A-B8BD-E17B62B75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E2501F-4803-604D-AB0A-9DA0319FD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E76977-2C03-1344-A700-AA2F0502A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0320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5D1B33-2055-AE49-AB36-A066F96E8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2C684EB-3543-7148-BE37-E70012827E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3136C-0440-F44F-9587-E7C0DCD7B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E5516D-E443-5648-92B2-0795BDF1C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626B93-6F8E-1044-BFBC-E01ECFE6E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206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BE1F72C-5E84-1945-B2FC-A4430BFF81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DF07274-2E29-B84C-B021-AB9CC4846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421DFF-018E-7842-8266-EC2176E96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9EF51D-B0DC-B842-941F-6F79D3A6E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0A6A9C-F785-F04D-BD8E-D832A8E8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25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C1705B7-84A0-8840-9225-B2CB7BF94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3941F4-6F45-1444-BDB7-88434E990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0E183E-41B8-D146-9BD2-3D9912E70A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60552-9755-084D-B15C-EB7A5033360A}" type="datetimeFigureOut">
              <a:rPr lang="fr-FR" smtClean="0"/>
              <a:t>14/07/2020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3EE494-9CC8-6B46-B381-C7BBEC03E6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A77C2B-86CE-A24F-9F8C-5A2A7943CF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A015F-DDD1-3445-AB84-57B71ACDF0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412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applewebdata://C0E92A32-BBA2-47AB-8DDD-7EE7F1A810CF/#_ftnref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DFA5CA4-F7B2-334D-96ED-D46E300DAD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988" y="1442172"/>
            <a:ext cx="8582025" cy="2177328"/>
          </a:xfrm>
        </p:spPr>
        <p:txBody>
          <a:bodyPr anchor="ctr">
            <a:normAutofit/>
          </a:bodyPr>
          <a:lstStyle/>
          <a:p>
            <a:r>
              <a:rPr lang="fr-FR" sz="6600"/>
              <a:t>Structure de la phrase</a:t>
            </a:r>
          </a:p>
        </p:txBody>
      </p:sp>
      <p:sp>
        <p:nvSpPr>
          <p:cNvPr id="18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01347E-1374-C049-9286-89FC41FD7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66988" y="3962400"/>
            <a:ext cx="7058025" cy="581025"/>
          </a:xfrm>
        </p:spPr>
        <p:txBody>
          <a:bodyPr anchor="ctr">
            <a:normAutofit/>
          </a:bodyPr>
          <a:lstStyle/>
          <a:p>
            <a:r>
              <a:rPr lang="fr-FR" sz="2800">
                <a:solidFill>
                  <a:srgbClr val="FFFFFF"/>
                </a:solidFill>
              </a:rPr>
              <a:t>Proposition principale &amp; coordonnée</a:t>
            </a:r>
          </a:p>
        </p:txBody>
      </p:sp>
    </p:spTree>
    <p:extLst>
      <p:ext uri="{BB962C8B-B14F-4D97-AF65-F5344CB8AC3E}">
        <p14:creationId xmlns:p14="http://schemas.microsoft.com/office/powerpoint/2010/main" val="3568976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F6691B-0CF0-8B45-B1AA-A1D81D868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Proposition </a:t>
            </a:r>
            <a:r>
              <a:rPr lang="en-US" sz="7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principale</a:t>
            </a:r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(P1)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460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E6D3F-78CF-814C-B24D-8B9CFF65E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4944152" cy="162232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Principe de base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8922300-40C4-4470-ADA8-9257A11EF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38400"/>
            <a:ext cx="4944151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Le </a:t>
            </a:r>
            <a:r>
              <a:rPr lang="en-US" sz="2400" b="1" dirty="0" err="1"/>
              <a:t>verbe</a:t>
            </a:r>
            <a:r>
              <a:rPr lang="en-US" sz="2400" b="1" dirty="0"/>
              <a:t> </a:t>
            </a:r>
            <a:r>
              <a:rPr lang="en-US" sz="2400" b="1" dirty="0" err="1"/>
              <a:t>conjugué</a:t>
            </a:r>
            <a:endParaRPr lang="en-US" sz="2400" b="1" dirty="0"/>
          </a:p>
          <a:p>
            <a:pPr marL="0" indent="0" algn="ctr">
              <a:buNone/>
            </a:pPr>
            <a:r>
              <a:rPr lang="en-US" sz="2400" dirty="0"/>
              <a:t>se place </a:t>
            </a:r>
            <a:r>
              <a:rPr lang="en-US" sz="2400" dirty="0" err="1"/>
              <a:t>en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/>
              <a:t>2e position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93C73B2-0B33-C748-AB9E-A64F38127F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91" r="7512" b="3"/>
          <a:stretch/>
        </p:blipFill>
        <p:spPr>
          <a:xfrm>
            <a:off x="6980990" y="833418"/>
            <a:ext cx="4322969" cy="518791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019180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BFD0DB-3DFE-BF4F-AB61-D7403519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proposition principale (P1)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517B094-D957-1E4C-965D-A8DA2E8025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8585014"/>
              </p:ext>
            </p:extLst>
          </p:nvPr>
        </p:nvGraphicFramePr>
        <p:xfrm>
          <a:off x="838200" y="1825625"/>
          <a:ext cx="10515600" cy="1498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94247941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7051604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5501816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909845359"/>
                    </a:ext>
                  </a:extLst>
                </a:gridCol>
              </a:tblGrid>
              <a:tr h="1498343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COMPLÉMENT(S)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Reste du Groupe Verbal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8984"/>
                  </a:ext>
                </a:extLst>
              </a:tr>
            </a:tbl>
          </a:graphicData>
        </a:graphic>
      </p:graphicFrame>
      <p:sp>
        <p:nvSpPr>
          <p:cNvPr id="5" name="Flèche vers le bas 4">
            <a:extLst>
              <a:ext uri="{FF2B5EF4-FFF2-40B4-BE49-F238E27FC236}">
                <a16:creationId xmlns:a16="http://schemas.microsoft.com/office/drawing/2014/main" id="{9E0396D2-324A-DA42-A6C5-D5C91CA1A1E6}"/>
              </a:ext>
            </a:extLst>
          </p:cNvPr>
          <p:cNvSpPr/>
          <p:nvPr/>
        </p:nvSpPr>
        <p:spPr>
          <a:xfrm rot="10800000">
            <a:off x="4300151" y="3429000"/>
            <a:ext cx="1099752" cy="21315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 vers le bas 5">
            <a:extLst>
              <a:ext uri="{FF2B5EF4-FFF2-40B4-BE49-F238E27FC236}">
                <a16:creationId xmlns:a16="http://schemas.microsoft.com/office/drawing/2014/main" id="{E8117D34-8FE7-0844-AE9B-05D971168AA5}"/>
              </a:ext>
            </a:extLst>
          </p:cNvPr>
          <p:cNvSpPr/>
          <p:nvPr/>
        </p:nvSpPr>
        <p:spPr>
          <a:xfrm rot="10800000">
            <a:off x="9539416" y="3429000"/>
            <a:ext cx="1050325" cy="21315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EA46209-7627-D447-B3C0-8D40C6D208AA}"/>
              </a:ext>
            </a:extLst>
          </p:cNvPr>
          <p:cNvSpPr txBox="1"/>
          <p:nvPr/>
        </p:nvSpPr>
        <p:spPr>
          <a:xfrm>
            <a:off x="3935626" y="568410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EN 2</a:t>
            </a:r>
            <a:r>
              <a:rPr lang="fr-FR" baseline="30000" dirty="0"/>
              <a:t>e</a:t>
            </a:r>
            <a:r>
              <a:rPr lang="fr-FR" dirty="0"/>
              <a:t> POSITION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1062552-7468-4A40-91DD-F2BE1C05E362}"/>
              </a:ext>
            </a:extLst>
          </p:cNvPr>
          <p:cNvSpPr txBox="1"/>
          <p:nvPr/>
        </p:nvSpPr>
        <p:spPr>
          <a:xfrm>
            <a:off x="8993660" y="5665573"/>
            <a:ext cx="2360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PARTICULE SÉPARABLE</a:t>
            </a:r>
          </a:p>
          <a:p>
            <a:pPr algn="ctr"/>
            <a:r>
              <a:rPr lang="fr-FR" dirty="0"/>
              <a:t>(et autres)</a:t>
            </a:r>
          </a:p>
        </p:txBody>
      </p:sp>
    </p:spTree>
    <p:extLst>
      <p:ext uri="{BB962C8B-B14F-4D97-AF65-F5344CB8AC3E}">
        <p14:creationId xmlns:p14="http://schemas.microsoft.com/office/powerpoint/2010/main" val="37773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85701F1-434A-0C46-B80B-F50525595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000000"/>
                </a:solidFill>
              </a:rPr>
              <a:t>Le reste du groupe verbal (RGV)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Ligne fléchée : pivoter à droite">
            <a:extLst>
              <a:ext uri="{FF2B5EF4-FFF2-40B4-BE49-F238E27FC236}">
                <a16:creationId xmlns:a16="http://schemas.microsoft.com/office/drawing/2014/main" id="{AABDFA0C-D984-4D24-B775-9D2302864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01DA90-5F95-D341-BEB5-EAE617EBD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Particule séparable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rgbClr val="000000"/>
                </a:solidFill>
              </a:rPr>
              <a:t>(</a:t>
            </a:r>
            <a:r>
              <a:rPr lang="fr-FR" sz="2000" u="sng" dirty="0" err="1">
                <a:solidFill>
                  <a:srgbClr val="000000"/>
                </a:solidFill>
              </a:rPr>
              <a:t>aan</a:t>
            </a:r>
            <a:r>
              <a:rPr lang="fr-FR" sz="2000" dirty="0" err="1">
                <a:solidFill>
                  <a:srgbClr val="000000"/>
                </a:solidFill>
              </a:rPr>
              <a:t>komen</a:t>
            </a:r>
            <a:r>
              <a:rPr lang="fr-FR" sz="2000" dirty="0">
                <a:solidFill>
                  <a:srgbClr val="000000"/>
                </a:solidFill>
              </a:rPr>
              <a:t>, </a:t>
            </a:r>
            <a:r>
              <a:rPr lang="fr-FR" sz="2000" u="sng" dirty="0" err="1">
                <a:solidFill>
                  <a:srgbClr val="000000"/>
                </a:solidFill>
              </a:rPr>
              <a:t>weg</a:t>
            </a:r>
            <a:r>
              <a:rPr lang="fr-FR" sz="2000" dirty="0" err="1">
                <a:solidFill>
                  <a:srgbClr val="000000"/>
                </a:solidFill>
              </a:rPr>
              <a:t>gaan</a:t>
            </a:r>
            <a:r>
              <a:rPr lang="fr-FR" sz="2000" dirty="0">
                <a:solidFill>
                  <a:srgbClr val="000000"/>
                </a:solidFill>
              </a:rPr>
              <a:t>, </a:t>
            </a:r>
            <a:r>
              <a:rPr lang="fr-FR" sz="2000" u="sng" dirty="0" err="1">
                <a:solidFill>
                  <a:srgbClr val="000000"/>
                </a:solidFill>
              </a:rPr>
              <a:t>uit</a:t>
            </a:r>
            <a:r>
              <a:rPr lang="fr-FR" sz="2000" dirty="0" err="1">
                <a:solidFill>
                  <a:srgbClr val="000000"/>
                </a:solidFill>
              </a:rPr>
              <a:t>spreken</a:t>
            </a:r>
            <a:r>
              <a:rPr lang="fr-FR" sz="2000" dirty="0">
                <a:solidFill>
                  <a:srgbClr val="000000"/>
                </a:solidFill>
              </a:rPr>
              <a:t>)</a:t>
            </a:r>
          </a:p>
          <a:p>
            <a:pPr marL="0" indent="0" algn="ctr">
              <a:buNone/>
            </a:pPr>
            <a:endParaRPr lang="fr-FR" sz="2000" dirty="0">
              <a:solidFill>
                <a:srgbClr val="000000"/>
              </a:solidFill>
            </a:endParaRPr>
          </a:p>
          <a:p>
            <a:r>
              <a:rPr lang="fr-FR" sz="2000" dirty="0">
                <a:solidFill>
                  <a:srgbClr val="000000"/>
                </a:solidFill>
              </a:rPr>
              <a:t>Infinitif</a:t>
            </a:r>
          </a:p>
          <a:p>
            <a:pPr marL="0" indent="0">
              <a:buNone/>
            </a:pPr>
            <a:endParaRPr lang="fr-FR" sz="2000" dirty="0">
              <a:solidFill>
                <a:srgbClr val="000000"/>
              </a:solidFill>
            </a:endParaRPr>
          </a:p>
          <a:p>
            <a:r>
              <a:rPr lang="fr-FR" sz="2000" dirty="0">
                <a:solidFill>
                  <a:srgbClr val="000000"/>
                </a:solidFill>
              </a:rPr>
              <a:t>Participe passé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rgbClr val="000000"/>
                </a:solidFill>
              </a:rPr>
              <a:t>(</a:t>
            </a:r>
            <a:r>
              <a:rPr lang="fr-FR" sz="2000" dirty="0" err="1">
                <a:solidFill>
                  <a:srgbClr val="000000"/>
                </a:solidFill>
              </a:rPr>
              <a:t>gebeld</a:t>
            </a:r>
            <a:r>
              <a:rPr lang="fr-FR" sz="2000" dirty="0">
                <a:solidFill>
                  <a:srgbClr val="000000"/>
                </a:solidFill>
              </a:rPr>
              <a:t>, </a:t>
            </a:r>
            <a:r>
              <a:rPr lang="fr-FR" sz="2000" dirty="0" err="1">
                <a:solidFill>
                  <a:srgbClr val="000000"/>
                </a:solidFill>
              </a:rPr>
              <a:t>gedaan</a:t>
            </a:r>
            <a:r>
              <a:rPr lang="fr-FR" sz="2000" dirty="0">
                <a:solidFill>
                  <a:srgbClr val="000000"/>
                </a:solidFill>
              </a:rPr>
              <a:t>, </a:t>
            </a:r>
            <a:r>
              <a:rPr lang="fr-FR" sz="2000" dirty="0" err="1">
                <a:solidFill>
                  <a:srgbClr val="000000"/>
                </a:solidFill>
              </a:rPr>
              <a:t>gestart</a:t>
            </a:r>
            <a:r>
              <a:rPr lang="fr-FR" sz="2000" dirty="0">
                <a:solidFill>
                  <a:srgbClr val="000000"/>
                </a:solidFill>
              </a:rPr>
              <a:t>, </a:t>
            </a:r>
            <a:r>
              <a:rPr lang="fr-FR" sz="2000" dirty="0" err="1">
                <a:solidFill>
                  <a:srgbClr val="000000"/>
                </a:solidFill>
              </a:rPr>
              <a:t>gemaakt</a:t>
            </a:r>
            <a:r>
              <a:rPr lang="fr-FR" sz="2000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8877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4CBB1F-19EB-9646-AA42-E2D6A208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810E5FD-2315-FC45-A98A-BBD75EA5AF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97060"/>
              </p:ext>
            </p:extLst>
          </p:nvPr>
        </p:nvGraphicFramePr>
        <p:xfrm>
          <a:off x="838200" y="1825625"/>
          <a:ext cx="10515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52831607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587549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70678820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07552288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06906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COMPLÉMENT(S)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3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met de 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69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zus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maakt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eten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klaar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18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nemen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trein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het </a:t>
                      </a:r>
                      <a:r>
                        <a:rPr lang="fr-FR" dirty="0" err="1"/>
                        <a:t>werk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49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leert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Nederlands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72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studenten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komen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vaak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te </a:t>
                      </a:r>
                      <a:r>
                        <a:rPr lang="fr-FR" dirty="0" err="1"/>
                        <a:t>laat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20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moeder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nooit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 </a:t>
                      </a:r>
                      <a:r>
                        <a:rPr lang="fr-FR" dirty="0" err="1"/>
                        <a:t>tijd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97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stappen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trein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553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lerares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na de 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weg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Onze </a:t>
                      </a:r>
                      <a:r>
                        <a:rPr lang="fr-FR" dirty="0" err="1"/>
                        <a:t>ouders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vertrekken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elk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jaar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Spanje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015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071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F6691B-0CF0-8B45-B1AA-A1D81D868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Ordre des </a:t>
            </a:r>
            <a:r>
              <a:rPr lang="en-US" sz="7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compléments</a:t>
            </a:r>
            <a:endParaRPr lang="en-US" sz="7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8004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30F413-CB75-6A4E-9F2A-5527489D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Ordre des compléments (ce qu’on dit)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5FB4E19-1430-7047-BEBB-4FD60CFF17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4071117"/>
              </p:ext>
            </p:extLst>
          </p:nvPr>
        </p:nvGraphicFramePr>
        <p:xfrm>
          <a:off x="2291894" y="3771113"/>
          <a:ext cx="7553115" cy="147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694">
                  <a:extLst>
                    <a:ext uri="{9D8B030D-6E8A-4147-A177-3AD203B41FA5}">
                      <a16:colId xmlns:a16="http://schemas.microsoft.com/office/drawing/2014/main" val="2563508953"/>
                    </a:ext>
                  </a:extLst>
                </a:gridCol>
                <a:gridCol w="2649644">
                  <a:extLst>
                    <a:ext uri="{9D8B030D-6E8A-4147-A177-3AD203B41FA5}">
                      <a16:colId xmlns:a16="http://schemas.microsoft.com/office/drawing/2014/main" val="3345428222"/>
                    </a:ext>
                  </a:extLst>
                </a:gridCol>
                <a:gridCol w="2742777">
                  <a:extLst>
                    <a:ext uri="{9D8B030D-6E8A-4147-A177-3AD203B41FA5}">
                      <a16:colId xmlns:a16="http://schemas.microsoft.com/office/drawing/2014/main" val="1126230564"/>
                    </a:ext>
                  </a:extLst>
                </a:gridCol>
              </a:tblGrid>
              <a:tr h="737616"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TEMPS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MANIÈRE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LIEU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1380197938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elke dag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met de bus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naar school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3845800819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94CA84-D948-B84F-8267-6E4BB8149F71}"/>
              </a:ext>
            </a:extLst>
          </p:cNvPr>
          <p:cNvSpPr txBox="1"/>
          <p:nvPr/>
        </p:nvSpPr>
        <p:spPr>
          <a:xfrm>
            <a:off x="3525795" y="5535826"/>
            <a:ext cx="5140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OUI, MAIS…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AD4A2A-922E-F24A-9396-D86C8AF81BA7}"/>
              </a:ext>
            </a:extLst>
          </p:cNvPr>
          <p:cNvSpPr txBox="1"/>
          <p:nvPr/>
        </p:nvSpPr>
        <p:spPr>
          <a:xfrm>
            <a:off x="5189838" y="2773746"/>
            <a:ext cx="2817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/>
              <a:t>TML</a:t>
            </a:r>
          </a:p>
        </p:txBody>
      </p:sp>
    </p:spTree>
    <p:extLst>
      <p:ext uri="{BB962C8B-B14F-4D97-AF65-F5344CB8AC3E}">
        <p14:creationId xmlns:p14="http://schemas.microsoft.com/office/powerpoint/2010/main" val="6793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D30F413-CB75-6A4E-9F2A-5527489D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Ordre des compléments (la règle)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Espace réservé du contenu 9">
            <a:extLst>
              <a:ext uri="{FF2B5EF4-FFF2-40B4-BE49-F238E27FC236}">
                <a16:creationId xmlns:a16="http://schemas.microsoft.com/office/drawing/2014/main" id="{F446C601-9785-D34D-B454-D1D1BDBE21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153629"/>
              </p:ext>
            </p:extLst>
          </p:nvPr>
        </p:nvGraphicFramePr>
        <p:xfrm>
          <a:off x="320040" y="2660563"/>
          <a:ext cx="11496822" cy="36963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6182">
                  <a:extLst>
                    <a:ext uri="{9D8B030D-6E8A-4147-A177-3AD203B41FA5}">
                      <a16:colId xmlns:a16="http://schemas.microsoft.com/office/drawing/2014/main" val="617468515"/>
                    </a:ext>
                  </a:extLst>
                </a:gridCol>
                <a:gridCol w="2157296">
                  <a:extLst>
                    <a:ext uri="{9D8B030D-6E8A-4147-A177-3AD203B41FA5}">
                      <a16:colId xmlns:a16="http://schemas.microsoft.com/office/drawing/2014/main" val="2208374315"/>
                    </a:ext>
                  </a:extLst>
                </a:gridCol>
                <a:gridCol w="3739368">
                  <a:extLst>
                    <a:ext uri="{9D8B030D-6E8A-4147-A177-3AD203B41FA5}">
                      <a16:colId xmlns:a16="http://schemas.microsoft.com/office/drawing/2014/main" val="78340528"/>
                    </a:ext>
                  </a:extLst>
                </a:gridCol>
                <a:gridCol w="3893976">
                  <a:extLst>
                    <a:ext uri="{9D8B030D-6E8A-4147-A177-3AD203B41FA5}">
                      <a16:colId xmlns:a16="http://schemas.microsoft.com/office/drawing/2014/main" val="3732062737"/>
                    </a:ext>
                  </a:extLst>
                </a:gridCol>
              </a:tblGrid>
              <a:tr h="2724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500">
                          <a:effectLst/>
                        </a:rPr>
                        <a:t> 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1500" cap="small">
                          <a:effectLst/>
                        </a:rPr>
                        <a:t>D’abord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1500" cap="small">
                          <a:effectLst/>
                        </a:rPr>
                        <a:t>Ensuite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1500" cap="small">
                          <a:effectLst/>
                        </a:rPr>
                        <a:t>Exemples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extLst>
                  <a:ext uri="{0D108BD9-81ED-4DB2-BD59-A6C34878D82A}">
                    <a16:rowId xmlns:a16="http://schemas.microsoft.com/office/drawing/2014/main" val="2181734488"/>
                  </a:ext>
                </a:extLst>
              </a:tr>
              <a:tr h="272447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5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500">
                          <a:effectLst/>
                        </a:rPr>
                        <a:t>Principe de base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500">
                          <a:effectLst/>
                        </a:rPr>
                        <a:t>court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500">
                          <a:effectLst/>
                        </a:rPr>
                        <a:t>long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 </a:t>
                      </a:r>
                      <a:endParaRPr lang="fr-B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Ik blijf hier tot vijf uur.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extLst>
                  <a:ext uri="{0D108BD9-81ED-4DB2-BD59-A6C34878D82A}">
                    <a16:rowId xmlns:a16="http://schemas.microsoft.com/office/drawing/2014/main" val="1188800299"/>
                  </a:ext>
                </a:extLst>
              </a:tr>
              <a:tr h="27244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connu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nouveau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35470"/>
                  </a:ext>
                </a:extLst>
              </a:tr>
              <a:tr h="27244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sans préposition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avec préposition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260567"/>
                  </a:ext>
                </a:extLst>
              </a:tr>
              <a:tr h="719748"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 </a:t>
                      </a:r>
                      <a:endParaRPr lang="fr-B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Corollaires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pronoms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noms (groupe nominal)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Steven gaat met hem naar Brussel.</a:t>
                      </a:r>
                      <a:endParaRPr lang="fr-B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De klant belt op, de bediende geeft hem de informatie.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extLst>
                  <a:ext uri="{0D108BD9-81ED-4DB2-BD59-A6C34878D82A}">
                    <a16:rowId xmlns:a16="http://schemas.microsoft.com/office/drawing/2014/main" val="3454349285"/>
                  </a:ext>
                </a:extLst>
              </a:tr>
              <a:tr h="11670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 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500">
                          <a:effectLst/>
                        </a:rPr>
                        <a:t>CP prépositionnels circonstanciels - complément prépositionnel indispensable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We wachten in de cafetaria op onze vriend.</a:t>
                      </a:r>
                      <a:endParaRPr lang="fr-B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Ik spreek met mijn collega over de nieuwe plannen.</a:t>
                      </a:r>
                      <a:endParaRPr lang="fr-B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Ik begin met veel enthousiasme aan dat nieuwe project.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extLst>
                  <a:ext uri="{0D108BD9-81ED-4DB2-BD59-A6C34878D82A}">
                    <a16:rowId xmlns:a16="http://schemas.microsoft.com/office/drawing/2014/main" val="588198126"/>
                  </a:ext>
                </a:extLst>
              </a:tr>
              <a:tr h="71974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temps – manière - lieu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temps – manière - lieu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Ik ben vandaag graag hier.</a:t>
                      </a:r>
                      <a:endParaRPr lang="fr-B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500">
                          <a:effectLst/>
                        </a:rPr>
                        <a:t>We gaan om vijf uur met de metro naar de sportclub.</a:t>
                      </a:r>
                      <a:endParaRPr lang="fr-BE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93" marR="91493" marT="0" marB="0"/>
                </a:tc>
                <a:extLst>
                  <a:ext uri="{0D108BD9-81ED-4DB2-BD59-A6C34878D82A}">
                    <a16:rowId xmlns:a16="http://schemas.microsoft.com/office/drawing/2014/main" val="3636288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673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9E1A49-7A15-B34C-92AF-F3AEE9FE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Ordre des compléments (la suite)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">
            <a:extLst>
              <a:ext uri="{FF2B5EF4-FFF2-40B4-BE49-F238E27FC236}">
                <a16:creationId xmlns:a16="http://schemas.microsoft.com/office/drawing/2014/main" id="{238AA246-C4F7-454D-B98A-CFCF2CD6489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344737" y="2611168"/>
            <a:ext cx="149505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fr-FR" altLang="fr-FR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96DC2C4-DAE6-7D48-BF42-6FB189C3D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699" y="6271261"/>
            <a:ext cx="4932895" cy="45719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06EB6BE-DF19-8546-84D6-EF5BB8FA0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699" y="6348094"/>
            <a:ext cx="149505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BE" altLang="fr-FR" sz="10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[1]</a:t>
            </a:r>
            <a:r>
              <a:rPr kumimoji="0" lang="fr-BE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 CDV fait référence au complément direct du verbe. Le CIV, pour sa part, fait référence à complément indirect du verbe.</a:t>
            </a:r>
            <a:endParaRPr kumimoji="0" lang="fr-BE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60817E8-03D2-1D4C-A56B-10E87DE3EA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2922951"/>
              </p:ext>
            </p:extLst>
          </p:nvPr>
        </p:nvGraphicFramePr>
        <p:xfrm>
          <a:off x="320040" y="2525986"/>
          <a:ext cx="11496822" cy="3965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7307">
                  <a:extLst>
                    <a:ext uri="{9D8B030D-6E8A-4147-A177-3AD203B41FA5}">
                      <a16:colId xmlns:a16="http://schemas.microsoft.com/office/drawing/2014/main" val="2345308498"/>
                    </a:ext>
                  </a:extLst>
                </a:gridCol>
                <a:gridCol w="2528927">
                  <a:extLst>
                    <a:ext uri="{9D8B030D-6E8A-4147-A177-3AD203B41FA5}">
                      <a16:colId xmlns:a16="http://schemas.microsoft.com/office/drawing/2014/main" val="2375211586"/>
                    </a:ext>
                  </a:extLst>
                </a:gridCol>
                <a:gridCol w="3483334">
                  <a:extLst>
                    <a:ext uri="{9D8B030D-6E8A-4147-A177-3AD203B41FA5}">
                      <a16:colId xmlns:a16="http://schemas.microsoft.com/office/drawing/2014/main" val="2704017494"/>
                    </a:ext>
                  </a:extLst>
                </a:gridCol>
                <a:gridCol w="3627254">
                  <a:extLst>
                    <a:ext uri="{9D8B030D-6E8A-4147-A177-3AD203B41FA5}">
                      <a16:colId xmlns:a16="http://schemas.microsoft.com/office/drawing/2014/main" val="2154428845"/>
                    </a:ext>
                  </a:extLst>
                </a:gridCol>
              </a:tblGrid>
              <a:tr h="591430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 </a:t>
                      </a:r>
                      <a:endParaRPr lang="fr-BE" sz="1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CP direct – CP indirect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CDV sans préposition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CIV avec préposition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Ik geef het geld aan de verkoper.</a:t>
                      </a:r>
                      <a:endParaRPr lang="fr-BE" sz="1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Ik geef het geld aan hem.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extLst>
                  <a:ext uri="{0D108BD9-81ED-4DB2-BD59-A6C34878D82A}">
                    <a16:rowId xmlns:a16="http://schemas.microsoft.com/office/drawing/2014/main" val="3796332884"/>
                  </a:ext>
                </a:extLst>
              </a:tr>
              <a:tr h="59143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pronom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noms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Ik geeft hem het geld.</a:t>
                      </a:r>
                      <a:endParaRPr lang="fr-BE" sz="1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Ik geeft het de verkoper.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extLst>
                  <a:ext uri="{0D108BD9-81ED-4DB2-BD59-A6C34878D82A}">
                    <a16:rowId xmlns:a16="http://schemas.microsoft.com/office/drawing/2014/main" val="1507118677"/>
                  </a:ext>
                </a:extLst>
              </a:tr>
              <a:tr h="19245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700">
                          <a:effectLst/>
                        </a:rPr>
                        <a:t>2 pronoms – sans préposition – direct / indirect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700">
                          <a:effectLst/>
                        </a:rPr>
                        <a:t>2 pronoms – sans préposition – indirect / direct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De prof legt de studenten de oefening uit.</a:t>
                      </a:r>
                      <a:endParaRPr lang="fr-BE" sz="1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De prof legt ze hun uit.</a:t>
                      </a:r>
                      <a:endParaRPr lang="fr-BE" sz="1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We sturen onzen klanten de catalogus.</a:t>
                      </a:r>
                      <a:endParaRPr lang="fr-BE" sz="1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We sturen de klant het fax: we sturen het hem.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extLst>
                  <a:ext uri="{0D108BD9-81ED-4DB2-BD59-A6C34878D82A}">
                    <a16:rowId xmlns:a16="http://schemas.microsoft.com/office/drawing/2014/main" val="1860159951"/>
                  </a:ext>
                </a:extLst>
              </a:tr>
              <a:tr h="85805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700">
                          <a:effectLst/>
                        </a:rPr>
                        <a:t>Pronom partitif, réfléchi, réciproque, personnel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700">
                          <a:effectLst/>
                        </a:rPr>
                        <a:t>Pronom démonstratif, indéfini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Ze koopt zich dat.</a:t>
                      </a:r>
                      <a:endParaRPr lang="fr-BE" sz="17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700">
                          <a:effectLst/>
                        </a:rPr>
                        <a:t>We geven elkaar iets.</a:t>
                      </a:r>
                      <a:endParaRPr lang="fr-BE" sz="1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075" marR="109075" marT="0" marB="0"/>
                </a:tc>
                <a:extLst>
                  <a:ext uri="{0D108BD9-81ED-4DB2-BD59-A6C34878D82A}">
                    <a16:rowId xmlns:a16="http://schemas.microsoft.com/office/drawing/2014/main" val="168624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830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D11EF76-DBA1-2043-80B6-45187C03A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Ordre des compléments (les pronoms)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899188F-5AF7-3846-9C4E-4B9DBA354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9125246"/>
              </p:ext>
            </p:extLst>
          </p:nvPr>
        </p:nvGraphicFramePr>
        <p:xfrm>
          <a:off x="320040" y="2743547"/>
          <a:ext cx="11496823" cy="35303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5973">
                  <a:extLst>
                    <a:ext uri="{9D8B030D-6E8A-4147-A177-3AD203B41FA5}">
                      <a16:colId xmlns:a16="http://schemas.microsoft.com/office/drawing/2014/main" val="1456669027"/>
                    </a:ext>
                  </a:extLst>
                </a:gridCol>
                <a:gridCol w="2213524">
                  <a:extLst>
                    <a:ext uri="{9D8B030D-6E8A-4147-A177-3AD203B41FA5}">
                      <a16:colId xmlns:a16="http://schemas.microsoft.com/office/drawing/2014/main" val="693538474"/>
                    </a:ext>
                  </a:extLst>
                </a:gridCol>
                <a:gridCol w="2069310">
                  <a:extLst>
                    <a:ext uri="{9D8B030D-6E8A-4147-A177-3AD203B41FA5}">
                      <a16:colId xmlns:a16="http://schemas.microsoft.com/office/drawing/2014/main" val="924156734"/>
                    </a:ext>
                  </a:extLst>
                </a:gridCol>
                <a:gridCol w="4968016">
                  <a:extLst>
                    <a:ext uri="{9D8B030D-6E8A-4147-A177-3AD203B41FA5}">
                      <a16:colId xmlns:a16="http://schemas.microsoft.com/office/drawing/2014/main" val="1063113275"/>
                    </a:ext>
                  </a:extLst>
                </a:gridCol>
              </a:tblGrid>
              <a:tr h="4291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 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2300" cap="small">
                          <a:effectLst/>
                        </a:rPr>
                        <a:t>D’abord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2300" cap="small">
                          <a:effectLst/>
                        </a:rPr>
                        <a:t>ensuite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2300" cap="small">
                          <a:effectLst/>
                        </a:rPr>
                        <a:t>Exemples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extLst>
                  <a:ext uri="{0D108BD9-81ED-4DB2-BD59-A6C34878D82A}">
                    <a16:rowId xmlns:a16="http://schemas.microsoft.com/office/drawing/2014/main" val="1438453069"/>
                  </a:ext>
                </a:extLst>
              </a:tr>
              <a:tr h="775296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23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2300" cap="small">
                          <a:effectLst/>
                        </a:rPr>
                        <a:t>Les pronoms</a:t>
                      </a:r>
                      <a:r>
                        <a:rPr lang="fr-BE" sz="2300">
                          <a:effectLst/>
                        </a:rPr>
                        <a:t> (font globalement partie des éléments courts)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2300">
                          <a:effectLst/>
                        </a:rPr>
                        <a:t>er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2300">
                          <a:effectLst/>
                        </a:rPr>
                        <a:t>personnels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Hier zijn snoepjes, ik geef er je een paar.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extLst>
                  <a:ext uri="{0D108BD9-81ED-4DB2-BD59-A6C34878D82A}">
                    <a16:rowId xmlns:a16="http://schemas.microsoft.com/office/drawing/2014/main" val="1369003708"/>
                  </a:ext>
                </a:extLst>
              </a:tr>
              <a:tr h="7752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Réfléchis ou réciproques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personnels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Daar is onze nieuwe collega, de stagiair stelt zich hem voor.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extLst>
                  <a:ext uri="{0D108BD9-81ED-4DB2-BD59-A6C34878D82A}">
                    <a16:rowId xmlns:a16="http://schemas.microsoft.com/office/drawing/2014/main" val="204403594"/>
                  </a:ext>
                </a:extLst>
              </a:tr>
              <a:tr h="7752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personnels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démonstratif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Mijn vriend vraagt me iets, ik geef hem dat.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extLst>
                  <a:ext uri="{0D108BD9-81ED-4DB2-BD59-A6C34878D82A}">
                    <a16:rowId xmlns:a16="http://schemas.microsoft.com/office/drawing/2014/main" val="2283581940"/>
                  </a:ext>
                </a:extLst>
              </a:tr>
              <a:tr h="77529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démonstratifs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indéfinis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300">
                          <a:effectLst/>
                        </a:rPr>
                        <a:t>Dit is een goed trucje, ik geef dat iedereen.</a:t>
                      </a:r>
                      <a:endParaRPr lang="fr-BE" sz="2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4757" marR="134757" marT="0" marB="0"/>
                </a:tc>
                <a:extLst>
                  <a:ext uri="{0D108BD9-81ED-4DB2-BD59-A6C34878D82A}">
                    <a16:rowId xmlns:a16="http://schemas.microsoft.com/office/drawing/2014/main" val="3044761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6326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F6691B-0CF0-8B45-B1AA-A1D81D868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Proposition </a:t>
            </a:r>
            <a:r>
              <a:rPr lang="en-US" sz="7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principale</a:t>
            </a:r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(P1)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113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BFD0DB-3DFE-BF4F-AB61-D7403519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alternative (l’antéposition)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517B094-D957-1E4C-965D-A8DA2E8025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021068"/>
              </p:ext>
            </p:extLst>
          </p:nvPr>
        </p:nvGraphicFramePr>
        <p:xfrm>
          <a:off x="838200" y="2229793"/>
          <a:ext cx="10515600" cy="1498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59753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94247941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7051604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15501816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09845359"/>
                    </a:ext>
                  </a:extLst>
                </a:gridCol>
              </a:tblGrid>
              <a:tr h="1498343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COMPLÉMENT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COMPLÉMENT(S)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28984"/>
                  </a:ext>
                </a:extLst>
              </a:tr>
            </a:tbl>
          </a:graphicData>
        </a:graphic>
      </p:graphicFrame>
      <p:sp>
        <p:nvSpPr>
          <p:cNvPr id="3" name="Flèche vers le bas 2">
            <a:extLst>
              <a:ext uri="{FF2B5EF4-FFF2-40B4-BE49-F238E27FC236}">
                <a16:creationId xmlns:a16="http://schemas.microsoft.com/office/drawing/2014/main" id="{1CFDCB20-C2EB-A24D-99FC-A7310100A880}"/>
              </a:ext>
            </a:extLst>
          </p:cNvPr>
          <p:cNvSpPr/>
          <p:nvPr/>
        </p:nvSpPr>
        <p:spPr>
          <a:xfrm rot="10800000">
            <a:off x="3534032" y="3879035"/>
            <a:ext cx="951470" cy="190294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D085F5-0F8A-2D4E-B0BD-88A2C8906D3D}"/>
              </a:ext>
            </a:extLst>
          </p:cNvPr>
          <p:cNvSpPr txBox="1"/>
          <p:nvPr/>
        </p:nvSpPr>
        <p:spPr>
          <a:xfrm>
            <a:off x="3171567" y="5918887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EN 2</a:t>
            </a:r>
            <a:r>
              <a:rPr lang="fr-FR" baseline="30000" dirty="0"/>
              <a:t>e</a:t>
            </a:r>
            <a:r>
              <a:rPr lang="fr-FR" dirty="0"/>
              <a:t> POSITION</a:t>
            </a:r>
          </a:p>
        </p:txBody>
      </p:sp>
      <p:pic>
        <p:nvPicPr>
          <p:cNvPr id="7" name="Graphique 6" descr="Avertissement">
            <a:extLst>
              <a:ext uri="{FF2B5EF4-FFF2-40B4-BE49-F238E27FC236}">
                <a16:creationId xmlns:a16="http://schemas.microsoft.com/office/drawing/2014/main" id="{05707989-EA33-704E-B839-0114F1DB5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3270936"/>
            <a:ext cx="914400" cy="914400"/>
          </a:xfrm>
          <a:prstGeom prst="rect">
            <a:avLst/>
          </a:prstGeom>
        </p:spPr>
      </p:pic>
      <p:pic>
        <p:nvPicPr>
          <p:cNvPr id="9" name="Graphique 8" descr="Répéter">
            <a:extLst>
              <a:ext uri="{FF2B5EF4-FFF2-40B4-BE49-F238E27FC236}">
                <a16:creationId xmlns:a16="http://schemas.microsoft.com/office/drawing/2014/main" id="{3D4245DC-F83D-C34E-952A-A61A33323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09071" y="25217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8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4CBB1F-19EB-9646-AA42-E2D6A2086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810E5FD-2315-FC45-A98A-BBD75EA5AF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3522773"/>
              </p:ext>
            </p:extLst>
          </p:nvPr>
        </p:nvGraphicFramePr>
        <p:xfrm>
          <a:off x="838200" y="1825625"/>
          <a:ext cx="10515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60352417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52831607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8587549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70678820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07552288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06906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COMPLÉMENT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COMPLÉMENT(S)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36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Morgen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met de 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69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maakt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zus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eten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klaar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18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Vandaag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vertrekken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ouders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Spanje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49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woont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vriend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dit </a:t>
                      </a:r>
                      <a:r>
                        <a:rPr lang="fr-FR" dirty="0" err="1"/>
                        <a:t>jaar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 </a:t>
                      </a:r>
                      <a:r>
                        <a:rPr lang="fr-FR" dirty="0" err="1"/>
                        <a:t>België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72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Later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lerares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weg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209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Groen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zijn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kleren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dit </a:t>
                      </a:r>
                      <a:r>
                        <a:rPr lang="fr-FR" dirty="0" err="1"/>
                        <a:t>seizoen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 de </a:t>
                      </a:r>
                      <a:r>
                        <a:rPr lang="fr-FR" dirty="0" err="1"/>
                        <a:t>etalage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97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 Brussel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stapt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over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553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Vaak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komen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studenten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te </a:t>
                      </a:r>
                      <a:r>
                        <a:rPr lang="fr-FR" dirty="0" err="1"/>
                        <a:t>laat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Nooit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 </a:t>
                      </a:r>
                      <a:r>
                        <a:rPr lang="fr-FR" dirty="0" err="1"/>
                        <a:t>vader</a:t>
                      </a:r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op </a:t>
                      </a:r>
                      <a:r>
                        <a:rPr lang="fr-FR" dirty="0" err="1"/>
                        <a:t>tijd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015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484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9F6691B-0CF0-8B45-B1AA-A1D81D868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Proposition </a:t>
            </a:r>
            <a:r>
              <a:rPr lang="en-US" sz="7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coordonnée</a:t>
            </a:r>
            <a:endParaRPr lang="en-US" sz="72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891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B38A0B-4B3E-7648-B8DD-12A990EC3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des propositions coordonnées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EBD49B82-1787-F144-9FD8-8B5CA89FD5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5124595"/>
              </p:ext>
            </p:extLst>
          </p:nvPr>
        </p:nvGraphicFramePr>
        <p:xfrm>
          <a:off x="838200" y="1825625"/>
          <a:ext cx="10515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3642451274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622857255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59295093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0773103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48519563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81181740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449582129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821116199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711163020"/>
                    </a:ext>
                  </a:extLst>
                </a:gridCol>
              </a:tblGrid>
              <a:tr h="645726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SUJET</a:t>
                      </a:r>
                    </a:p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698215"/>
                  </a:ext>
                </a:extLst>
              </a:tr>
            </a:tbl>
          </a:graphicData>
        </a:graphic>
      </p:graphicFrame>
      <p:sp>
        <p:nvSpPr>
          <p:cNvPr id="5" name="Accolade fermante 4">
            <a:extLst>
              <a:ext uri="{FF2B5EF4-FFF2-40B4-BE49-F238E27FC236}">
                <a16:creationId xmlns:a16="http://schemas.microsoft.com/office/drawing/2014/main" id="{A01C3E17-4BD3-194A-9FAD-A69E4E7238A9}"/>
              </a:ext>
            </a:extLst>
          </p:cNvPr>
          <p:cNvSpPr/>
          <p:nvPr/>
        </p:nvSpPr>
        <p:spPr>
          <a:xfrm rot="5400000">
            <a:off x="2722604" y="990557"/>
            <a:ext cx="904103" cy="467291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Accolade fermante 5">
            <a:extLst>
              <a:ext uri="{FF2B5EF4-FFF2-40B4-BE49-F238E27FC236}">
                <a16:creationId xmlns:a16="http://schemas.microsoft.com/office/drawing/2014/main" id="{31739801-C544-2C43-91AC-B0130FBB0EF2}"/>
              </a:ext>
            </a:extLst>
          </p:cNvPr>
          <p:cNvSpPr/>
          <p:nvPr/>
        </p:nvSpPr>
        <p:spPr>
          <a:xfrm rot="5400000">
            <a:off x="8565292" y="990557"/>
            <a:ext cx="904103" cy="4672914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E4A6B7A-4F3A-4542-BF40-28C13D8BC87F}"/>
              </a:ext>
            </a:extLst>
          </p:cNvPr>
          <p:cNvSpPr txBox="1"/>
          <p:nvPr/>
        </p:nvSpPr>
        <p:spPr>
          <a:xfrm>
            <a:off x="2965623" y="4040659"/>
            <a:ext cx="177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1CFB28-C648-0B4B-BDA5-A09FAE04CD92}"/>
              </a:ext>
            </a:extLst>
          </p:cNvPr>
          <p:cNvSpPr txBox="1"/>
          <p:nvPr/>
        </p:nvSpPr>
        <p:spPr>
          <a:xfrm>
            <a:off x="8835081" y="4040659"/>
            <a:ext cx="1124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P1’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C8335A-A959-804C-AC75-18173BE07FD3}"/>
              </a:ext>
            </a:extLst>
          </p:cNvPr>
          <p:cNvSpPr/>
          <p:nvPr/>
        </p:nvSpPr>
        <p:spPr>
          <a:xfrm>
            <a:off x="5511113" y="1825625"/>
            <a:ext cx="1169773" cy="350013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99003A1-A6EC-1A4B-AF6E-B0793444569E}"/>
              </a:ext>
            </a:extLst>
          </p:cNvPr>
          <p:cNvSpPr txBox="1"/>
          <p:nvPr/>
        </p:nvSpPr>
        <p:spPr>
          <a:xfrm>
            <a:off x="5511113" y="1825625"/>
            <a:ext cx="116977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/>
              <a:t>CONJONCTION</a:t>
            </a:r>
          </a:p>
          <a:p>
            <a:pPr algn="ctr"/>
            <a:r>
              <a:rPr lang="fr-FR" sz="1200" dirty="0"/>
              <a:t>DE COORDINATION</a:t>
            </a:r>
          </a:p>
          <a:p>
            <a:endParaRPr lang="fr-FR" sz="1200" dirty="0"/>
          </a:p>
          <a:p>
            <a:endParaRPr lang="fr-FR" sz="1200" dirty="0"/>
          </a:p>
          <a:p>
            <a:pPr algn="ctr"/>
            <a:r>
              <a:rPr lang="fr-FR" dirty="0"/>
              <a:t>MAAR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OF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EN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WANT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(DUS)</a:t>
            </a:r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17162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0" grpId="0"/>
      <p:bldP spid="1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1464E82-2FCC-534B-9DD9-402A080EB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5760" y="797029"/>
            <a:ext cx="6524367" cy="1834960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000000"/>
                </a:solidFill>
              </a:rPr>
              <a:t>Conjonctions de coordination</a:t>
            </a: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Balance de Thémis">
            <a:extLst>
              <a:ext uri="{FF2B5EF4-FFF2-40B4-BE49-F238E27FC236}">
                <a16:creationId xmlns:a16="http://schemas.microsoft.com/office/drawing/2014/main" id="{66EC070F-9162-49DD-BF5E-2D38D5348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50254" y="1629089"/>
            <a:ext cx="3620021" cy="3620021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9177A7-8423-EA42-8938-812DEF8FD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876" y="2446638"/>
            <a:ext cx="6235254" cy="3614333"/>
          </a:xfrm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rgbClr val="000000"/>
                </a:solidFill>
              </a:rPr>
              <a:t>En français</a:t>
            </a:r>
          </a:p>
          <a:p>
            <a:pPr marL="0" indent="0">
              <a:buNone/>
            </a:pPr>
            <a:endParaRPr lang="fr-FR" sz="20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fr-FR" sz="2000" dirty="0">
                <a:solidFill>
                  <a:srgbClr val="000000"/>
                </a:solidFill>
              </a:rPr>
              <a:t>(et – ou – ni – mais – car – donc – or)</a:t>
            </a:r>
          </a:p>
          <a:p>
            <a:pPr marL="0" indent="0" algn="ctr">
              <a:buNone/>
            </a:pPr>
            <a:endParaRPr lang="fr-FR" sz="2000" dirty="0">
              <a:solidFill>
                <a:srgbClr val="000000"/>
              </a:solidFill>
            </a:endParaRPr>
          </a:p>
          <a:p>
            <a:r>
              <a:rPr lang="fr-FR" sz="2000" dirty="0">
                <a:solidFill>
                  <a:srgbClr val="000000"/>
                </a:solidFill>
              </a:rPr>
              <a:t>En néerlandais</a:t>
            </a:r>
          </a:p>
          <a:p>
            <a:pPr marL="0" indent="0">
              <a:buNone/>
            </a:pPr>
            <a:endParaRPr lang="fr-FR" sz="2000" dirty="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fr-FR" sz="2000" dirty="0">
                <a:solidFill>
                  <a:srgbClr val="000000"/>
                </a:solidFill>
              </a:rPr>
              <a:t>(en – of – </a:t>
            </a:r>
            <a:r>
              <a:rPr lang="fr-FR" sz="2000" dirty="0" err="1">
                <a:solidFill>
                  <a:srgbClr val="000000"/>
                </a:solidFill>
              </a:rPr>
              <a:t>noch</a:t>
            </a:r>
            <a:r>
              <a:rPr lang="fr-FR" sz="2000" dirty="0">
                <a:solidFill>
                  <a:srgbClr val="000000"/>
                </a:solidFill>
              </a:rPr>
              <a:t> – maar – </a:t>
            </a:r>
            <a:r>
              <a:rPr lang="fr-FR" sz="2000" dirty="0" err="1">
                <a:solidFill>
                  <a:srgbClr val="000000"/>
                </a:solidFill>
              </a:rPr>
              <a:t>want</a:t>
            </a:r>
            <a:r>
              <a:rPr lang="fr-FR" sz="2000" dirty="0">
                <a:solidFill>
                  <a:srgbClr val="000000"/>
                </a:solidFill>
              </a:rPr>
              <a:t> – dus – </a:t>
            </a:r>
            <a:r>
              <a:rPr lang="fr-FR" sz="2000" dirty="0" err="1">
                <a:solidFill>
                  <a:srgbClr val="000000"/>
                </a:solidFill>
              </a:rPr>
              <a:t>doch</a:t>
            </a:r>
            <a:r>
              <a:rPr lang="fr-FR" sz="2000" dirty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</a:pPr>
            <a:endParaRPr lang="fr-FR" sz="2000" dirty="0">
              <a:solidFill>
                <a:srgbClr val="000000"/>
              </a:solidFill>
              <a:sym typeface="Wingdings" pitchFamily="2" charset="2"/>
            </a:endParaRPr>
          </a:p>
          <a:p>
            <a:pPr marL="0" indent="0">
              <a:buNone/>
            </a:pPr>
            <a:r>
              <a:rPr lang="fr-FR" sz="2000" dirty="0">
                <a:solidFill>
                  <a:srgbClr val="000000"/>
                </a:solidFill>
                <a:sym typeface="Wingdings" pitchFamily="2" charset="2"/>
              </a:rPr>
              <a:t> </a:t>
            </a:r>
            <a:r>
              <a:rPr lang="fr-FR" sz="2000" dirty="0">
                <a:solidFill>
                  <a:srgbClr val="000000"/>
                </a:solidFill>
              </a:rPr>
              <a:t>Liaison entre deux propositions sur un </a:t>
            </a:r>
            <a:r>
              <a:rPr lang="fr-FR" sz="2000" b="1" dirty="0">
                <a:solidFill>
                  <a:srgbClr val="000000"/>
                </a:solidFill>
              </a:rPr>
              <a:t>même niveau</a:t>
            </a:r>
          </a:p>
        </p:txBody>
      </p:sp>
    </p:spTree>
    <p:extLst>
      <p:ext uri="{BB962C8B-B14F-4D97-AF65-F5344CB8AC3E}">
        <p14:creationId xmlns:p14="http://schemas.microsoft.com/office/powerpoint/2010/main" val="3390363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B68E1-110F-2C4A-AAE7-40283F02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AC787A7-5A3C-7141-9285-6F05F858B2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8695120"/>
              </p:ext>
            </p:extLst>
          </p:nvPr>
        </p:nvGraphicFramePr>
        <p:xfrm>
          <a:off x="838200" y="1825625"/>
          <a:ext cx="10515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2224752866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4078590980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102314698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3721000364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29425067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314468651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1090532573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729304759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459748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c.c</a:t>
                      </a:r>
                      <a:r>
                        <a:rPr lang="fr-FR" dirty="0"/>
                        <a:t>.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95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leren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MAAR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dat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moeilijk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11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spreek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WANT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iets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zeggen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29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weg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DUS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blijven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ook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11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te </a:t>
                      </a:r>
                      <a:r>
                        <a:rPr lang="fr-FR" dirty="0" err="1"/>
                        <a:t>vroeg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te </a:t>
                      </a:r>
                      <a:r>
                        <a:rPr lang="fr-FR" dirty="0" err="1"/>
                        <a:t>laat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58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komt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laat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WANT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trein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rijdt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61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stapt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stapt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uit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97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Jullie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zijn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blij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WANT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goed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weer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49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studeert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B050"/>
                          </a:solidFill>
                        </a:rPr>
                        <a:t>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doet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goed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392514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P1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P1’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649775"/>
                  </a:ext>
                </a:extLst>
              </a:tr>
            </a:tbl>
          </a:graphicData>
        </a:graphic>
      </p:graphicFrame>
      <p:pic>
        <p:nvPicPr>
          <p:cNvPr id="6" name="Graphique 5" descr="Télécharger">
            <a:extLst>
              <a:ext uri="{FF2B5EF4-FFF2-40B4-BE49-F238E27FC236}">
                <a16:creationId xmlns:a16="http://schemas.microsoft.com/office/drawing/2014/main" id="{FA411692-BBEB-6640-8321-2F035879E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10279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530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338F7A92-BC00-E344-A980-4A706109CB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291514"/>
              </p:ext>
            </p:extLst>
          </p:nvPr>
        </p:nvGraphicFramePr>
        <p:xfrm>
          <a:off x="838200" y="971550"/>
          <a:ext cx="10515600" cy="4872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>
                  <a:extLst>
                    <a:ext uri="{9D8B030D-6E8A-4147-A177-3AD203B41FA5}">
                      <a16:colId xmlns:a16="http://schemas.microsoft.com/office/drawing/2014/main" val="728195147"/>
                    </a:ext>
                  </a:extLst>
                </a:gridCol>
              </a:tblGrid>
              <a:tr h="696006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SYNTHÈSE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21685"/>
                  </a:ext>
                </a:extLst>
              </a:tr>
              <a:tr h="69600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/>
                        <a:t>Proposition principale (P1)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432007"/>
                  </a:ext>
                </a:extLst>
              </a:tr>
              <a:tr h="69600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/>
                        <a:t>S – 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V</a:t>
                      </a:r>
                      <a:r>
                        <a:rPr lang="fr-FR" sz="2500" dirty="0"/>
                        <a:t> – CP –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rgv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059631"/>
                  </a:ext>
                </a:extLst>
              </a:tr>
              <a:tr h="69600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/>
                        <a:t>Proposition principale (P1) - antéposition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756572"/>
                  </a:ext>
                </a:extLst>
              </a:tr>
              <a:tr h="69600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/>
                        <a:t>CP – 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V</a:t>
                      </a:r>
                      <a:r>
                        <a:rPr lang="fr-FR" sz="2500" dirty="0"/>
                        <a:t> – S – CP –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rgv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14074"/>
                  </a:ext>
                </a:extLst>
              </a:tr>
              <a:tr h="69600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/>
                        <a:t>Propositions coordonnées (P1 + P1’)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063064"/>
                  </a:ext>
                </a:extLst>
              </a:tr>
              <a:tr h="696006">
                <a:tc>
                  <a:txBody>
                    <a:bodyPr/>
                    <a:lstStyle/>
                    <a:p>
                      <a:pPr algn="ctr"/>
                      <a:r>
                        <a:rPr lang="fr-FR" sz="2500" dirty="0"/>
                        <a:t>S – 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V</a:t>
                      </a:r>
                      <a:r>
                        <a:rPr lang="fr-FR" sz="2500" dirty="0"/>
                        <a:t> – CP – </a:t>
                      </a:r>
                      <a:r>
                        <a:rPr lang="fr-FR" sz="2500" dirty="0" err="1"/>
                        <a:t>rgv</a:t>
                      </a:r>
                      <a:r>
                        <a:rPr lang="fr-FR" sz="2500" dirty="0"/>
                        <a:t>    </a:t>
                      </a:r>
                      <a:r>
                        <a:rPr lang="fr-FR" sz="2500" dirty="0">
                          <a:solidFill>
                            <a:srgbClr val="00B050"/>
                          </a:solidFill>
                        </a:rPr>
                        <a:t>[</a:t>
                      </a:r>
                      <a:r>
                        <a:rPr lang="fr-FR" sz="2500" dirty="0" err="1">
                          <a:solidFill>
                            <a:srgbClr val="00B050"/>
                          </a:solidFill>
                        </a:rPr>
                        <a:t>c.c</a:t>
                      </a:r>
                      <a:r>
                        <a:rPr lang="fr-FR" sz="2500" dirty="0">
                          <a:solidFill>
                            <a:srgbClr val="00B050"/>
                          </a:solidFill>
                        </a:rPr>
                        <a:t>.]    </a:t>
                      </a:r>
                      <a:r>
                        <a:rPr lang="fr-FR" sz="2500" dirty="0"/>
                        <a:t>S – </a:t>
                      </a:r>
                      <a:r>
                        <a:rPr lang="fr-FR" sz="2500" dirty="0">
                          <a:solidFill>
                            <a:srgbClr val="FF0000"/>
                          </a:solidFill>
                        </a:rPr>
                        <a:t>V</a:t>
                      </a:r>
                      <a:r>
                        <a:rPr lang="fr-FR" sz="2500" dirty="0"/>
                        <a:t> – CP – </a:t>
                      </a:r>
                      <a:r>
                        <a:rPr lang="fr-FR" sz="2500" dirty="0" err="1">
                          <a:solidFill>
                            <a:srgbClr val="FF0000"/>
                          </a:solidFill>
                        </a:rPr>
                        <a:t>rgv</a:t>
                      </a:r>
                      <a:endParaRPr lang="fr-FR" sz="25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59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45076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823</Words>
  <Application>Microsoft Macintosh PowerPoint</Application>
  <PresentationFormat>Grand écran</PresentationFormat>
  <Paragraphs>342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Thème Office</vt:lpstr>
      <vt:lpstr>Structure de la phrase</vt:lpstr>
      <vt:lpstr>Proposition principale (P1)</vt:lpstr>
      <vt:lpstr>Principe de base</vt:lpstr>
      <vt:lpstr>Structure de la proposition principale (P1)</vt:lpstr>
      <vt:lpstr>Le reste du groupe verbal (RGV)</vt:lpstr>
      <vt:lpstr>Exemples</vt:lpstr>
      <vt:lpstr>Ordre des compléments</vt:lpstr>
      <vt:lpstr>Ordre des compléments (ce qu’on dit)</vt:lpstr>
      <vt:lpstr>Ordre des compléments (la règle)</vt:lpstr>
      <vt:lpstr>Ordre des compléments (la suite)</vt:lpstr>
      <vt:lpstr>Ordre des compléments (les pronoms)</vt:lpstr>
      <vt:lpstr>Proposition principale (P1)</vt:lpstr>
      <vt:lpstr>Structure alternative (l’antéposition)</vt:lpstr>
      <vt:lpstr>Exemples</vt:lpstr>
      <vt:lpstr>Proposition coordonnée</vt:lpstr>
      <vt:lpstr>Structure des propositions coordonnées</vt:lpstr>
      <vt:lpstr>Conjonctions de coordination</vt:lpstr>
      <vt:lpstr>Exemples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de la phrase</dc:title>
  <dc:creator>LUTHERS Cédric</dc:creator>
  <cp:lastModifiedBy>LUTHERS Cédric</cp:lastModifiedBy>
  <cp:revision>1</cp:revision>
  <dcterms:created xsi:type="dcterms:W3CDTF">2020-07-14T08:01:01Z</dcterms:created>
  <dcterms:modified xsi:type="dcterms:W3CDTF">2020-07-14T08:03:38Z</dcterms:modified>
</cp:coreProperties>
</file>